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orient="horz" pos="1870">
          <p15:clr>
            <a:srgbClr val="A4A3A4"/>
          </p15:clr>
        </p15:guide>
        <p15:guide id="3" orient="horz" pos="4197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3762">
          <p15:clr>
            <a:srgbClr val="A4A3A4"/>
          </p15:clr>
        </p15:guide>
        <p15:guide id="6" orient="horz" pos="4030">
          <p15:clr>
            <a:srgbClr val="A4A3A4"/>
          </p15:clr>
        </p15:guide>
        <p15:guide id="7" pos="1876">
          <p15:clr>
            <a:srgbClr val="A4A3A4"/>
          </p15:clr>
        </p15:guide>
        <p15:guide id="8" pos="55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yst layout 3 - Marker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30" autoAdjust="0"/>
  </p:normalViewPr>
  <p:slideViewPr>
    <p:cSldViewPr snapToGrid="0" showGuides="1">
      <p:cViewPr varScale="1">
        <p:scale>
          <a:sx n="127" d="100"/>
          <a:sy n="127" d="100"/>
        </p:scale>
        <p:origin x="376" y="96"/>
      </p:cViewPr>
      <p:guideLst>
        <p:guide orient="horz" pos="3997"/>
        <p:guide orient="horz" pos="1870"/>
        <p:guide orient="horz" pos="4197"/>
        <p:guide pos="2880"/>
        <p:guide orient="horz" pos="3762"/>
        <p:guide orient="horz" pos="4030"/>
        <p:guide pos="1876"/>
        <p:guide pos="5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3576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4657A-DB7C-4792-8F38-D90C0C51FA15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580E4-869C-47B4-97E2-9E4FBD178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3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419792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Click on the icon to insert a picture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5419792"/>
            <a:ext cx="9137682" cy="143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81" y="5972130"/>
            <a:ext cx="1505262" cy="427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85" y="2067751"/>
            <a:ext cx="36468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E052B-CBE5-4EBD-B9FE-3617374CFB4F}" type="datetime1">
              <a:rPr lang="en-GB" smtClean="0"/>
              <a:pPr/>
              <a:t>14/10/2017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185" y="6498560"/>
            <a:ext cx="398939" cy="1766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6432331" y="-10886"/>
            <a:ext cx="271166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3"/>
          <a:srcRect t="40461" r="82808" b="6382"/>
          <a:stretch/>
        </p:blipFill>
        <p:spPr>
          <a:xfrm>
            <a:off x="284953" y="5978941"/>
            <a:ext cx="825791" cy="41057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298" y="5651194"/>
            <a:ext cx="8483529" cy="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5B32F-2225-4902-87B4-904572F1EDD3}" type="datetime1">
              <a:rPr lang="en-GB" smtClean="0"/>
              <a:t>14/10/2017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Dentsply</a:t>
            </a:r>
            <a:r>
              <a:rPr lang="en-GB" dirty="0"/>
              <a:t> Sirona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32184" y="549275"/>
            <a:ext cx="7090593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32" y="5822462"/>
            <a:ext cx="2116667" cy="608548"/>
          </a:xfrm>
          <a:blipFill>
            <a:blip r:embed="rId2"/>
            <a:srcRect/>
            <a:stretch>
              <a:fillRect l="-332002" t="-56194"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470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5B32F-2225-4902-87B4-904572F1EDD3}" type="datetime1">
              <a:rPr lang="en-GB" smtClean="0"/>
              <a:t>14/10/2017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Dentsply</a:t>
            </a:r>
            <a:r>
              <a:rPr lang="en-GB" dirty="0"/>
              <a:t> Sirona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32184" y="549275"/>
            <a:ext cx="7090593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32" y="5822462"/>
            <a:ext cx="2116667" cy="608548"/>
          </a:xfrm>
          <a:blipFill>
            <a:blip r:embed="rId2"/>
            <a:srcRect/>
            <a:stretch>
              <a:fillRect l="-332002" t="-56194"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785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Click on the icon to insert a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D113ED-42A0-4243-8C69-A7E59C9B99EA}" type="datetime1">
              <a:rPr lang="en-GB" smtClean="0"/>
              <a:pPr/>
              <a:t>14/10/2017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2184" y="549275"/>
            <a:ext cx="7090593" cy="2052768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</a:t>
            </a:r>
          </a:p>
        </p:txBody>
      </p:sp>
      <p:sp>
        <p:nvSpPr>
          <p:cNvPr id="10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027623" y="5861278"/>
            <a:ext cx="2116377" cy="56973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7027623" y="5861278"/>
            <a:ext cx="2116377" cy="569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89888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D113ED-42A0-4243-8C69-A7E59C9B99EA}" type="datetime1">
              <a:rPr lang="en-GB" smtClean="0"/>
              <a:pPr/>
              <a:t>14/10/2017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8" name="Group 4"/>
          <p:cNvGrpSpPr>
            <a:grpSpLocks noChangeAspect="1"/>
          </p:cNvGrpSpPr>
          <p:nvPr userDrawn="1"/>
        </p:nvGrpSpPr>
        <p:grpSpPr bwMode="auto">
          <a:xfrm>
            <a:off x="3706813" y="1822450"/>
            <a:ext cx="2006600" cy="2633663"/>
            <a:chOff x="2335" y="1148"/>
            <a:chExt cx="1264" cy="1659"/>
          </a:xfrm>
        </p:grpSpPr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335" y="1148"/>
              <a:ext cx="1264" cy="1050"/>
            </a:xfrm>
            <a:custGeom>
              <a:avLst/>
              <a:gdLst>
                <a:gd name="T0" fmla="*/ 197 w 672"/>
                <a:gd name="T1" fmla="*/ 0 h 557"/>
                <a:gd name="T2" fmla="*/ 670 w 672"/>
                <a:gd name="T3" fmla="*/ 430 h 557"/>
                <a:gd name="T4" fmla="*/ 652 w 672"/>
                <a:gd name="T5" fmla="*/ 557 h 557"/>
                <a:gd name="T6" fmla="*/ 306 w 672"/>
                <a:gd name="T7" fmla="*/ 354 h 557"/>
                <a:gd name="T8" fmla="*/ 306 w 672"/>
                <a:gd name="T9" fmla="*/ 354 h 557"/>
                <a:gd name="T10" fmla="*/ 0 w 672"/>
                <a:gd name="T11" fmla="*/ 67 h 557"/>
                <a:gd name="T12" fmla="*/ 0 w 672"/>
                <a:gd name="T13" fmla="*/ 1 h 557"/>
                <a:gd name="T14" fmla="*/ 197 w 672"/>
                <a:gd name="T1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557">
                  <a:moveTo>
                    <a:pt x="197" y="0"/>
                  </a:moveTo>
                  <a:cubicBezTo>
                    <a:pt x="476" y="0"/>
                    <a:pt x="672" y="177"/>
                    <a:pt x="670" y="430"/>
                  </a:cubicBezTo>
                  <a:cubicBezTo>
                    <a:pt x="670" y="486"/>
                    <a:pt x="663" y="516"/>
                    <a:pt x="652" y="557"/>
                  </a:cubicBezTo>
                  <a:cubicBezTo>
                    <a:pt x="609" y="439"/>
                    <a:pt x="489" y="392"/>
                    <a:pt x="306" y="354"/>
                  </a:cubicBezTo>
                  <a:cubicBezTo>
                    <a:pt x="306" y="354"/>
                    <a:pt x="306" y="354"/>
                    <a:pt x="306" y="354"/>
                  </a:cubicBezTo>
                  <a:cubicBezTo>
                    <a:pt x="44" y="291"/>
                    <a:pt x="0" y="223"/>
                    <a:pt x="0" y="6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98" y="0"/>
                    <a:pt x="197" y="0"/>
                  </a:cubicBezTo>
                </a:path>
              </a:pathLst>
            </a:custGeom>
            <a:solidFill>
              <a:srgbClr val="55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2335" y="1923"/>
              <a:ext cx="1025" cy="884"/>
            </a:xfrm>
            <a:custGeom>
              <a:avLst/>
              <a:gdLst>
                <a:gd name="T0" fmla="*/ 545 w 545"/>
                <a:gd name="T1" fmla="*/ 286 h 469"/>
                <a:gd name="T2" fmla="*/ 260 w 545"/>
                <a:gd name="T3" fmla="*/ 100 h 469"/>
                <a:gd name="T4" fmla="*/ 0 w 545"/>
                <a:gd name="T5" fmla="*/ 0 h 469"/>
                <a:gd name="T6" fmla="*/ 0 w 545"/>
                <a:gd name="T7" fmla="*/ 391 h 469"/>
                <a:gd name="T8" fmla="*/ 250 w 545"/>
                <a:gd name="T9" fmla="*/ 469 h 469"/>
                <a:gd name="T10" fmla="*/ 545 w 545"/>
                <a:gd name="T11" fmla="*/ 28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469">
                  <a:moveTo>
                    <a:pt x="545" y="286"/>
                  </a:moveTo>
                  <a:cubicBezTo>
                    <a:pt x="545" y="192"/>
                    <a:pt x="496" y="153"/>
                    <a:pt x="260" y="100"/>
                  </a:cubicBezTo>
                  <a:cubicBezTo>
                    <a:pt x="116" y="68"/>
                    <a:pt x="57" y="33"/>
                    <a:pt x="0" y="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79" y="440"/>
                    <a:pt x="191" y="469"/>
                    <a:pt x="250" y="469"/>
                  </a:cubicBezTo>
                  <a:cubicBezTo>
                    <a:pt x="449" y="469"/>
                    <a:pt x="545" y="382"/>
                    <a:pt x="545" y="286"/>
                  </a:cubicBezTo>
                </a:path>
              </a:pathLst>
            </a:custGeom>
            <a:solidFill>
              <a:srgbClr val="55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2185" y="549275"/>
            <a:ext cx="2645966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2000" b="0" dirty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6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D113ED-42A0-4243-8C69-A7E59C9B99EA}" type="datetime1">
              <a:rPr lang="en-GB" smtClean="0"/>
              <a:pPr/>
              <a:t>14/10/2017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3706813" y="1822450"/>
            <a:ext cx="2006600" cy="2633663"/>
            <a:chOff x="2335" y="1148"/>
            <a:chExt cx="1264" cy="1659"/>
          </a:xfrm>
          <a:solidFill>
            <a:schemeClr val="bg1"/>
          </a:solidFill>
        </p:grpSpPr>
        <p:sp>
          <p:nvSpPr>
            <p:cNvPr id="9" name="Freeform 18"/>
            <p:cNvSpPr>
              <a:spLocks/>
            </p:cNvSpPr>
            <p:nvPr userDrawn="1"/>
          </p:nvSpPr>
          <p:spPr bwMode="auto">
            <a:xfrm>
              <a:off x="2335" y="1148"/>
              <a:ext cx="1264" cy="1050"/>
            </a:xfrm>
            <a:custGeom>
              <a:avLst/>
              <a:gdLst>
                <a:gd name="T0" fmla="*/ 197 w 672"/>
                <a:gd name="T1" fmla="*/ 0 h 557"/>
                <a:gd name="T2" fmla="*/ 670 w 672"/>
                <a:gd name="T3" fmla="*/ 430 h 557"/>
                <a:gd name="T4" fmla="*/ 652 w 672"/>
                <a:gd name="T5" fmla="*/ 557 h 557"/>
                <a:gd name="T6" fmla="*/ 306 w 672"/>
                <a:gd name="T7" fmla="*/ 354 h 557"/>
                <a:gd name="T8" fmla="*/ 306 w 672"/>
                <a:gd name="T9" fmla="*/ 354 h 557"/>
                <a:gd name="T10" fmla="*/ 0 w 672"/>
                <a:gd name="T11" fmla="*/ 67 h 557"/>
                <a:gd name="T12" fmla="*/ 0 w 672"/>
                <a:gd name="T13" fmla="*/ 1 h 557"/>
                <a:gd name="T14" fmla="*/ 197 w 672"/>
                <a:gd name="T1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557">
                  <a:moveTo>
                    <a:pt x="197" y="0"/>
                  </a:moveTo>
                  <a:cubicBezTo>
                    <a:pt x="476" y="0"/>
                    <a:pt x="672" y="177"/>
                    <a:pt x="670" y="430"/>
                  </a:cubicBezTo>
                  <a:cubicBezTo>
                    <a:pt x="670" y="486"/>
                    <a:pt x="663" y="516"/>
                    <a:pt x="652" y="557"/>
                  </a:cubicBezTo>
                  <a:cubicBezTo>
                    <a:pt x="609" y="439"/>
                    <a:pt x="489" y="392"/>
                    <a:pt x="306" y="354"/>
                  </a:cubicBezTo>
                  <a:cubicBezTo>
                    <a:pt x="306" y="354"/>
                    <a:pt x="306" y="354"/>
                    <a:pt x="306" y="354"/>
                  </a:cubicBezTo>
                  <a:cubicBezTo>
                    <a:pt x="44" y="291"/>
                    <a:pt x="0" y="223"/>
                    <a:pt x="0" y="6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98" y="0"/>
                    <a:pt x="1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9"/>
            <p:cNvSpPr>
              <a:spLocks/>
            </p:cNvSpPr>
            <p:nvPr userDrawn="1"/>
          </p:nvSpPr>
          <p:spPr bwMode="auto">
            <a:xfrm>
              <a:off x="2335" y="1923"/>
              <a:ext cx="1025" cy="884"/>
            </a:xfrm>
            <a:custGeom>
              <a:avLst/>
              <a:gdLst>
                <a:gd name="T0" fmla="*/ 545 w 545"/>
                <a:gd name="T1" fmla="*/ 286 h 469"/>
                <a:gd name="T2" fmla="*/ 260 w 545"/>
                <a:gd name="T3" fmla="*/ 100 h 469"/>
                <a:gd name="T4" fmla="*/ 0 w 545"/>
                <a:gd name="T5" fmla="*/ 0 h 469"/>
                <a:gd name="T6" fmla="*/ 0 w 545"/>
                <a:gd name="T7" fmla="*/ 391 h 469"/>
                <a:gd name="T8" fmla="*/ 250 w 545"/>
                <a:gd name="T9" fmla="*/ 469 h 469"/>
                <a:gd name="T10" fmla="*/ 545 w 545"/>
                <a:gd name="T11" fmla="*/ 28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469">
                  <a:moveTo>
                    <a:pt x="545" y="286"/>
                  </a:moveTo>
                  <a:cubicBezTo>
                    <a:pt x="545" y="192"/>
                    <a:pt x="496" y="153"/>
                    <a:pt x="260" y="100"/>
                  </a:cubicBezTo>
                  <a:cubicBezTo>
                    <a:pt x="116" y="68"/>
                    <a:pt x="57" y="33"/>
                    <a:pt x="0" y="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79" y="440"/>
                    <a:pt x="191" y="469"/>
                    <a:pt x="250" y="469"/>
                  </a:cubicBezTo>
                  <a:cubicBezTo>
                    <a:pt x="449" y="469"/>
                    <a:pt x="545" y="382"/>
                    <a:pt x="545" y="2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2185" y="549275"/>
            <a:ext cx="2645966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2000" b="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2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9159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59195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4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419792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Click on the icon to insert a picture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5419792"/>
            <a:ext cx="9137682" cy="143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85" y="2067751"/>
            <a:ext cx="36468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E052B-CBE5-4EBD-B9FE-3617374CFB4F}" type="datetime1">
              <a:rPr lang="en-GB" smtClean="0"/>
              <a:t>14/10/2017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185" y="6498560"/>
            <a:ext cx="398939" cy="1766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6432331" y="-10886"/>
            <a:ext cx="271166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298" y="5651194"/>
            <a:ext cx="8483529" cy="8975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1788" y="5985948"/>
            <a:ext cx="4095750" cy="376755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81" y="5972130"/>
            <a:ext cx="1505262" cy="4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Click on the icon to insert a picture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6432331" y="-10886"/>
            <a:ext cx="271166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332185" y="2813461"/>
            <a:ext cx="36468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42175" y="6498561"/>
            <a:ext cx="1037025" cy="176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E052B-CBE5-4EBD-B9FE-3617374CFB4F}" type="datetime1">
              <a:rPr lang="en-GB" smtClean="0"/>
              <a:t>14/10/2017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8576" y="6498561"/>
            <a:ext cx="2418962" cy="176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Dentsply Sirona 2016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185" y="6498560"/>
            <a:ext cx="398939" cy="1766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1788" y="5985948"/>
            <a:ext cx="4095750" cy="376755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" y="5480501"/>
            <a:ext cx="9143981" cy="95050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92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Click on the icon to insert a picture</a:t>
            </a: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" y="5480501"/>
            <a:ext cx="9143981" cy="95050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1551F9-C41E-4B34-AC91-21AD5F21EF08}" type="datetime1">
              <a:rPr lang="en-GB" smtClean="0"/>
              <a:t>14/10/2017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Dentsply</a:t>
            </a:r>
            <a:r>
              <a:rPr lang="en-GB" dirty="0"/>
              <a:t> Sirona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185" y="6498560"/>
            <a:ext cx="398939" cy="176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6432331" y="-10886"/>
            <a:ext cx="2711669" cy="112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800" dirty="0" err="1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332185" y="2813461"/>
            <a:ext cx="3646800" cy="1231078"/>
          </a:xfrm>
          <a:noFill/>
        </p:spPr>
        <p:txBody>
          <a:bodyPr lIns="0" tIns="0" rIns="0" bIns="0" anchor="ctr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1788" y="5985948"/>
            <a:ext cx="4095750" cy="376755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85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Agenda/Program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185" y="1825625"/>
            <a:ext cx="8479631" cy="4051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to edit</a:t>
            </a:r>
          </a:p>
        </p:txBody>
      </p:sp>
      <p:pic>
        <p:nvPicPr>
          <p:cNvPr id="11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56" y="6342593"/>
            <a:ext cx="1095857" cy="31191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1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14-10-2017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6" y="6498561"/>
            <a:ext cx="2519372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Dentsply Sirona 2016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185" y="6498560"/>
            <a:ext cx="38061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Billede 10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298" y="6147397"/>
            <a:ext cx="8483529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Agenda/Program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185" y="1825625"/>
            <a:ext cx="8479631" cy="4051300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1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14-10-2017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6" y="6498561"/>
            <a:ext cx="2519372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GB"/>
              <a:t>Dentsply Sirona 2016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185" y="6498560"/>
            <a:ext cx="38061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Billede 10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298" y="6147397"/>
            <a:ext cx="8483529" cy="54000"/>
          </a:xfrm>
          <a:prstGeom prst="rect">
            <a:avLst/>
          </a:prstGeom>
        </p:spPr>
      </p:pic>
      <p:sp>
        <p:nvSpPr>
          <p:cNvPr id="10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57588" y="6252308"/>
            <a:ext cx="1895231" cy="433547"/>
          </a:xfrm>
          <a:blipFill>
            <a:blip r:embed="rId3"/>
            <a:srcRect/>
            <a:stretch>
              <a:fillRect l="-250164" t="-63402" r="-1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731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185" y="1825625"/>
            <a:ext cx="8479631" cy="39433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r>
              <a:rPr lang="en-GB" dirty="0"/>
              <a:t>Click to edit</a:t>
            </a:r>
          </a:p>
          <a:p>
            <a:pPr lvl="1"/>
            <a:r>
              <a:rPr lang="en-GB" dirty="0"/>
              <a:t>Click to edit</a:t>
            </a:r>
          </a:p>
          <a:p>
            <a:pPr lvl="2"/>
            <a:r>
              <a:rPr lang="en-GB" dirty="0"/>
              <a:t>Click to edit</a:t>
            </a:r>
          </a:p>
          <a:p>
            <a:pPr lvl="3"/>
            <a:r>
              <a:rPr lang="en-GB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6B46-1AAD-47A7-8B0A-4CD13DB16BB3}" type="datetime1">
              <a:rPr lang="en-GB" smtClean="0"/>
              <a:t>14/10/2017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Dentsply</a:t>
            </a:r>
            <a:r>
              <a:rPr lang="en-GB" dirty="0"/>
              <a:t> Sirona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48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185" y="1825625"/>
            <a:ext cx="4095353" cy="3943350"/>
          </a:xfrm>
        </p:spPr>
        <p:txBody>
          <a:bodyPr/>
          <a:lstStyle/>
          <a:p>
            <a:r>
              <a:rPr lang="en-GB" dirty="0"/>
              <a:t>Click to edit</a:t>
            </a:r>
          </a:p>
          <a:p>
            <a:pPr lvl="1"/>
            <a:r>
              <a:rPr lang="en-GB" dirty="0"/>
              <a:t>Click to edit</a:t>
            </a:r>
          </a:p>
          <a:p>
            <a:pPr lvl="2"/>
            <a:r>
              <a:rPr lang="en-GB" dirty="0"/>
              <a:t>Click to edit</a:t>
            </a:r>
          </a:p>
          <a:p>
            <a:pPr lvl="3"/>
            <a:r>
              <a:rPr lang="en-GB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463" y="1825625"/>
            <a:ext cx="4095353" cy="3943350"/>
          </a:xfrm>
        </p:spPr>
        <p:txBody>
          <a:bodyPr/>
          <a:lstStyle/>
          <a:p>
            <a:r>
              <a:rPr lang="en-GB" dirty="0"/>
              <a:t>Click to edit</a:t>
            </a:r>
          </a:p>
          <a:p>
            <a:pPr lvl="1"/>
            <a:r>
              <a:rPr lang="en-GB" dirty="0"/>
              <a:t>Click to edit</a:t>
            </a:r>
          </a:p>
          <a:p>
            <a:pPr lvl="2"/>
            <a:r>
              <a:rPr lang="en-GB" dirty="0"/>
              <a:t>Click to edit</a:t>
            </a:r>
          </a:p>
          <a:p>
            <a:pPr lvl="3"/>
            <a:r>
              <a:rPr lang="en-GB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80A1-193A-4375-A88D-4C18A05A87B1}" type="datetime1">
              <a:rPr lang="en-GB" smtClean="0"/>
              <a:t>14/10/2017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Dentsply</a:t>
            </a:r>
            <a:r>
              <a:rPr lang="en-GB" dirty="0"/>
              <a:t> Sirona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16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D113ED-42A0-4243-8C69-A7E59C9B99EA}" type="datetime1">
              <a:rPr lang="en-GB" smtClean="0"/>
              <a:pPr/>
              <a:t>14/10/2017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2184" y="549275"/>
            <a:ext cx="7090593" cy="3795913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</a:t>
            </a:r>
          </a:p>
        </p:txBody>
      </p:sp>
      <p:sp>
        <p:nvSpPr>
          <p:cNvPr id="7" name="Pladsholder til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027332" y="5822462"/>
            <a:ext cx="2116667" cy="608548"/>
          </a:xfrm>
          <a:blipFill>
            <a:blip r:embed="rId2"/>
            <a:srcRect/>
            <a:stretch>
              <a:fillRect l="-332002" t="-56194"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661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7200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56" y="6350490"/>
            <a:ext cx="1091888" cy="3104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756" y="555626"/>
            <a:ext cx="8472488" cy="1001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edit</a:t>
            </a:r>
            <a:r>
              <a:rPr lang="da-DK" dirty="0"/>
              <a:t>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756" y="1825625"/>
            <a:ext cx="8472488" cy="3943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level</a:t>
            </a:r>
            <a:r>
              <a:rPr lang="da-DK" dirty="0"/>
              <a:t> A</a:t>
            </a:r>
          </a:p>
          <a:p>
            <a:pPr lvl="1"/>
            <a:r>
              <a:rPr lang="da-DK" dirty="0"/>
              <a:t>Level B</a:t>
            </a:r>
          </a:p>
          <a:p>
            <a:pPr lvl="2"/>
            <a:r>
              <a:rPr lang="da-DK" dirty="0"/>
              <a:t>Level C</a:t>
            </a:r>
          </a:p>
          <a:p>
            <a:pPr lvl="3"/>
            <a:r>
              <a:rPr lang="da-DK" dirty="0"/>
              <a:t>Level D</a:t>
            </a:r>
          </a:p>
          <a:p>
            <a:pPr lvl="4"/>
            <a:r>
              <a:rPr lang="da-DK" dirty="0"/>
              <a:t>Level E</a:t>
            </a:r>
          </a:p>
          <a:p>
            <a:pPr lvl="5"/>
            <a:r>
              <a:rPr lang="da-DK" dirty="0"/>
              <a:t>Level F</a:t>
            </a:r>
          </a:p>
          <a:p>
            <a:pPr lvl="6"/>
            <a:r>
              <a:rPr lang="da-DK" dirty="0"/>
              <a:t>Level G</a:t>
            </a:r>
          </a:p>
          <a:p>
            <a:pPr lvl="7"/>
            <a:r>
              <a:rPr lang="da-DK" dirty="0"/>
              <a:t>Level H</a:t>
            </a:r>
          </a:p>
          <a:p>
            <a:pPr lvl="8"/>
            <a:r>
              <a:rPr lang="da-DK" dirty="0"/>
              <a:t>Level 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498561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84A80B5-B011-4E09-A387-4D7FC98CF63D}" type="datetime1">
              <a:rPr lang="da-DK" smtClean="0"/>
              <a:pPr/>
              <a:t>14-10-2017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8576" y="6498561"/>
            <a:ext cx="2418962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Dentsply Sirona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185" y="6498560"/>
            <a:ext cx="38061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lede 10"/>
          <p:cNvPicPr preferRelativeResize="0"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298" y="6147397"/>
            <a:ext cx="8483529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3" r:id="rId2"/>
    <p:sldLayoutId id="2147483665" r:id="rId3"/>
    <p:sldLayoutId id="2147483667" r:id="rId4"/>
    <p:sldLayoutId id="2147483666" r:id="rId5"/>
    <p:sldLayoutId id="2147483674" r:id="rId6"/>
    <p:sldLayoutId id="2147483663" r:id="rId7"/>
    <p:sldLayoutId id="2147483664" r:id="rId8"/>
    <p:sldLayoutId id="2147483661" r:id="rId9"/>
    <p:sldLayoutId id="2147483662" r:id="rId10"/>
    <p:sldLayoutId id="2147483669" r:id="rId11"/>
    <p:sldLayoutId id="2147483675" r:id="rId12"/>
    <p:sldLayoutId id="2147483668" r:id="rId13"/>
    <p:sldLayoutId id="2147483672" r:id="rId14"/>
    <p:sldLayoutId id="2147483676" r:id="rId15"/>
    <p:sldLayoutId id="2147483677" r:id="rId16"/>
    <p:sldLayoutId id="214748367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pos="5551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1150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  <p15:guide id="7" pos="2789" userDrawn="1">
          <p15:clr>
            <a:srgbClr val="F26B43"/>
          </p15:clr>
        </p15:guide>
        <p15:guide id="8" pos="29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6mKU1UxSmW-qiM&amp;tbnid=aVzY2xQaiE0s0M:&amp;ved=0CAUQjRw&amp;url=http://www.dentalproductshopper.com/schick-33&amp;ei=Q9Z9UobTKtTLsAT0uYHICw&amp;psig=AFQjCNGLxjsC5PqH7KEGVvPfFHst15RW4g&amp;ust=138406481910909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hyperlink" Target="https://www.youtube.com/watch?v=PinZo3ZdDGc&amp;t=78s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1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hyperlink" Target="http://www.youtube.com/playlist?list=UUv3afAz_wVQpzs-fwlAobiw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google.com/url?sa=i&amp;rct=j&amp;q=&amp;esrc=s&amp;frm=1&amp;source=images&amp;cd=&amp;cad=rja&amp;docid=6mKU1UxSmW-qiM&amp;tbnid=aVzY2xQaiE0s0M:&amp;ved=0CAUQjRw&amp;url=http://www.dentalproductshopper.com/schick-33&amp;ei=Q9Z9UobTKtTLsAT0uYHICw&amp;psig=AFQjCNGLxjsC5PqH7KEGVvPfFHst15RW4g&amp;ust=138406481910909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5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0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image" Target="../media/image36.jpeg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image" Target="../media/image35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34.jpeg"/><Relationship Id="rId5" Type="http://schemas.microsoft.com/office/2007/relationships/media" Target="../media/media9.wav"/><Relationship Id="rId10" Type="http://schemas.openxmlformats.org/officeDocument/2006/relationships/image" Target="../media/image33.png"/><Relationship Id="rId4" Type="http://schemas.openxmlformats.org/officeDocument/2006/relationships/audio" Target="../media/media8.wav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hyperlink" Target="http://www.youtube.com/watch?v=EppZLei7OVk&amp;list=UUv3afAz_wVQpzs-fwlAobiw&amp;index=19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5579" y="1660923"/>
            <a:ext cx="250444" cy="1103667"/>
          </a:xfrm>
          <a:prstGeom prst="rect">
            <a:avLst/>
          </a:prstGeom>
          <a:noFill/>
        </p:spPr>
        <p:txBody>
          <a:bodyPr wrap="none" lIns="64284" tIns="32142" rIns="64284" bIns="32142" rtlCol="0">
            <a:spAutoFit/>
          </a:bodyPr>
          <a:lstStyle/>
          <a:p>
            <a:r>
              <a:rPr lang="en-US" sz="3400" dirty="0"/>
              <a:t> </a:t>
            </a:r>
          </a:p>
          <a:p>
            <a:endParaRPr lang="en-US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8" y="1617694"/>
            <a:ext cx="3008029" cy="95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51342" y="-186142"/>
            <a:ext cx="6590109" cy="22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3" tIns="35713" rIns="35713" bIns="35713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r>
              <a:rPr lang="en-US" sz="4200" b="1" kern="0" dirty="0">
                <a:solidFill>
                  <a:srgbClr val="0070C0"/>
                </a:solidFill>
              </a:rPr>
              <a:t>Enhanced Image Quality and Features of the </a:t>
            </a:r>
          </a:p>
          <a:p>
            <a:pPr algn="ctr"/>
            <a:endParaRPr lang="en-US" sz="3100" b="1" kern="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media3.dentalproductshopper.com/files/product/images/Schick33_Sensor_silo_RG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59" y="3552040"/>
            <a:ext cx="3143125" cy="22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06659" y="2764590"/>
            <a:ext cx="3638122" cy="55735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*This PowerPoint </a:t>
            </a:r>
            <a:r>
              <a:rPr lang="en-US" sz="1600" b="1" dirty="0">
                <a:solidFill>
                  <a:srgbClr val="0070C0"/>
                </a:solidFill>
              </a:rPr>
              <a:t>contains</a:t>
            </a:r>
            <a:r>
              <a:rPr lang="en-US" sz="1600" dirty="0">
                <a:solidFill>
                  <a:srgbClr val="0070C0"/>
                </a:solidFill>
              </a:rPr>
              <a:t> audio; please be sure your volume is on.</a:t>
            </a:r>
          </a:p>
        </p:txBody>
      </p:sp>
    </p:spTree>
    <p:extLst>
      <p:ext uri="{BB962C8B-B14F-4D97-AF65-F5344CB8AC3E}">
        <p14:creationId xmlns:p14="http://schemas.microsoft.com/office/powerpoint/2010/main" val="14470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16" y="1430949"/>
            <a:ext cx="3751334" cy="3000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38871" y="1058931"/>
            <a:ext cx="3865866" cy="437378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241068" indent="-241068">
              <a:buFont typeface="Arial" panose="020B0604020202020204" pitchFamily="34" charset="0"/>
              <a:buChar char="•"/>
            </a:pPr>
            <a:r>
              <a:rPr lang="en-US" sz="2000" dirty="0"/>
              <a:t>Each Schick 33 sensor comes with an extra sensor cable that can be replaced in the office if damage occurs to a cable.</a:t>
            </a:r>
          </a:p>
          <a:p>
            <a:pPr marL="241068" indent="-241068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41068" indent="-241068">
              <a:buFont typeface="Arial" panose="020B0604020202020204" pitchFamily="34" charset="0"/>
              <a:buChar char="•"/>
            </a:pPr>
            <a:r>
              <a:rPr lang="en-US" sz="2000" dirty="0"/>
              <a:t>Simple process and it takes less than 5 minutes.</a:t>
            </a:r>
          </a:p>
          <a:p>
            <a:pPr marL="241068" indent="-241068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41068" indent="-241068">
              <a:buFont typeface="Arial" panose="020B0604020202020204" pitchFamily="34" charset="0"/>
              <a:buChar char="•"/>
            </a:pPr>
            <a:r>
              <a:rPr lang="en-US" sz="2000" dirty="0"/>
              <a:t>Remember where you place the extra sensor cable.</a:t>
            </a:r>
          </a:p>
          <a:p>
            <a:pPr marL="241068" indent="-241068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41068" indent="-241068">
              <a:buFont typeface="Arial" panose="020B0604020202020204" pitchFamily="34" charset="0"/>
              <a:buChar char="•"/>
            </a:pPr>
            <a:r>
              <a:rPr lang="en-US" sz="2000" dirty="0"/>
              <a:t>Please click link below for access to sensor care video tutorial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0552" y="419527"/>
            <a:ext cx="7608094" cy="830461"/>
          </a:xfrm>
          <a:prstGeom prst="rect">
            <a:avLst/>
          </a:prstGeom>
        </p:spPr>
        <p:txBody>
          <a:bodyPr lIns="64284" tIns="32142" rIns="64284" bIns="32142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lvl="0" algn="ctr" eaLnBrk="1" hangingPunct="1"/>
            <a:r>
              <a:rPr lang="en-US" sz="3100" kern="0" dirty="0">
                <a:solidFill>
                  <a:srgbClr val="0070C0"/>
                </a:solidFill>
              </a:rPr>
              <a:t>3. </a:t>
            </a:r>
            <a:r>
              <a:rPr lang="en-US" sz="3100" dirty="0">
                <a:solidFill>
                  <a:srgbClr val="0070C0"/>
                </a:solidFill>
                <a:latin typeface="Gill Sans" charset="0"/>
                <a:sym typeface="Gill Sans" charset="0"/>
              </a:rPr>
              <a:t>Field Replaceable Cable Technology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044" y="190386"/>
            <a:ext cx="931653" cy="931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4E7565-ECAF-48F5-A52A-36317B693D8D}"/>
              </a:ext>
            </a:extLst>
          </p:cNvPr>
          <p:cNvSpPr/>
          <p:nvPr/>
        </p:nvSpPr>
        <p:spPr>
          <a:xfrm>
            <a:off x="1271115" y="5491866"/>
            <a:ext cx="6039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https://www.youtube.com/watch?v=PinZo3ZdDGc&amp;t=78s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7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media3.dentalproductshopper.com/files/product/images/Schick33_Sensor_silo_RG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31" y="950115"/>
            <a:ext cx="4446984" cy="31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06413" y="49197"/>
            <a:ext cx="7608094" cy="830461"/>
          </a:xfrm>
          <a:prstGeom prst="rect">
            <a:avLst/>
          </a:prstGeom>
        </p:spPr>
        <p:txBody>
          <a:bodyPr lIns="64284" tIns="32142" rIns="64284" bIns="32142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lvl="0" eaLnBrk="1" hangingPunct="1"/>
            <a:endParaRPr lang="en-US" sz="5100" dirty="0">
              <a:solidFill>
                <a:srgbClr val="0070C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Rectangle 5">
            <a:hlinkClick r:id="rId6"/>
          </p:cNvPr>
          <p:cNvSpPr/>
          <p:nvPr/>
        </p:nvSpPr>
        <p:spPr>
          <a:xfrm>
            <a:off x="687586" y="4125516"/>
            <a:ext cx="7661672" cy="372696"/>
          </a:xfrm>
          <a:prstGeom prst="rect">
            <a:avLst/>
          </a:prstGeom>
        </p:spPr>
        <p:txBody>
          <a:bodyPr wrap="square" lIns="64284" tIns="32142" rIns="64284" bIns="32142">
            <a:spAutoFit/>
          </a:bodyPr>
          <a:lstStyle/>
          <a:p>
            <a:r>
              <a:rPr lang="en-US" sz="2000" dirty="0">
                <a:hlinkClick r:id="rId6"/>
              </a:rPr>
              <a:t>http://www.youtube.com/playlist?list=UUv3afAz_wVQpzs-fwlAobiw</a:t>
            </a:r>
            <a:endParaRPr lang="en-US" sz="20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1848" y="174818"/>
            <a:ext cx="832113" cy="832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4505" y="4661298"/>
            <a:ext cx="7930050" cy="680473"/>
          </a:xfrm>
          <a:prstGeom prst="rect">
            <a:avLst/>
          </a:prstGeom>
          <a:noFill/>
        </p:spPr>
        <p:txBody>
          <a:bodyPr wrap="none" lIns="64284" tIns="32142" rIns="64284" bIns="32142" rtlCol="0">
            <a:spAutoFit/>
          </a:bodyPr>
          <a:lstStyle/>
          <a:p>
            <a:r>
              <a:rPr lang="en-US" sz="2000" dirty="0"/>
              <a:t>Please call the Patterson Technology Center with any </a:t>
            </a:r>
          </a:p>
          <a:p>
            <a:r>
              <a:rPr lang="en-US" sz="2000" dirty="0"/>
              <a:t>questions at (800) 475-5036 or contact your local Patterson branch.  </a:t>
            </a:r>
          </a:p>
        </p:txBody>
      </p:sp>
    </p:spTree>
    <p:extLst>
      <p:ext uri="{BB962C8B-B14F-4D97-AF65-F5344CB8AC3E}">
        <p14:creationId xmlns:p14="http://schemas.microsoft.com/office/powerpoint/2010/main" val="1216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153" y="501673"/>
            <a:ext cx="2645966" cy="3795913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3065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97" y="267891"/>
            <a:ext cx="7608094" cy="93761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20" y="1714501"/>
            <a:ext cx="8197453" cy="4714875"/>
          </a:xfrm>
        </p:spPr>
        <p:txBody>
          <a:bodyPr/>
          <a:lstStyle/>
          <a:p>
            <a:pPr marL="361602" indent="-361602">
              <a:buFont typeface="+mj-lt"/>
              <a:buAutoNum type="arabicPeriod"/>
            </a:pPr>
            <a:r>
              <a:rPr lang="en-US" sz="3400" dirty="0">
                <a:solidFill>
                  <a:schemeClr val="accent1"/>
                </a:solidFill>
              </a:rPr>
              <a:t>Image Customization	</a:t>
            </a:r>
          </a:p>
          <a:p>
            <a:pPr marL="361602" indent="-361602">
              <a:buFont typeface="+mj-lt"/>
              <a:buAutoNum type="arabicPeriod"/>
            </a:pPr>
            <a:endParaRPr lang="en-US" sz="3400" dirty="0">
              <a:solidFill>
                <a:schemeClr val="accent1"/>
              </a:solidFill>
            </a:endParaRPr>
          </a:p>
          <a:p>
            <a:pPr marL="361602" indent="-361602">
              <a:buFont typeface="+mj-lt"/>
              <a:buAutoNum type="arabicPeriod"/>
            </a:pPr>
            <a:r>
              <a:rPr lang="en-US" sz="3400" dirty="0">
                <a:solidFill>
                  <a:schemeClr val="accent1"/>
                </a:solidFill>
              </a:rPr>
              <a:t>Exposure Settings for X-Ray Unit</a:t>
            </a:r>
          </a:p>
          <a:p>
            <a:pPr marL="361602" indent="-361602">
              <a:buFont typeface="+mj-lt"/>
              <a:buAutoNum type="arabicPeriod"/>
            </a:pPr>
            <a:endParaRPr lang="en-US" sz="3400" dirty="0">
              <a:solidFill>
                <a:schemeClr val="accent1"/>
              </a:solidFill>
            </a:endParaRPr>
          </a:p>
          <a:p>
            <a:pPr marL="361602" indent="-361602">
              <a:buFont typeface="+mj-lt"/>
              <a:buAutoNum type="arabicPeriod"/>
            </a:pPr>
            <a:r>
              <a:rPr lang="en-US" sz="3400" dirty="0">
                <a:solidFill>
                  <a:schemeClr val="accent1"/>
                </a:solidFill>
              </a:rPr>
              <a:t>Field Replaceable Cable Technology</a:t>
            </a:r>
          </a:p>
          <a:p>
            <a:pPr marL="361602" indent="-361602">
              <a:buFont typeface="+mj-lt"/>
              <a:buAutoNum type="arabicPeriod"/>
            </a:pPr>
            <a:endParaRPr lang="en-US" sz="3100" dirty="0"/>
          </a:p>
          <a:p>
            <a:pPr marL="0" indent="0"/>
            <a:endParaRPr lang="en-US" dirty="0"/>
          </a:p>
          <a:p>
            <a:pPr marL="361602" indent="-361602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092" y="738740"/>
            <a:ext cx="921949" cy="9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6" y="667401"/>
            <a:ext cx="8465344" cy="830461"/>
          </a:xfrm>
        </p:spPr>
        <p:txBody>
          <a:bodyPr/>
          <a:lstStyle/>
          <a:p>
            <a:r>
              <a:rPr lang="en-US" sz="2800" dirty="0"/>
              <a:t>1. Image Customization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3" y="2072363"/>
            <a:ext cx="3860665" cy="2749671"/>
          </a:xfrm>
          <a:prstGeom prst="rect">
            <a:avLst/>
          </a:prstGeom>
        </p:spPr>
      </p:pic>
      <p:grpSp>
        <p:nvGrpSpPr>
          <p:cNvPr id="5" name="Group 14"/>
          <p:cNvGrpSpPr/>
          <p:nvPr/>
        </p:nvGrpSpPr>
        <p:grpSpPr>
          <a:xfrm>
            <a:off x="1035846" y="2804259"/>
            <a:ext cx="3059887" cy="1098065"/>
            <a:chOff x="712380" y="5165621"/>
            <a:chExt cx="2296262" cy="710337"/>
          </a:xfrm>
          <a:scene3d>
            <a:camera prst="orthographicFront"/>
            <a:lightRig rig="chilly" dir="t"/>
          </a:scene3d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80" y="5165621"/>
              <a:ext cx="2232837" cy="710337"/>
            </a:xfrm>
            <a:prstGeom prst="rect">
              <a:avLst/>
            </a:prstGeom>
            <a:sp3d>
              <a:bevelT w="0" h="0"/>
            </a:sp3d>
          </p:spPr>
        </p:pic>
        <p:sp>
          <p:nvSpPr>
            <p:cNvPr id="7" name="Rectangle 6"/>
            <p:cNvSpPr/>
            <p:nvPr/>
          </p:nvSpPr>
          <p:spPr>
            <a:xfrm>
              <a:off x="2328529" y="5388771"/>
              <a:ext cx="680113" cy="487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p3d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93779" y="5543001"/>
              <a:ext cx="658258" cy="308606"/>
            </a:xfrm>
            <a:prstGeom prst="rect">
              <a:avLst/>
            </a:prstGeom>
            <a:noFill/>
            <a:sp3d>
              <a:bevelT w="0" h="0"/>
            </a:sp3d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bg1">
                      <a:lumMod val="50000"/>
                    </a:schemeClr>
                  </a:solidFill>
                </a:rPr>
                <a:t>CDR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6" y="2804346"/>
            <a:ext cx="3666909" cy="1166560"/>
          </a:xfrm>
          <a:prstGeom prst="rect">
            <a:avLst/>
          </a:prstGeom>
          <a:scene3d>
            <a:camera prst="orthographicFront"/>
            <a:lightRig rig="chilly" dir="t"/>
          </a:scene3d>
          <a:sp3d>
            <a:bevelT w="0" h="0"/>
          </a:sp3d>
        </p:spPr>
      </p:pic>
      <p:pic>
        <p:nvPicPr>
          <p:cNvPr id="10" name="Picture 9" descr="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3" y="2072363"/>
            <a:ext cx="3857207" cy="2749671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5846" y="1279409"/>
            <a:ext cx="792954" cy="7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53641" y="2625330"/>
            <a:ext cx="3408908" cy="629543"/>
            <a:chOff x="664609" y="1606845"/>
            <a:chExt cx="4848225" cy="895350"/>
          </a:xfrm>
        </p:grpSpPr>
        <p:grpSp>
          <p:nvGrpSpPr>
            <p:cNvPr id="19" name="Group 18"/>
            <p:cNvGrpSpPr/>
            <p:nvPr/>
          </p:nvGrpSpPr>
          <p:grpSpPr>
            <a:xfrm>
              <a:off x="664609" y="1606845"/>
              <a:ext cx="4848225" cy="895350"/>
              <a:chOff x="4078288" y="4429125"/>
              <a:chExt cx="4848225" cy="89535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8288" y="4429125"/>
                <a:ext cx="4848225" cy="895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8289" y="4651081"/>
                <a:ext cx="4848224" cy="45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1876713"/>
              <a:ext cx="694586" cy="358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54757" y="2625328"/>
            <a:ext cx="3407792" cy="626194"/>
            <a:chOff x="665163" y="2590800"/>
            <a:chExt cx="4846637" cy="890587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2590800"/>
              <a:ext cx="4846637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400" y="2859086"/>
              <a:ext cx="69532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53639" y="2625328"/>
            <a:ext cx="3407792" cy="626194"/>
            <a:chOff x="665163" y="3581400"/>
            <a:chExt cx="4846637" cy="89058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3581400"/>
              <a:ext cx="4846637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059" y="3849686"/>
              <a:ext cx="69532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53640" y="2625328"/>
            <a:ext cx="3407792" cy="626194"/>
            <a:chOff x="665163" y="4595813"/>
            <a:chExt cx="4846637" cy="89058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4595813"/>
              <a:ext cx="4846637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0" y="4864099"/>
              <a:ext cx="69532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54757" y="2625328"/>
            <a:ext cx="3407792" cy="626194"/>
            <a:chOff x="665163" y="5586413"/>
            <a:chExt cx="4846637" cy="89058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5586413"/>
              <a:ext cx="4846637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75" y="5854699"/>
              <a:ext cx="69532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203" y="944792"/>
            <a:ext cx="2841428" cy="39926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416" y="936546"/>
            <a:ext cx="2841428" cy="39926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416" y="936546"/>
            <a:ext cx="2841428" cy="39926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416" y="936546"/>
            <a:ext cx="2841428" cy="39926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203" y="936546"/>
            <a:ext cx="2841428" cy="39926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9092" y="3433541"/>
            <a:ext cx="3696891" cy="175288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</a:rPr>
              <a:t>Dynamic Imaging feature allows for the customization of the image to the desired resolution.</a:t>
            </a:r>
          </a:p>
          <a:p>
            <a:pPr algn="l"/>
            <a:endParaRPr lang="en-US" sz="2000" dirty="0">
              <a:solidFill>
                <a:srgbClr val="FFAC00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92906" y="160734"/>
            <a:ext cx="8751094" cy="1021085"/>
          </a:xfrm>
          <a:prstGeom prst="rect">
            <a:avLst/>
          </a:prstGeom>
        </p:spPr>
        <p:txBody>
          <a:bodyPr lIns="64284" tIns="32142" rIns="64284" bIns="32142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800" b="1" kern="0" dirty="0">
                <a:solidFill>
                  <a:srgbClr val="0070C0"/>
                </a:solidFill>
              </a:rPr>
              <a:t>1. Image Customization</a:t>
            </a:r>
            <a:r>
              <a:rPr lang="en-US" sz="2800" kern="0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17859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53641" y="2625330"/>
            <a:ext cx="3408908" cy="629543"/>
            <a:chOff x="664609" y="1606845"/>
            <a:chExt cx="4848225" cy="895350"/>
          </a:xfrm>
        </p:grpSpPr>
        <p:grpSp>
          <p:nvGrpSpPr>
            <p:cNvPr id="19" name="Group 18"/>
            <p:cNvGrpSpPr/>
            <p:nvPr/>
          </p:nvGrpSpPr>
          <p:grpSpPr>
            <a:xfrm>
              <a:off x="664609" y="1606845"/>
              <a:ext cx="4848225" cy="895350"/>
              <a:chOff x="4078288" y="4429125"/>
              <a:chExt cx="4848225" cy="89535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8288" y="4429125"/>
                <a:ext cx="4848225" cy="895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8289" y="4651081"/>
                <a:ext cx="4848224" cy="45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1876713"/>
              <a:ext cx="694586" cy="358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54757" y="2625328"/>
            <a:ext cx="3407792" cy="626194"/>
            <a:chOff x="665163" y="2590800"/>
            <a:chExt cx="4846637" cy="890587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2590800"/>
              <a:ext cx="4846637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400" y="2859086"/>
              <a:ext cx="69532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53639" y="2625328"/>
            <a:ext cx="3407792" cy="626194"/>
            <a:chOff x="665163" y="3581400"/>
            <a:chExt cx="4846637" cy="89058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3581400"/>
              <a:ext cx="4846637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059" y="3849686"/>
              <a:ext cx="69532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53640" y="2625328"/>
            <a:ext cx="3407792" cy="626194"/>
            <a:chOff x="665163" y="4595813"/>
            <a:chExt cx="4846637" cy="89058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4595813"/>
              <a:ext cx="4846637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00" y="4864099"/>
              <a:ext cx="69532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54757" y="2625328"/>
            <a:ext cx="3407792" cy="626194"/>
            <a:chOff x="665163" y="5586413"/>
            <a:chExt cx="4846637" cy="89058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5586413"/>
              <a:ext cx="4846637" cy="89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75" y="5854699"/>
              <a:ext cx="695325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203" y="944792"/>
            <a:ext cx="2841428" cy="39926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416" y="936546"/>
            <a:ext cx="2841428" cy="39926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416" y="936546"/>
            <a:ext cx="2841428" cy="39926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416" y="936546"/>
            <a:ext cx="2841428" cy="39926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203" y="936546"/>
            <a:ext cx="2841428" cy="39926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9092" y="3433541"/>
            <a:ext cx="3696891" cy="175288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just"/>
            <a:r>
              <a:rPr lang="en-US" sz="2200" dirty="0">
                <a:solidFill>
                  <a:srgbClr val="FFAC00"/>
                </a:solidFill>
              </a:rPr>
              <a:t>Dynamic Imaging feature allows for the customization of the image to the desired resolution.</a:t>
            </a:r>
          </a:p>
          <a:p>
            <a:pPr algn="l"/>
            <a:endParaRPr lang="en-US" sz="2000" dirty="0">
              <a:solidFill>
                <a:srgbClr val="FFAC0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6" y="626333"/>
            <a:ext cx="9155016" cy="546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/>
          <p:cNvSpPr/>
          <p:nvPr/>
        </p:nvSpPr>
        <p:spPr bwMode="auto">
          <a:xfrm rot="7522244">
            <a:off x="5451049" y="4492734"/>
            <a:ext cx="857250" cy="1445610"/>
          </a:xfrm>
          <a:prstGeom prst="upArrow">
            <a:avLst/>
          </a:prstGeom>
          <a:solidFill>
            <a:srgbClr val="FF0000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/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92906" y="160734"/>
            <a:ext cx="8465344" cy="830461"/>
          </a:xfrm>
          <a:prstGeom prst="rect">
            <a:avLst/>
          </a:prstGeom>
        </p:spPr>
        <p:txBody>
          <a:bodyPr lIns="64284" tIns="32142" rIns="64284" bIns="32142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defTabSz="642849">
              <a:defRPr/>
            </a:pPr>
            <a:r>
              <a:rPr lang="en-US" sz="2800" kern="0" dirty="0">
                <a:solidFill>
                  <a:srgbClr val="0070C0"/>
                </a:solidFill>
                <a:latin typeface="Arial"/>
              </a:rPr>
              <a:t>1. Image Customization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7859"/>
            <a:ext cx="285750" cy="2857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5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1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99" y="757252"/>
            <a:ext cx="2981992" cy="22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881" y="764729"/>
            <a:ext cx="2981844" cy="22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97" y="3419320"/>
            <a:ext cx="2981992" cy="22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587" y="3355353"/>
            <a:ext cx="2981992" cy="22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2107" y="3046624"/>
            <a:ext cx="2123973" cy="372696"/>
          </a:xfrm>
          <a:prstGeom prst="rect">
            <a:avLst/>
          </a:prstGeom>
          <a:noFill/>
        </p:spPr>
        <p:txBody>
          <a:bodyPr wrap="none" lIns="64284" tIns="32142" rIns="64284" bIns="32142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General Dentistry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6661" y="3046624"/>
            <a:ext cx="1413844" cy="372696"/>
          </a:xfrm>
          <a:prstGeom prst="rect">
            <a:avLst/>
          </a:prstGeom>
          <a:noFill/>
        </p:spPr>
        <p:txBody>
          <a:bodyPr wrap="none" lIns="64284" tIns="32142" rIns="64284" bIns="32142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Endodontic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7172" y="5714837"/>
            <a:ext cx="1413844" cy="372696"/>
          </a:xfrm>
          <a:prstGeom prst="rect">
            <a:avLst/>
          </a:prstGeom>
          <a:noFill/>
        </p:spPr>
        <p:txBody>
          <a:bodyPr wrap="none" lIns="64284" tIns="32142" rIns="64284" bIns="32142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Periodontic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6661" y="5714837"/>
            <a:ext cx="1426668" cy="372696"/>
          </a:xfrm>
          <a:prstGeom prst="rect">
            <a:avLst/>
          </a:prstGeom>
          <a:noFill/>
        </p:spPr>
        <p:txBody>
          <a:bodyPr wrap="none" lIns="64284" tIns="32142" rIns="64284" bIns="32142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Restorative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014008" y="39884"/>
            <a:ext cx="8465344" cy="8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en-US" sz="2800" kern="0" dirty="0">
                <a:solidFill>
                  <a:srgbClr val="0070C0"/>
                </a:solidFill>
              </a:rPr>
              <a:t>1. Image Customization</a:t>
            </a:r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102" y="830"/>
            <a:ext cx="948906" cy="9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6" y="648785"/>
            <a:ext cx="9155016" cy="546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47047" y="4125517"/>
            <a:ext cx="1714500" cy="1875234"/>
            <a:chOff x="5511800" y="5562600"/>
            <a:chExt cx="3172637" cy="31813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800" y="5562600"/>
              <a:ext cx="1600200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037" y="7772400"/>
              <a:ext cx="1676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0491" y="80367"/>
            <a:ext cx="8465344" cy="830461"/>
          </a:xfrm>
        </p:spPr>
        <p:txBody>
          <a:bodyPr/>
          <a:lstStyle/>
          <a:p>
            <a:r>
              <a:rPr lang="en-US" sz="2800" dirty="0"/>
              <a:t>1. Image Customization	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528" y="0"/>
            <a:ext cx="690113" cy="6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5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53641" y="160734"/>
            <a:ext cx="7608094" cy="7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defTabSz="642849">
              <a:defRPr/>
            </a:pPr>
            <a:r>
              <a:rPr lang="en-US" sz="3100" kern="0" dirty="0">
                <a:solidFill>
                  <a:srgbClr val="0070C0"/>
                </a:solidFill>
                <a:latin typeface="Arial"/>
              </a:rPr>
              <a:t>2.  Exposure Settings for X-Ray Unit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" y="1092630"/>
            <a:ext cx="3000375" cy="4265183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35906" y="1832372"/>
            <a:ext cx="1080135" cy="578644"/>
            <a:chOff x="2213640" y="4023025"/>
            <a:chExt cx="1524000" cy="850392"/>
          </a:xfrm>
        </p:grpSpPr>
        <p:sp>
          <p:nvSpPr>
            <p:cNvPr id="3" name="Rectangle 2"/>
            <p:cNvSpPr/>
            <p:nvPr/>
          </p:nvSpPr>
          <p:spPr bwMode="auto">
            <a:xfrm>
              <a:off x="2213640" y="4023025"/>
              <a:ext cx="1524000" cy="850392"/>
            </a:xfrm>
            <a:prstGeom prst="rect">
              <a:avLst/>
            </a:prstGeom>
            <a:solidFill>
              <a:srgbClr val="00B0F0"/>
            </a:solidFill>
            <a:ln w="349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849"/>
              <a:endParaRPr lang="en-US" sz="2000" dirty="0"/>
            </a:p>
            <a:p>
              <a:pPr defTabSz="642849"/>
              <a:endParaRPr lang="en-US" sz="2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31325" y="4202186"/>
              <a:ext cx="1166641" cy="588013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/>
                <a:t>0.06s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35908" y="1832372"/>
            <a:ext cx="1080135" cy="578644"/>
            <a:chOff x="5435600" y="2666999"/>
            <a:chExt cx="1524000" cy="850392"/>
          </a:xfrm>
        </p:grpSpPr>
        <p:sp>
          <p:nvSpPr>
            <p:cNvPr id="8" name="Rectangle 7"/>
            <p:cNvSpPr/>
            <p:nvPr/>
          </p:nvSpPr>
          <p:spPr bwMode="auto">
            <a:xfrm>
              <a:off x="5435600" y="2666999"/>
              <a:ext cx="1524000" cy="850392"/>
            </a:xfrm>
            <a:prstGeom prst="rect">
              <a:avLst/>
            </a:prstGeom>
            <a:solidFill>
              <a:srgbClr val="00B0F0"/>
            </a:solidFill>
            <a:ln w="349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849"/>
              <a:endParaRPr lang="en-US" sz="2000" dirty="0"/>
            </a:p>
            <a:p>
              <a:pPr defTabSz="642849"/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39823" y="2844651"/>
              <a:ext cx="1144890" cy="588013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0.08s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67" y="778266"/>
            <a:ext cx="2443163" cy="173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67" y="4453570"/>
            <a:ext cx="2443163" cy="173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0567" y="2629770"/>
            <a:ext cx="2443163" cy="173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1627" y="1022930"/>
            <a:ext cx="2528336" cy="454451"/>
          </a:xfrm>
          <a:prstGeom prst="rect">
            <a:avLst/>
          </a:prstGeom>
        </p:spPr>
        <p:txBody>
          <a:bodyPr wrap="none" lIns="64284" tIns="32142" rIns="64284" bIns="32142">
            <a:spAutoFit/>
          </a:bodyPr>
          <a:lstStyle/>
          <a:p>
            <a:pPr lvl="0" algn="l" eaLnBrk="0" hangingPunct="0">
              <a:defRPr/>
            </a:pPr>
            <a:r>
              <a:rPr lang="en-US" sz="2500" b="1" u="sng" kern="0" dirty="0">
                <a:solidFill>
                  <a:srgbClr val="0070C0"/>
                </a:solidFill>
                <a:latin typeface="Arial"/>
                <a:sym typeface="Arial" charset="0"/>
              </a:rPr>
              <a:t>Under-Exposed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00813" y="4688321"/>
            <a:ext cx="2329965" cy="454451"/>
          </a:xfrm>
          <a:prstGeom prst="rect">
            <a:avLst/>
          </a:prstGeom>
        </p:spPr>
        <p:txBody>
          <a:bodyPr wrap="none" lIns="64284" tIns="32142" rIns="64284" bIns="32142">
            <a:spAutoFit/>
          </a:bodyPr>
          <a:lstStyle/>
          <a:p>
            <a:pPr lvl="0" algn="l" eaLnBrk="0" hangingPunct="0">
              <a:defRPr/>
            </a:pPr>
            <a:r>
              <a:rPr lang="en-US" sz="2500" b="1" u="sng" kern="0" dirty="0">
                <a:solidFill>
                  <a:srgbClr val="0070C0"/>
                </a:solidFill>
                <a:latin typeface="Arial"/>
                <a:sym typeface="Arial" charset="0"/>
              </a:rPr>
              <a:t>Over-Exposed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39323" y="2792447"/>
            <a:ext cx="2852944" cy="454451"/>
          </a:xfrm>
          <a:prstGeom prst="rect">
            <a:avLst/>
          </a:prstGeom>
        </p:spPr>
        <p:txBody>
          <a:bodyPr wrap="none" lIns="64284" tIns="32142" rIns="64284" bIns="32142">
            <a:spAutoFit/>
          </a:bodyPr>
          <a:lstStyle/>
          <a:p>
            <a:pPr lvl="0" algn="l" eaLnBrk="0" hangingPunct="0">
              <a:defRPr/>
            </a:pPr>
            <a:r>
              <a:rPr lang="en-US" sz="2500" b="1" u="sng" kern="0" dirty="0">
                <a:solidFill>
                  <a:srgbClr val="0070C0"/>
                </a:solidFill>
                <a:latin typeface="Arial"/>
                <a:sym typeface="Arial" charset="0"/>
              </a:rPr>
              <a:t>Correct Exposure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35908" y="1832372"/>
            <a:ext cx="1080135" cy="578644"/>
            <a:chOff x="5435600" y="2666999"/>
            <a:chExt cx="1524000" cy="850392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435600" y="2666999"/>
              <a:ext cx="1524000" cy="850392"/>
            </a:xfrm>
            <a:prstGeom prst="rect">
              <a:avLst/>
            </a:prstGeom>
            <a:solidFill>
              <a:srgbClr val="00B0F0"/>
            </a:solidFill>
            <a:ln w="349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849"/>
              <a:endParaRPr lang="en-US" sz="2000" dirty="0"/>
            </a:p>
            <a:p>
              <a:pPr defTabSz="642849"/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39823" y="2844651"/>
              <a:ext cx="1144890" cy="588013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0.10s</a:t>
              </a:r>
            </a:p>
          </p:txBody>
        </p:sp>
      </p:grp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9359" y="1107281"/>
            <a:ext cx="285750" cy="28575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25680" y="1554012"/>
            <a:ext cx="680230" cy="68023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04885" y="5357813"/>
            <a:ext cx="656850" cy="6568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2696766" y="2614612"/>
            <a:ext cx="64294" cy="6429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1393447" y="2614612"/>
            <a:ext cx="64294" cy="64294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3007519" y="2614612"/>
            <a:ext cx="64294" cy="6429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1092329" y="2614612"/>
            <a:ext cx="64294" cy="6429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/>
            <a:endParaRPr lang="en-US"/>
          </a:p>
        </p:txBody>
      </p:sp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32332" y="3372726"/>
            <a:ext cx="656850" cy="6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5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6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6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9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226502" y="174819"/>
            <a:ext cx="7608094" cy="7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A5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defTabSz="642849">
              <a:defRPr/>
            </a:pPr>
            <a:r>
              <a:rPr lang="en-US" sz="3100" kern="0" dirty="0">
                <a:solidFill>
                  <a:srgbClr val="0070C0"/>
                </a:solidFill>
                <a:latin typeface="Arial"/>
              </a:rPr>
              <a:t>2.  Exposure Settings for X-Ray Unit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0" y="1982391"/>
            <a:ext cx="8655349" cy="288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815" y="160734"/>
            <a:ext cx="937740" cy="937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2664" y="5156727"/>
            <a:ext cx="9429750" cy="281327"/>
          </a:xfrm>
          <a:prstGeom prst="rect">
            <a:avLst/>
          </a:prstGeom>
        </p:spPr>
        <p:txBody>
          <a:bodyPr wrap="square" lIns="64284" tIns="32142" rIns="64284" bIns="32142">
            <a:spAutoFit/>
          </a:bodyPr>
          <a:lstStyle/>
          <a:p>
            <a:r>
              <a:rPr lang="en-US" sz="1400" dirty="0">
                <a:hlinkClick r:id="rId6"/>
              </a:rPr>
              <a:t>http://www.youtube.com/watch?v=EppZLei7OVk&amp;list=UUv3afAz_wVQpzs-fwlAobiw&amp;index=19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08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werPoint Template DS_4_3_Secondary">
  <a:themeElements>
    <a:clrScheme name="Brugerdefineret 2">
      <a:dk1>
        <a:sysClr val="windowText" lastClr="000000"/>
      </a:dk1>
      <a:lt1>
        <a:sysClr val="window" lastClr="FFFFFF"/>
      </a:lt1>
      <a:dk2>
        <a:srgbClr val="53585B"/>
      </a:dk2>
      <a:lt2>
        <a:srgbClr val="F1F0F0"/>
      </a:lt2>
      <a:accent1>
        <a:srgbClr val="0077C8"/>
      </a:accent1>
      <a:accent2>
        <a:srgbClr val="F8A700"/>
      </a:accent2>
      <a:accent3>
        <a:srgbClr val="53585B"/>
      </a:accent3>
      <a:accent4>
        <a:srgbClr val="49A0D8"/>
      </a:accent4>
      <a:accent5>
        <a:srgbClr val="FDC56B"/>
      </a:accent5>
      <a:accent6>
        <a:srgbClr val="D9D7D7"/>
      </a:accent6>
      <a:hlink>
        <a:srgbClr val="0077C8"/>
      </a:hlink>
      <a:folHlink>
        <a:srgbClr val="F8A700"/>
      </a:folHlink>
    </a:clrScheme>
    <a:fontScheme name="SD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_4_3_fin.potx" id="{07A0647A-8C8C-4C66-92BC-DB7E673B3E47}" vid="{20704299-4044-4F45-9182-D0E22CE1C36B}"/>
    </a:ext>
  </a:extLst>
</a:theme>
</file>

<file path=ppt/theme/theme2.xml><?xml version="1.0" encoding="utf-8"?>
<a:theme xmlns:a="http://schemas.openxmlformats.org/drawingml/2006/main" name="Office Theme">
  <a:themeElements>
    <a:clrScheme name="SD 2016">
      <a:dk1>
        <a:sysClr val="windowText" lastClr="000000"/>
      </a:dk1>
      <a:lt1>
        <a:sysClr val="window" lastClr="FFFFFF"/>
      </a:lt1>
      <a:dk2>
        <a:srgbClr val="53585B"/>
      </a:dk2>
      <a:lt2>
        <a:srgbClr val="F1F0F0"/>
      </a:lt2>
      <a:accent1>
        <a:srgbClr val="0077C8"/>
      </a:accent1>
      <a:accent2>
        <a:srgbClr val="F8A700"/>
      </a:accent2>
      <a:accent3>
        <a:srgbClr val="53585B"/>
      </a:accent3>
      <a:accent4>
        <a:srgbClr val="1142AA"/>
      </a:accent4>
      <a:accent5>
        <a:srgbClr val="FDC56B"/>
      </a:accent5>
      <a:accent6>
        <a:srgbClr val="49A0D8"/>
      </a:accent6>
      <a:hlink>
        <a:srgbClr val="0077C8"/>
      </a:hlink>
      <a:folHlink>
        <a:srgbClr val="F8A700"/>
      </a:folHlink>
    </a:clrScheme>
    <a:fontScheme name="SD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SD 2016">
      <a:dk1>
        <a:sysClr val="windowText" lastClr="000000"/>
      </a:dk1>
      <a:lt1>
        <a:sysClr val="window" lastClr="FFFFFF"/>
      </a:lt1>
      <a:dk2>
        <a:srgbClr val="53585B"/>
      </a:dk2>
      <a:lt2>
        <a:srgbClr val="F1F0F0"/>
      </a:lt2>
      <a:accent1>
        <a:srgbClr val="0077C8"/>
      </a:accent1>
      <a:accent2>
        <a:srgbClr val="F8A700"/>
      </a:accent2>
      <a:accent3>
        <a:srgbClr val="53585B"/>
      </a:accent3>
      <a:accent4>
        <a:srgbClr val="1142AA"/>
      </a:accent4>
      <a:accent5>
        <a:srgbClr val="FDC56B"/>
      </a:accent5>
      <a:accent6>
        <a:srgbClr val="49A0D8"/>
      </a:accent6>
      <a:hlink>
        <a:srgbClr val="0077C8"/>
      </a:hlink>
      <a:folHlink>
        <a:srgbClr val="F8A700"/>
      </a:folHlink>
    </a:clrScheme>
    <a:fontScheme name="SD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dd1728fc-9460-4dd0-a268-f9a3c3818728">4</Category>
    <PublishingExpirationDate xmlns="http://schemas.microsoft.com/sharepoint/v3" xsi:nil="true"/>
    <PublishingStartDate xmlns="http://schemas.microsoft.com/sharepoint/v3" xsi:nil="true"/>
    <SharedWithUsers xmlns="0d6f2f7c-2d4a-4bd8-8446-d22239876416">
      <UserInfo>
        <DisplayName>Cantzler, Philip</DisplayName>
        <AccountId>4738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21798CA81CC141B9C04E105AC0449A" ma:contentTypeVersion="4" ma:contentTypeDescription="Create a new document." ma:contentTypeScope="" ma:versionID="12767c4ac3957ea158c8df6c7df7133a">
  <xsd:schema xmlns:xsd="http://www.w3.org/2001/XMLSchema" xmlns:xs="http://www.w3.org/2001/XMLSchema" xmlns:p="http://schemas.microsoft.com/office/2006/metadata/properties" xmlns:ns1="http://schemas.microsoft.com/sharepoint/v3" xmlns:ns2="0d6f2f7c-2d4a-4bd8-8446-d22239876416" xmlns:ns3="dd1728fc-9460-4dd0-a268-f9a3c3818728" targetNamespace="http://schemas.microsoft.com/office/2006/metadata/properties" ma:root="true" ma:fieldsID="6cc12e2157edc13ae6418c529581ae69" ns1:_="" ns2:_="" ns3:_="">
    <xsd:import namespace="http://schemas.microsoft.com/sharepoint/v3"/>
    <xsd:import namespace="0d6f2f7c-2d4a-4bd8-8446-d22239876416"/>
    <xsd:import namespace="dd1728fc-9460-4dd0-a268-f9a3c381872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Category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2f7c-2d4a-4bd8-8446-d22239876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728fc-9460-4dd0-a268-f9a3c3818728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list="{1525767e-5eac-4c06-befd-04fac09ab255}" ma:internalName="Category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020B6B-0829-4C32-9600-9577C21733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7B02CB-12BB-4E2A-9ECE-C32632E601AE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d6f2f7c-2d4a-4bd8-8446-d22239876416"/>
    <ds:schemaRef ds:uri="dd1728fc-9460-4dd0-a268-f9a3c381872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381C81-4D48-4719-BC90-A592389BBC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6f2f7c-2d4a-4bd8-8446-d22239876416"/>
    <ds:schemaRef ds:uri="dd1728fc-9460-4dd0-a268-f9a3c38187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DS_4_3_Secondary</Template>
  <TotalTime>0</TotalTime>
  <Words>240</Words>
  <Application>Microsoft Office PowerPoint</Application>
  <PresentationFormat>On-screen Show (4:3)</PresentationFormat>
  <Paragraphs>45</Paragraphs>
  <Slides>12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</vt:lpstr>
      <vt:lpstr>Wingdings</vt:lpstr>
      <vt:lpstr>PowerPoint Template DS_4_3_Secondary</vt:lpstr>
      <vt:lpstr>PowerPoint Presentation</vt:lpstr>
      <vt:lpstr>Agenda</vt:lpstr>
      <vt:lpstr>1. Image Customization </vt:lpstr>
      <vt:lpstr>PowerPoint Presentation</vt:lpstr>
      <vt:lpstr>PowerPoint Presentation</vt:lpstr>
      <vt:lpstr>PowerPoint Presentation</vt:lpstr>
      <vt:lpstr>1. Image Customization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2016-03-11T18:21:53Z</dcterms:created>
  <dcterms:modified xsi:type="dcterms:W3CDTF">2017-10-14T15:22:32Z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ContentTypeId">
    <vt:lpwstr>0x010100DD21798CA81CC141B9C04E105AC0449A</vt:lpwstr>
  </property>
</Properties>
</file>