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4"/>
  </p:sldMasterIdLst>
  <p:notesMasterIdLst>
    <p:notesMasterId r:id="rId47"/>
  </p:notesMasterIdLst>
  <p:sldIdLst>
    <p:sldId id="462" r:id="rId5"/>
    <p:sldId id="424" r:id="rId6"/>
    <p:sldId id="463" r:id="rId7"/>
    <p:sldId id="416" r:id="rId8"/>
    <p:sldId id="425" r:id="rId9"/>
    <p:sldId id="426" r:id="rId10"/>
    <p:sldId id="427" r:id="rId11"/>
    <p:sldId id="468" r:id="rId12"/>
    <p:sldId id="429" r:id="rId13"/>
    <p:sldId id="469" r:id="rId14"/>
    <p:sldId id="435" r:id="rId15"/>
    <p:sldId id="430" r:id="rId16"/>
    <p:sldId id="470" r:id="rId17"/>
    <p:sldId id="471" r:id="rId18"/>
    <p:sldId id="433" r:id="rId19"/>
    <p:sldId id="438" r:id="rId20"/>
    <p:sldId id="472" r:id="rId21"/>
    <p:sldId id="439" r:id="rId22"/>
    <p:sldId id="440" r:id="rId23"/>
    <p:sldId id="441" r:id="rId24"/>
    <p:sldId id="444" r:id="rId25"/>
    <p:sldId id="445" r:id="rId26"/>
    <p:sldId id="474" r:id="rId27"/>
    <p:sldId id="473" r:id="rId28"/>
    <p:sldId id="446" r:id="rId29"/>
    <p:sldId id="475" r:id="rId30"/>
    <p:sldId id="453" r:id="rId31"/>
    <p:sldId id="477" r:id="rId32"/>
    <p:sldId id="478" r:id="rId33"/>
    <p:sldId id="479" r:id="rId34"/>
    <p:sldId id="480" r:id="rId35"/>
    <p:sldId id="481" r:id="rId36"/>
    <p:sldId id="476" r:id="rId37"/>
    <p:sldId id="465" r:id="rId38"/>
    <p:sldId id="447" r:id="rId39"/>
    <p:sldId id="466" r:id="rId40"/>
    <p:sldId id="482" r:id="rId41"/>
    <p:sldId id="483" r:id="rId42"/>
    <p:sldId id="459" r:id="rId43"/>
    <p:sldId id="460" r:id="rId44"/>
    <p:sldId id="461" r:id="rId45"/>
    <p:sldId id="46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65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77361" autoAdjust="0"/>
  </p:normalViewPr>
  <p:slideViewPr>
    <p:cSldViewPr snapToGrid="0">
      <p:cViewPr varScale="1">
        <p:scale>
          <a:sx n="158" d="100"/>
          <a:sy n="158" d="100"/>
        </p:scale>
        <p:origin x="344" y="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LU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FC833-2E1A-4F36-A311-0C81671040FE}" type="datetimeFigureOut">
              <a:rPr lang="de-LU" smtClean="0"/>
              <a:t>11.02.2026</a:t>
            </a:fld>
            <a:endParaRPr lang="de-LU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LU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LU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L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C07C6-79D4-4CC1-8EE9-658651807268}" type="slidenum">
              <a:rPr lang="de-LU" smtClean="0"/>
              <a:t>‹nr.›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520898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244C2-1C2C-A132-FBB5-7F3168BA9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C4CC2C2-2B41-0076-1319-9A1DB576F2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92B09B2-CC7B-D556-EC28-D592CEEE5D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Let’s</a:t>
            </a:r>
            <a:r>
              <a:rPr lang="nl-BE" dirty="0"/>
              <a:t> have a </a:t>
            </a:r>
            <a:r>
              <a:rPr lang="nl-BE" dirty="0" err="1"/>
              <a:t>quick</a:t>
            </a:r>
            <a:r>
              <a:rPr lang="nl-BE" dirty="0"/>
              <a:t> start at Keller </a:t>
            </a:r>
            <a:r>
              <a:rPr lang="nl-BE" dirty="0" err="1"/>
              <a:t>where</a:t>
            </a:r>
            <a:r>
              <a:rPr lang="nl-BE" dirty="0"/>
              <a:t> we </a:t>
            </a:r>
            <a:r>
              <a:rPr lang="nl-BE" dirty="0" err="1"/>
              <a:t>all</a:t>
            </a:r>
            <a:r>
              <a:rPr lang="nl-BE" dirty="0"/>
              <a:t> stand for </a:t>
            </a:r>
            <a:r>
              <a:rPr lang="nl-BE" dirty="0" err="1"/>
              <a:t>Innovation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Craftmanship</a:t>
            </a:r>
            <a:r>
              <a:rPr lang="en-US" dirty="0"/>
              <a:t>.</a:t>
            </a: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2722FA8-69A4-3D0E-1A86-FB3919A810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C07C6-79D4-4CC1-8EE9-658651807268}" type="slidenum">
              <a:rPr lang="de-LU" smtClean="0"/>
              <a:t>1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843967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B3C36-03DF-C997-C089-04F40EB28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2B7B11D-AECF-1070-AD02-DF687D13DE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0B2D61E-6B56-C57C-8197-65709F35C4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Let’s</a:t>
            </a:r>
            <a:r>
              <a:rPr lang="nl-BE" dirty="0"/>
              <a:t> have a </a:t>
            </a:r>
            <a:r>
              <a:rPr lang="nl-BE" dirty="0" err="1"/>
              <a:t>quick</a:t>
            </a:r>
            <a:r>
              <a:rPr lang="nl-BE" dirty="0"/>
              <a:t> start at Keller </a:t>
            </a:r>
            <a:r>
              <a:rPr lang="nl-BE" dirty="0" err="1"/>
              <a:t>where</a:t>
            </a:r>
            <a:r>
              <a:rPr lang="nl-BE" dirty="0"/>
              <a:t> we </a:t>
            </a:r>
            <a:r>
              <a:rPr lang="nl-BE" dirty="0" err="1"/>
              <a:t>all</a:t>
            </a:r>
            <a:r>
              <a:rPr lang="nl-BE" dirty="0"/>
              <a:t> stand for </a:t>
            </a:r>
            <a:r>
              <a:rPr lang="nl-BE" dirty="0" err="1"/>
              <a:t>Innovation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Craftmanship</a:t>
            </a:r>
            <a:r>
              <a:rPr lang="en-US" dirty="0"/>
              <a:t>.</a:t>
            </a: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A2D496F-B863-B018-4334-AB0CA6B8EA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C07C6-79D4-4CC1-8EE9-658651807268}" type="slidenum">
              <a:rPr lang="de-LU" smtClean="0"/>
              <a:t>2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3601184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8B910-AA75-7BD4-5E4A-C788F2926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DD9EB54-CD2E-96E0-110A-14ECDF364E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2675E16-C60D-D94B-18A9-76A0DD749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Let’s</a:t>
            </a:r>
            <a:r>
              <a:rPr lang="nl-BE" dirty="0"/>
              <a:t> have a </a:t>
            </a:r>
            <a:r>
              <a:rPr lang="nl-BE" dirty="0" err="1"/>
              <a:t>quick</a:t>
            </a:r>
            <a:r>
              <a:rPr lang="nl-BE" dirty="0"/>
              <a:t> start at Keller </a:t>
            </a:r>
            <a:r>
              <a:rPr lang="nl-BE" dirty="0" err="1"/>
              <a:t>where</a:t>
            </a:r>
            <a:r>
              <a:rPr lang="nl-BE" dirty="0"/>
              <a:t> we </a:t>
            </a:r>
            <a:r>
              <a:rPr lang="nl-BE" dirty="0" err="1"/>
              <a:t>all</a:t>
            </a:r>
            <a:r>
              <a:rPr lang="nl-BE" dirty="0"/>
              <a:t> stand for </a:t>
            </a:r>
            <a:r>
              <a:rPr lang="nl-BE" dirty="0" err="1"/>
              <a:t>Innovation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Craftmanship</a:t>
            </a:r>
            <a:r>
              <a:rPr lang="en-US" dirty="0"/>
              <a:t>.</a:t>
            </a: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F6328A5-52A8-B216-726D-273D3D71D3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C07C6-79D4-4CC1-8EE9-658651807268}" type="slidenum">
              <a:rPr lang="de-LU" smtClean="0"/>
              <a:t>3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526398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Lettertype, tekst, Graphics, logo&#10;&#10;Door AI gegenereerde inhoud is mogelijk onjuist.">
            <a:extLst>
              <a:ext uri="{FF2B5EF4-FFF2-40B4-BE49-F238E27FC236}">
                <a16:creationId xmlns:a16="http://schemas.microsoft.com/office/drawing/2014/main" id="{99501A3C-E4C9-48E2-B89F-030286DB7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2" t="25707" r="13740" b="25777"/>
          <a:stretch>
            <a:fillRect/>
          </a:stretch>
        </p:blipFill>
        <p:spPr>
          <a:xfrm>
            <a:off x="10836000" y="108000"/>
            <a:ext cx="1257299" cy="50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8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architectuur, hemel, gebouw, buitenshuis&#10;&#10;Door AI gegenereerde inhoud is mogelijk onjuist.">
            <a:extLst>
              <a:ext uri="{FF2B5EF4-FFF2-40B4-BE49-F238E27FC236}">
                <a16:creationId xmlns:a16="http://schemas.microsoft.com/office/drawing/2014/main" id="{FAE0D899-4DA5-5F4B-FA2E-7C7F72CF83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1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Afbeelding 1" descr="Afbeelding met Lettertype, tekst, Graphics, logo&#10;&#10;Door AI gegenereerde inhoud is mogelijk onjuist.">
            <a:extLst>
              <a:ext uri="{FF2B5EF4-FFF2-40B4-BE49-F238E27FC236}">
                <a16:creationId xmlns:a16="http://schemas.microsoft.com/office/drawing/2014/main" id="{766CFC4C-07B2-E916-607C-FA738D08F7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2" t="25707" r="13740" b="25777"/>
          <a:stretch>
            <a:fillRect/>
          </a:stretch>
        </p:blipFill>
        <p:spPr>
          <a:xfrm>
            <a:off x="4746675" y="749838"/>
            <a:ext cx="26986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4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architectuur, hemel, gebouw, buitenshuis&#10;&#10;Door AI gegenereerde inhoud is mogelijk onjuist.">
            <a:extLst>
              <a:ext uri="{FF2B5EF4-FFF2-40B4-BE49-F238E27FC236}">
                <a16:creationId xmlns:a16="http://schemas.microsoft.com/office/drawing/2014/main" id="{FAE0D899-4DA5-5F4B-FA2E-7C7F72CF83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1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Afbeelding 1" descr="Afbeelding met Lettertype, tekst, Graphics, logo&#10;&#10;Door AI gegenereerde inhoud is mogelijk onjuist.">
            <a:extLst>
              <a:ext uri="{FF2B5EF4-FFF2-40B4-BE49-F238E27FC236}">
                <a16:creationId xmlns:a16="http://schemas.microsoft.com/office/drawing/2014/main" id="{23954DE1-3FA2-2A8D-BA29-96D3408277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2" t="25707" r="13740" b="25777"/>
          <a:stretch>
            <a:fillRect/>
          </a:stretch>
        </p:blipFill>
        <p:spPr>
          <a:xfrm>
            <a:off x="10836000" y="108000"/>
            <a:ext cx="1257299" cy="50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6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73A1D699-69D3-4863-51DC-6F5FE0025E42}"/>
              </a:ext>
            </a:extLst>
          </p:cNvPr>
          <p:cNvSpPr/>
          <p:nvPr userDrawn="1"/>
        </p:nvSpPr>
        <p:spPr>
          <a:xfrm>
            <a:off x="0" y="1385298"/>
            <a:ext cx="288000" cy="5472702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8B5F56B-9F3D-BAE8-7CCF-8DACCA18F8E9}"/>
              </a:ext>
            </a:extLst>
          </p:cNvPr>
          <p:cNvSpPr txBox="1"/>
          <p:nvPr userDrawn="1"/>
        </p:nvSpPr>
        <p:spPr>
          <a:xfrm rot="16200000">
            <a:off x="-2592000" y="3978000"/>
            <a:ext cx="5472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>
                <a:solidFill>
                  <a:srgbClr val="575656"/>
                </a:solidFill>
              </a:rPr>
              <a:t>minimal windows® - </a:t>
            </a:r>
            <a:r>
              <a:rPr lang="nl-BE" sz="1200" dirty="0">
                <a:solidFill>
                  <a:srgbClr val="0070C0"/>
                </a:solidFill>
              </a:rPr>
              <a:t>CAD </a:t>
            </a:r>
            <a:r>
              <a:rPr lang="nl-BE" sz="1200" dirty="0">
                <a:solidFill>
                  <a:srgbClr val="00B050"/>
                </a:solidFill>
              </a:rPr>
              <a:t>2</a:t>
            </a:r>
            <a:r>
              <a:rPr lang="nl-BE" sz="1200" dirty="0">
                <a:solidFill>
                  <a:srgbClr val="0070C0"/>
                </a:solidFill>
              </a:rPr>
              <a:t> ARCHITECT MANUAL</a:t>
            </a:r>
          </a:p>
        </p:txBody>
      </p:sp>
      <p:pic>
        <p:nvPicPr>
          <p:cNvPr id="7" name="Afbeelding 6" descr="Afbeelding met Lettertype, tekst, Graphics, logo&#10;&#10;Door AI gegenereerde inhoud is mogelijk onjuist.">
            <a:extLst>
              <a:ext uri="{FF2B5EF4-FFF2-40B4-BE49-F238E27FC236}">
                <a16:creationId xmlns:a16="http://schemas.microsoft.com/office/drawing/2014/main" id="{7F2B1144-495E-4FEF-F298-B944F9820E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2" t="25707" r="13740" b="25777"/>
          <a:stretch>
            <a:fillRect/>
          </a:stretch>
        </p:blipFill>
        <p:spPr>
          <a:xfrm>
            <a:off x="10836000" y="108000"/>
            <a:ext cx="1257299" cy="50317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304483A-8D18-3A9C-B59E-5275744D84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6474" r="21777" b="11735"/>
          <a:stretch>
            <a:fillRect/>
          </a:stretch>
        </p:blipFill>
        <p:spPr>
          <a:xfrm>
            <a:off x="108001" y="108000"/>
            <a:ext cx="1010868" cy="82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59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16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026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9" r:id="rId2"/>
    <p:sldLayoutId id="2147483708" r:id="rId3"/>
    <p:sldLayoutId id="2147483706" r:id="rId4"/>
    <p:sldLayoutId id="214748370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8075F-A001-BC36-CFD5-D8C00D7F6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2">
            <a:extLst>
              <a:ext uri="{FF2B5EF4-FFF2-40B4-BE49-F238E27FC236}">
                <a16:creationId xmlns:a16="http://schemas.microsoft.com/office/drawing/2014/main" id="{C63E2794-1834-AC52-F9F4-B2C073B92433}"/>
              </a:ext>
            </a:extLst>
          </p:cNvPr>
          <p:cNvSpPr txBox="1"/>
          <p:nvPr/>
        </p:nvSpPr>
        <p:spPr>
          <a:xfrm rot="21060000">
            <a:off x="5386674" y="2462409"/>
            <a:ext cx="1791942" cy="22159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800" dirty="0">
                <a:solidFill>
                  <a:schemeClr val="bg1"/>
                </a:solidFill>
                <a:latin typeface="Segoe Print"/>
              </a:rPr>
              <a:t>&amp;</a:t>
            </a:r>
            <a:endParaRPr lang="en-US" sz="96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kstvak 2">
            <a:extLst>
              <a:ext uri="{FF2B5EF4-FFF2-40B4-BE49-F238E27FC236}">
                <a16:creationId xmlns:a16="http://schemas.microsoft.com/office/drawing/2014/main" id="{4E44083C-4FDF-81EF-466D-A7123465A0C0}"/>
              </a:ext>
            </a:extLst>
          </p:cNvPr>
          <p:cNvSpPr txBox="1"/>
          <p:nvPr/>
        </p:nvSpPr>
        <p:spPr>
          <a:xfrm rot="21060000">
            <a:off x="3016123" y="2644172"/>
            <a:ext cx="6533043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800" dirty="0">
                <a:solidFill>
                  <a:srgbClr val="575656"/>
                </a:solidFill>
                <a:latin typeface="Segoe Print"/>
              </a:rPr>
              <a:t>Innovation</a:t>
            </a:r>
            <a:endParaRPr lang="en-US" sz="3200" dirty="0">
              <a:solidFill>
                <a:srgbClr val="000000"/>
              </a:solidFill>
              <a:latin typeface="Segoe Print"/>
            </a:endParaRPr>
          </a:p>
          <a:p>
            <a:pPr algn="ctr"/>
            <a:r>
              <a:rPr lang="en-GB" sz="4800" dirty="0">
                <a:solidFill>
                  <a:srgbClr val="575656"/>
                </a:solidFill>
                <a:latin typeface="Segoe Print"/>
              </a:rPr>
              <a:t>Craftmanship</a:t>
            </a:r>
            <a:endParaRPr lang="en-US" dirty="0">
              <a:latin typeface="Segoe Print"/>
            </a:endParaRPr>
          </a:p>
        </p:txBody>
      </p:sp>
      <p:sp>
        <p:nvSpPr>
          <p:cNvPr id="3" name="Tekstvak 1">
            <a:extLst>
              <a:ext uri="{FF2B5EF4-FFF2-40B4-BE49-F238E27FC236}">
                <a16:creationId xmlns:a16="http://schemas.microsoft.com/office/drawing/2014/main" id="{29C911AC-ADCC-9449-D0E1-B5CB595F4DB3}"/>
              </a:ext>
            </a:extLst>
          </p:cNvPr>
          <p:cNvSpPr txBox="1"/>
          <p:nvPr/>
        </p:nvSpPr>
        <p:spPr>
          <a:xfrm>
            <a:off x="5552192" y="6254566"/>
            <a:ext cx="108761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>
                <a:solidFill>
                  <a:srgbClr val="575656"/>
                </a:solidFill>
                <a:latin typeface="SFProKeller" pitchFamily="2" charset="0"/>
                <a:ea typeface="SFProKeller" pitchFamily="2" charset="0"/>
                <a:cs typeface="SFProKeller" pitchFamily="2" charset="0"/>
              </a:rPr>
              <a:t>since 1980</a:t>
            </a:r>
            <a:endParaRPr lang="en-US" sz="1100" dirty="0">
              <a:latin typeface="SFProKeller" pitchFamily="2" charset="0"/>
              <a:ea typeface="SFProKeller" pitchFamily="2" charset="0"/>
              <a:cs typeface="SFProKeller" pitchFamily="2" charset="0"/>
            </a:endParaRPr>
          </a:p>
        </p:txBody>
      </p:sp>
      <p:pic>
        <p:nvPicPr>
          <p:cNvPr id="8" name="Grafik 1">
            <a:extLst>
              <a:ext uri="{FF2B5EF4-FFF2-40B4-BE49-F238E27FC236}">
                <a16:creationId xmlns:a16="http://schemas.microsoft.com/office/drawing/2014/main" id="{3F6C8071-B365-9F8D-CCFD-75870664F7A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7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6689" y="5802823"/>
            <a:ext cx="538620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4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9621E-FDFA-5617-13C5-067B5DDB6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B3536A40-D467-47CC-43E0-BDCA08B69772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 err="1">
                <a:solidFill>
                  <a:srgbClr val="575656"/>
                </a:solidFill>
              </a:rPr>
              <a:t>outer</a:t>
            </a:r>
            <a:r>
              <a:rPr lang="nl-BE" sz="2800" dirty="0">
                <a:solidFill>
                  <a:srgbClr val="575656"/>
                </a:solidFill>
              </a:rPr>
              <a:t> frames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7BB93B8-A403-4286-1B0F-F6D5F6657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1" y="2052703"/>
            <a:ext cx="11771997" cy="413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3021A-1F2E-360A-768D-711C061C5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06928E40-4655-D690-260C-B8971547AEA9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 err="1">
                <a:solidFill>
                  <a:srgbClr val="575656"/>
                </a:solidFill>
              </a:rPr>
              <a:t>sasch</a:t>
            </a:r>
            <a:r>
              <a:rPr lang="nl-BE" sz="2800" dirty="0">
                <a:solidFill>
                  <a:srgbClr val="575656"/>
                </a:solidFill>
              </a:rPr>
              <a:t> frames</a:t>
            </a:r>
          </a:p>
        </p:txBody>
      </p:sp>
      <p:pic>
        <p:nvPicPr>
          <p:cNvPr id="2" name="Afbeelding 1" descr="Afbeelding met tekst, schermopname, zwart, ontwerp&#10;&#10;Door AI gegenereerde inhoud is mogelijk onjuist.">
            <a:extLst>
              <a:ext uri="{FF2B5EF4-FFF2-40B4-BE49-F238E27FC236}">
                <a16:creationId xmlns:a16="http://schemas.microsoft.com/office/drawing/2014/main" id="{250B4584-F613-8A97-CF02-936E1AE9F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052701"/>
            <a:ext cx="11772000" cy="413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4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083E8-D414-AC94-4D2B-79FF0CE38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C60681FF-D762-64C2-D085-7D6169C8602F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 err="1">
                <a:solidFill>
                  <a:srgbClr val="575656"/>
                </a:solidFill>
              </a:rPr>
              <a:t>sasch</a:t>
            </a:r>
            <a:r>
              <a:rPr lang="nl-BE" sz="2800" dirty="0">
                <a:solidFill>
                  <a:srgbClr val="575656"/>
                </a:solidFill>
              </a:rPr>
              <a:t> frames</a:t>
            </a:r>
          </a:p>
        </p:txBody>
      </p:sp>
      <p:pic>
        <p:nvPicPr>
          <p:cNvPr id="4" name="Afbeelding 3" descr="Afbeelding met tekst, schermopname, zwart, ontwerp&#10;&#10;Door AI gegenereerde inhoud is mogelijk onjuist.">
            <a:extLst>
              <a:ext uri="{FF2B5EF4-FFF2-40B4-BE49-F238E27FC236}">
                <a16:creationId xmlns:a16="http://schemas.microsoft.com/office/drawing/2014/main" id="{A1B00C75-35DF-E0DC-3B04-D63C84097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052000"/>
            <a:ext cx="11772000" cy="413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2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94A5D-7A6B-42C9-D22C-F7750D79B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CB6D22F7-45E2-5331-D086-6482A3A507A5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 err="1">
                <a:solidFill>
                  <a:srgbClr val="575656"/>
                </a:solidFill>
              </a:rPr>
              <a:t>sasch</a:t>
            </a:r>
            <a:r>
              <a:rPr lang="nl-BE" sz="2800" dirty="0">
                <a:solidFill>
                  <a:srgbClr val="575656"/>
                </a:solidFill>
              </a:rPr>
              <a:t> frames</a:t>
            </a:r>
          </a:p>
        </p:txBody>
      </p:sp>
      <p:pic>
        <p:nvPicPr>
          <p:cNvPr id="3" name="Afbeelding 2" descr="Afbeelding met tekst, schermopname, zwart, ontwerp&#10;&#10;Door AI gegenereerde inhoud is mogelijk onjuist.">
            <a:extLst>
              <a:ext uri="{FF2B5EF4-FFF2-40B4-BE49-F238E27FC236}">
                <a16:creationId xmlns:a16="http://schemas.microsoft.com/office/drawing/2014/main" id="{E282A76B-4254-2B18-8AFD-3BF4BE431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052000"/>
            <a:ext cx="11772000" cy="413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2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FE883-3FD4-48C8-49C2-4E0AAFFCE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18CA51E6-889E-24D2-63BE-FCBEBA25AADE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 err="1">
                <a:solidFill>
                  <a:srgbClr val="575656"/>
                </a:solidFill>
              </a:rPr>
              <a:t>sasch</a:t>
            </a:r>
            <a:r>
              <a:rPr lang="nl-BE" sz="2800" dirty="0">
                <a:solidFill>
                  <a:srgbClr val="575656"/>
                </a:solidFill>
              </a:rPr>
              <a:t> frames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767CC72-BD61-1AD6-AF23-2FE8F85D6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2052002"/>
            <a:ext cx="11772000" cy="413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1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157FB-D1D8-FF5A-8EB8-ED36A61ED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E7A8A813-E078-5E80-2D0A-BEB9A4070EFC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handle bars &amp; double vent </a:t>
            </a:r>
            <a:r>
              <a:rPr lang="nl-BE" sz="2800" dirty="0" err="1">
                <a:solidFill>
                  <a:srgbClr val="575656"/>
                </a:solidFill>
              </a:rPr>
              <a:t>profiles</a:t>
            </a:r>
            <a:endParaRPr lang="nl-BE" sz="2800" dirty="0">
              <a:solidFill>
                <a:srgbClr val="575656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0447C71-4DB5-097B-5F0D-85DB4F0B5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1" y="2052002"/>
            <a:ext cx="11771997" cy="413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8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1013C-20EE-380E-DDEA-32664E3DF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C36AC69-2D38-6DF3-246A-439F83550D81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handle bars &amp; double vent </a:t>
            </a:r>
            <a:r>
              <a:rPr lang="nl-BE" sz="2800" dirty="0" err="1">
                <a:solidFill>
                  <a:srgbClr val="575656"/>
                </a:solidFill>
              </a:rPr>
              <a:t>profiles</a:t>
            </a:r>
            <a:r>
              <a:rPr lang="nl-BE" sz="2800" dirty="0">
                <a:solidFill>
                  <a:srgbClr val="575656"/>
                </a:solidFill>
              </a:rPr>
              <a:t> - Static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BF6EF9E-32FA-688A-F553-DAD311BCD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2" y="2052002"/>
            <a:ext cx="11771995" cy="4138592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1989DA42-2172-2A64-032E-FD899DADF65A}"/>
              </a:ext>
            </a:extLst>
          </p:cNvPr>
          <p:cNvSpPr/>
          <p:nvPr/>
        </p:nvSpPr>
        <p:spPr>
          <a:xfrm>
            <a:off x="8220679" y="5258914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C88BC57-518C-125F-C27C-5FE64A0E72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60" t="3983" r="5660" b="3360"/>
          <a:stretch>
            <a:fillRect/>
          </a:stretch>
        </p:blipFill>
        <p:spPr>
          <a:xfrm>
            <a:off x="9572207" y="3077737"/>
            <a:ext cx="1547789" cy="1659302"/>
          </a:xfrm>
          <a:prstGeom prst="rect">
            <a:avLst/>
          </a:prstGeom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9AC2A36D-D9B5-4C1A-0C6E-0B4C4CEC2902}"/>
              </a:ext>
            </a:extLst>
          </p:cNvPr>
          <p:cNvCxnSpPr/>
          <p:nvPr/>
        </p:nvCxnSpPr>
        <p:spPr>
          <a:xfrm flipV="1">
            <a:off x="8635504" y="4683512"/>
            <a:ext cx="811809" cy="57540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09AAA380-D673-FB9B-C9DA-2C2A511B4BDB}"/>
              </a:ext>
            </a:extLst>
          </p:cNvPr>
          <p:cNvSpPr txBox="1"/>
          <p:nvPr/>
        </p:nvSpPr>
        <p:spPr>
          <a:xfrm>
            <a:off x="9502138" y="4786547"/>
            <a:ext cx="2493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Indication</a:t>
            </a:r>
            <a:r>
              <a:rPr lang="nl-BE" dirty="0"/>
              <a:t> of</a:t>
            </a:r>
          </a:p>
          <a:p>
            <a:r>
              <a:rPr lang="nl-BE" dirty="0" err="1"/>
              <a:t>weight</a:t>
            </a:r>
            <a:r>
              <a:rPr lang="nl-BE" dirty="0"/>
              <a:t> &amp; </a:t>
            </a:r>
            <a:r>
              <a:rPr lang="nl-BE" dirty="0" err="1"/>
              <a:t>static</a:t>
            </a:r>
            <a:r>
              <a:rPr lang="nl-BE" dirty="0"/>
              <a:t> </a:t>
            </a:r>
            <a:r>
              <a:rPr lang="nl-BE" dirty="0" err="1"/>
              <a:t>value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2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7BBCD15-09E4-E116-7C62-68967CF75956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vision (corner)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3168227-141F-6E6D-EE72-4385C0E35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1" y="2052002"/>
            <a:ext cx="11771997" cy="413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9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CAC39-BA97-1A3C-CCA9-1300E834D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99E6D47D-890B-29D7-A001-5F7CC249F041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 err="1">
                <a:solidFill>
                  <a:srgbClr val="575656"/>
                </a:solidFill>
              </a:rPr>
              <a:t>junction</a:t>
            </a:r>
            <a:r>
              <a:rPr lang="nl-BE" sz="2800" dirty="0">
                <a:solidFill>
                  <a:srgbClr val="575656"/>
                </a:solidFill>
              </a:rPr>
              <a:t> </a:t>
            </a:r>
            <a:r>
              <a:rPr lang="nl-BE" sz="2800" dirty="0" err="1">
                <a:solidFill>
                  <a:srgbClr val="575656"/>
                </a:solidFill>
              </a:rPr>
              <a:t>profiles</a:t>
            </a:r>
            <a:r>
              <a:rPr lang="nl-BE" sz="2800" dirty="0">
                <a:solidFill>
                  <a:srgbClr val="575656"/>
                </a:solidFill>
              </a:rPr>
              <a:t> – type Z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5A7090A-9A3D-4DF1-E569-7E4087845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2" y="2052002"/>
            <a:ext cx="11771995" cy="413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8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C9482-CB01-040C-289B-A4980C04E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CCBA3F6B-AFD8-B7A3-4929-30B135DBFD46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 err="1">
                <a:solidFill>
                  <a:srgbClr val="575656"/>
                </a:solidFill>
              </a:rPr>
              <a:t>junction</a:t>
            </a:r>
            <a:r>
              <a:rPr lang="nl-BE" sz="2800" dirty="0">
                <a:solidFill>
                  <a:srgbClr val="575656"/>
                </a:solidFill>
              </a:rPr>
              <a:t> </a:t>
            </a:r>
            <a:r>
              <a:rPr lang="nl-BE" sz="2800" dirty="0" err="1">
                <a:solidFill>
                  <a:srgbClr val="575656"/>
                </a:solidFill>
              </a:rPr>
              <a:t>profiles</a:t>
            </a:r>
            <a:r>
              <a:rPr lang="nl-BE" sz="2800" dirty="0">
                <a:solidFill>
                  <a:srgbClr val="575656"/>
                </a:solidFill>
              </a:rPr>
              <a:t> – type A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4345A76-211D-B340-A74E-92EBE7873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2" y="2052002"/>
            <a:ext cx="11771995" cy="413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1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618D6-4E51-AC9A-818F-CBCE1D305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2">
            <a:extLst>
              <a:ext uri="{FF2B5EF4-FFF2-40B4-BE49-F238E27FC236}">
                <a16:creationId xmlns:a16="http://schemas.microsoft.com/office/drawing/2014/main" id="{74FF923D-342F-5F33-5B84-914C27B558B6}"/>
              </a:ext>
            </a:extLst>
          </p:cNvPr>
          <p:cNvSpPr txBox="1"/>
          <p:nvPr/>
        </p:nvSpPr>
        <p:spPr>
          <a:xfrm rot="21060000">
            <a:off x="5386674" y="1835315"/>
            <a:ext cx="1791942" cy="34701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9900" dirty="0">
                <a:solidFill>
                  <a:schemeClr val="bg1"/>
                </a:solidFill>
                <a:latin typeface="Segoe Print"/>
                <a:cs typeface="Calibri"/>
              </a:rPr>
              <a:t>2</a:t>
            </a:r>
            <a:endParaRPr lang="en-US" sz="138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5" name="Tekstvak 2">
            <a:extLst>
              <a:ext uri="{FF2B5EF4-FFF2-40B4-BE49-F238E27FC236}">
                <a16:creationId xmlns:a16="http://schemas.microsoft.com/office/drawing/2014/main" id="{FADF7AA9-DEB1-2CAD-7CEA-E8883516B8B5}"/>
              </a:ext>
            </a:extLst>
          </p:cNvPr>
          <p:cNvSpPr txBox="1"/>
          <p:nvPr/>
        </p:nvSpPr>
        <p:spPr>
          <a:xfrm rot="21060000">
            <a:off x="3016123" y="2644172"/>
            <a:ext cx="6533043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l-BE" sz="4800" dirty="0">
                <a:solidFill>
                  <a:srgbClr val="575656"/>
                </a:solidFill>
                <a:latin typeface="Segoe Print"/>
              </a:rPr>
              <a:t>CAD</a:t>
            </a:r>
          </a:p>
          <a:p>
            <a:pPr algn="ctr"/>
            <a:r>
              <a:rPr lang="nl-BE" sz="4800" dirty="0">
                <a:solidFill>
                  <a:srgbClr val="575656"/>
                </a:solidFill>
                <a:latin typeface="Segoe Print"/>
              </a:rPr>
              <a:t>Architect manual</a:t>
            </a:r>
            <a:endParaRPr lang="en-US" dirty="0">
              <a:latin typeface="Segoe Print"/>
            </a:endParaRPr>
          </a:p>
        </p:txBody>
      </p:sp>
      <p:sp>
        <p:nvSpPr>
          <p:cNvPr id="6" name="Tekstvak 1">
            <a:extLst>
              <a:ext uri="{FF2B5EF4-FFF2-40B4-BE49-F238E27FC236}">
                <a16:creationId xmlns:a16="http://schemas.microsoft.com/office/drawing/2014/main" id="{418BD718-2E1B-1ADE-3FD7-A95F2A53E757}"/>
              </a:ext>
            </a:extLst>
          </p:cNvPr>
          <p:cNvSpPr txBox="1"/>
          <p:nvPr/>
        </p:nvSpPr>
        <p:spPr>
          <a:xfrm>
            <a:off x="5552192" y="6254566"/>
            <a:ext cx="108761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>
                <a:solidFill>
                  <a:srgbClr val="575656"/>
                </a:solidFill>
                <a:latin typeface="SFProKeller" pitchFamily="2" charset="0"/>
                <a:ea typeface="SFProKeller" pitchFamily="2" charset="0"/>
                <a:cs typeface="SFProKeller" pitchFamily="2" charset="0"/>
              </a:rPr>
              <a:t>since 1980</a:t>
            </a:r>
            <a:endParaRPr lang="en-US" sz="1100" dirty="0">
              <a:latin typeface="SFProKeller" pitchFamily="2" charset="0"/>
              <a:ea typeface="SFProKeller" pitchFamily="2" charset="0"/>
              <a:cs typeface="SFProKeller" pitchFamily="2" charset="0"/>
            </a:endParaRPr>
          </a:p>
        </p:txBody>
      </p:sp>
      <p:pic>
        <p:nvPicPr>
          <p:cNvPr id="7" name="Grafik 1">
            <a:extLst>
              <a:ext uri="{FF2B5EF4-FFF2-40B4-BE49-F238E27FC236}">
                <a16:creationId xmlns:a16="http://schemas.microsoft.com/office/drawing/2014/main" id="{E4035AC3-83C1-7BB2-2963-375C44B119F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7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6689" y="5802823"/>
            <a:ext cx="538620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6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F189D-119C-2981-BB38-297DA1B3A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07808B7E-96D2-43BA-F8C4-0FF780ED3728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pocket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42D07B4-3B9C-1DB2-2F8F-A70DBCC8E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2" y="2052002"/>
            <a:ext cx="11771995" cy="413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6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930EF-5725-6DF4-C276-3351F11C7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D09BF2AB-B081-6ED8-A1F4-F3DE8CF45CC9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 err="1">
                <a:solidFill>
                  <a:srgbClr val="575656"/>
                </a:solidFill>
              </a:rPr>
              <a:t>lockings</a:t>
            </a:r>
            <a:endParaRPr lang="nl-BE" sz="2800" dirty="0">
              <a:solidFill>
                <a:srgbClr val="575656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C53AB68-B80D-6806-8EDC-CD1D705BD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142" y="2054846"/>
            <a:ext cx="11771992" cy="413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8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6E466-6453-FE7A-0E03-C5E3AF66E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50013EB-F81C-B5B3-431E-2C2CC8A0E354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 err="1">
                <a:solidFill>
                  <a:srgbClr val="575656"/>
                </a:solidFill>
              </a:rPr>
              <a:t>lockings</a:t>
            </a:r>
            <a:endParaRPr lang="nl-BE" sz="2800" dirty="0">
              <a:solidFill>
                <a:srgbClr val="575656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E3061F6-E976-CAD8-0F46-67E5760B8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3" y="2052002"/>
            <a:ext cx="11771992" cy="413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7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DCE20-9E29-B335-0D29-98224A6D7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7E6059E-0FE9-71C3-1558-E2178BC4477C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 err="1">
                <a:solidFill>
                  <a:srgbClr val="575656"/>
                </a:solidFill>
              </a:rPr>
              <a:t>lockings</a:t>
            </a:r>
            <a:endParaRPr lang="nl-BE" sz="2800" dirty="0">
              <a:solidFill>
                <a:srgbClr val="575656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BAE5927-8365-B774-7517-762156B14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1"/>
          <a:stretch>
            <a:fillRect/>
          </a:stretch>
        </p:blipFill>
        <p:spPr>
          <a:xfrm>
            <a:off x="360000" y="2052000"/>
            <a:ext cx="8835672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3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B8E70-5BD5-B33F-837C-F66771E16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7D4D3EA9-1EE6-F732-6D76-5BF2AA2AA661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 err="1">
                <a:solidFill>
                  <a:srgbClr val="575656"/>
                </a:solidFill>
              </a:rPr>
              <a:t>lockings</a:t>
            </a:r>
            <a:endParaRPr lang="nl-BE" sz="2800" dirty="0">
              <a:solidFill>
                <a:srgbClr val="575656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6E77D10-8EFA-3ECB-4A5C-1A9B6D045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3" y="2052002"/>
            <a:ext cx="11771992" cy="413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719BC-8983-23F3-1A7F-FE34E2A96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7AF5DAB-8D54-5378-6F8E-6B75EF6B8322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highline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47D5DC4-68FC-4153-5220-54364D661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4" y="2052002"/>
            <a:ext cx="11771989" cy="413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2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8C061-198C-58DA-F749-D06B47E9C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C3A82D0C-FF2A-0492-38D9-7F3EB8BA12A4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highline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094E1B5-099E-CE56-EA51-691047F55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4" y="2052002"/>
            <a:ext cx="11771989" cy="413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3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F206B-1E0C-E90E-00D3-AC9363CDE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C1A814C9-EA72-9F94-086E-3BE030337212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pivot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2F40134-193B-50FD-F1F9-46D0EA7A3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5" y="2052002"/>
            <a:ext cx="11771986" cy="413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8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071B4-4CC3-5D55-5AC6-162A7DE21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15AA246D-4F3A-2DAF-95C5-123DD47A3212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pivot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1EFDB34-A390-61DE-4B18-E2208C601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5" y="2052002"/>
            <a:ext cx="11771986" cy="413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1CCE9-6051-FD7C-0CA4-7E7CE3FF6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AD3B422-8E49-8FF0-6666-B823DB95972B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pivot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B7174A9-6AEB-F7B6-35A1-76BED6C03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5" y="2052002"/>
            <a:ext cx="11771986" cy="413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3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C4BDF-37BC-BA91-9D34-3F8FC1375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1">
            <a:extLst>
              <a:ext uri="{FF2B5EF4-FFF2-40B4-BE49-F238E27FC236}">
                <a16:creationId xmlns:a16="http://schemas.microsoft.com/office/drawing/2014/main" id="{B513F894-5DAA-EE8F-A68C-57A3A2104C37}"/>
              </a:ext>
            </a:extLst>
          </p:cNvPr>
          <p:cNvSpPr txBox="1"/>
          <p:nvPr/>
        </p:nvSpPr>
        <p:spPr>
          <a:xfrm>
            <a:off x="5552192" y="6254566"/>
            <a:ext cx="108761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>
                <a:solidFill>
                  <a:srgbClr val="575656"/>
                </a:solidFill>
                <a:latin typeface="SFProKeller" pitchFamily="2" charset="0"/>
                <a:ea typeface="SFProKeller" pitchFamily="2" charset="0"/>
                <a:cs typeface="SFProKeller" pitchFamily="2" charset="0"/>
              </a:rPr>
              <a:t>since 1980</a:t>
            </a:r>
            <a:endParaRPr lang="en-US" sz="1100" dirty="0">
              <a:latin typeface="SFProKeller" pitchFamily="2" charset="0"/>
              <a:ea typeface="SFProKeller" pitchFamily="2" charset="0"/>
              <a:cs typeface="SFProKeller" pitchFamily="2" charset="0"/>
            </a:endParaRPr>
          </a:p>
        </p:txBody>
      </p:sp>
      <p:pic>
        <p:nvPicPr>
          <p:cNvPr id="7" name="Grafik 1">
            <a:extLst>
              <a:ext uri="{FF2B5EF4-FFF2-40B4-BE49-F238E27FC236}">
                <a16:creationId xmlns:a16="http://schemas.microsoft.com/office/drawing/2014/main" id="{8FE76727-D161-7263-7DF6-D3D62A73ADA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7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6689" y="5802823"/>
            <a:ext cx="538620" cy="43204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44DAD71-1AC5-F8C8-1539-ACA24964F1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361" y="276044"/>
            <a:ext cx="3852192" cy="43801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6A6D732-E4D6-CAD2-3E9E-D23BED5C5C9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6474" r="21777" b="11735"/>
          <a:stretch>
            <a:fillRect/>
          </a:stretch>
        </p:blipFill>
        <p:spPr>
          <a:xfrm>
            <a:off x="3548837" y="928474"/>
            <a:ext cx="5392436" cy="44169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56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33A43-BF46-353F-62FF-D025BE6D7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D7F8B028-33F8-A862-00B4-F8E31EE2B2E5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pivot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E90F6E3-2024-2E9F-79EF-3BFCF49F7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5" y="2052002"/>
            <a:ext cx="11771986" cy="413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7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544E3-24E5-D7CE-8C9C-A0E56104A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6A76C08-C0F2-CACF-4FD3-5533EE24EE6F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curve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61303-E07A-A9C6-6D4F-959210D83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6" y="2052002"/>
            <a:ext cx="11771983" cy="413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5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A825F-F8EC-892E-06DF-477A2BA96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73E82A3-D09D-1572-6444-E1D8585F2A4E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special project </a:t>
            </a:r>
            <a:r>
              <a:rPr lang="nl-BE" sz="2800" dirty="0" err="1">
                <a:solidFill>
                  <a:srgbClr val="575656"/>
                </a:solidFill>
              </a:rPr>
              <a:t>solutions</a:t>
            </a:r>
            <a:endParaRPr lang="nl-BE" sz="2800" dirty="0">
              <a:solidFill>
                <a:srgbClr val="575656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DB8C26E-259A-8469-8804-BD261139D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6" y="2052002"/>
            <a:ext cx="11771983" cy="413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27EEC-CC1E-69C9-599E-DD6E6B46D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2B0C74CF-5F4D-7EB3-5929-9EA12F362179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smart slider LD </a:t>
            </a:r>
            <a:r>
              <a:rPr lang="nl-BE" sz="2000" dirty="0">
                <a:solidFill>
                  <a:srgbClr val="575656"/>
                </a:solidFill>
              </a:rPr>
              <a:t>(lateral drive)</a:t>
            </a:r>
            <a:endParaRPr lang="nl-BE" sz="2800" dirty="0">
              <a:solidFill>
                <a:srgbClr val="575656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7839EB3-9B8D-D8D5-990D-5206F4BEA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7" y="2052002"/>
            <a:ext cx="11771980" cy="413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E3834-A9B7-C8A6-1BA0-A88417A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35DA6BE9-4ECE-C763-2699-6925AD2121AB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monitoring – opening &amp; </a:t>
            </a:r>
            <a:r>
              <a:rPr lang="nl-BE" sz="2800" dirty="0" err="1">
                <a:solidFill>
                  <a:srgbClr val="575656"/>
                </a:solidFill>
              </a:rPr>
              <a:t>closing</a:t>
            </a:r>
            <a:r>
              <a:rPr lang="nl-BE" sz="2800" dirty="0">
                <a:solidFill>
                  <a:srgbClr val="575656"/>
                </a:solidFill>
              </a:rPr>
              <a:t> </a:t>
            </a:r>
            <a:r>
              <a:rPr lang="nl-BE" sz="2800" dirty="0" err="1">
                <a:solidFill>
                  <a:srgbClr val="575656"/>
                </a:solidFill>
              </a:rPr>
              <a:t>detection</a:t>
            </a:r>
            <a:endParaRPr lang="nl-BE" sz="2800" dirty="0">
              <a:solidFill>
                <a:srgbClr val="575656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59A26A1-4C79-55DD-30FE-CEBB52D76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7" y="2052002"/>
            <a:ext cx="11771980" cy="413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7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368F6-BD96-0DA7-7A70-43A2E5BA5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9EF38043-4DC2-BC55-54B0-1FA682A9A7C2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 err="1">
                <a:solidFill>
                  <a:srgbClr val="575656"/>
                </a:solidFill>
              </a:rPr>
              <a:t>protect</a:t>
            </a:r>
            <a:r>
              <a:rPr lang="nl-BE" sz="2800" dirty="0">
                <a:solidFill>
                  <a:srgbClr val="575656"/>
                </a:solidFill>
              </a:rPr>
              <a:t> slide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C3E78CC-71AD-2BBF-5FB5-12F905C73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5"/>
          <a:stretch>
            <a:fillRect/>
          </a:stretch>
        </p:blipFill>
        <p:spPr>
          <a:xfrm>
            <a:off x="360000" y="2052000"/>
            <a:ext cx="8824418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4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4FB4F-DA08-EE4A-D465-B6AC34EC6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CFC513E-A535-0C2C-E3AD-53BCE0522A57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 err="1">
                <a:solidFill>
                  <a:srgbClr val="575656"/>
                </a:solidFill>
              </a:rPr>
              <a:t>protect</a:t>
            </a:r>
            <a:r>
              <a:rPr lang="nl-BE" sz="2800" dirty="0">
                <a:solidFill>
                  <a:srgbClr val="575656"/>
                </a:solidFill>
              </a:rPr>
              <a:t> - </a:t>
            </a:r>
            <a:r>
              <a:rPr lang="nl-BE" sz="2800" dirty="0" err="1">
                <a:solidFill>
                  <a:srgbClr val="575656"/>
                </a:solidFill>
              </a:rPr>
              <a:t>fold</a:t>
            </a:r>
            <a:endParaRPr lang="nl-BE" sz="2800" dirty="0">
              <a:solidFill>
                <a:srgbClr val="575656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FE46DCF-5137-A260-945D-06E922D4A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77"/>
          <a:stretch>
            <a:fillRect/>
          </a:stretch>
        </p:blipFill>
        <p:spPr>
          <a:xfrm>
            <a:off x="360008" y="2052002"/>
            <a:ext cx="4864559" cy="413858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7247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FB0F8-0B4E-3F0B-38DA-0F1ADA65B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4B924E68-4E02-58CB-6DAC-43D7F7360B66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guardline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8ACD46A-AA0A-D930-F9B3-13ECA4DF6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9" y="2052002"/>
            <a:ext cx="11771975" cy="413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0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CAD89-AB9B-3B84-C611-43C4D800E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06D29037-BA3D-A906-FD43-C5D121C4CC2B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guardline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DA73E47-1499-634C-EC8C-1D179C1D1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9" y="2052002"/>
            <a:ext cx="11771975" cy="413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7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F6897-345C-3D8B-4A63-90251FC91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7F158E06-3F01-6FEF-18C3-B1F9285A04E9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building </a:t>
            </a:r>
            <a:r>
              <a:rPr lang="nl-BE" sz="2800" dirty="0" err="1">
                <a:solidFill>
                  <a:srgbClr val="575656"/>
                </a:solidFill>
              </a:rPr>
              <a:t>connections</a:t>
            </a:r>
            <a:r>
              <a:rPr lang="nl-BE" sz="2800" dirty="0">
                <a:solidFill>
                  <a:srgbClr val="575656"/>
                </a:solidFill>
              </a:rPr>
              <a:t> – </a:t>
            </a:r>
            <a:r>
              <a:rPr lang="nl-BE" sz="2800" dirty="0" err="1">
                <a:solidFill>
                  <a:srgbClr val="575656"/>
                </a:solidFill>
              </a:rPr>
              <a:t>monolitic</a:t>
            </a:r>
            <a:r>
              <a:rPr lang="nl-BE" sz="2800" dirty="0">
                <a:solidFill>
                  <a:srgbClr val="575656"/>
                </a:solidFill>
              </a:rPr>
              <a:t> </a:t>
            </a:r>
            <a:r>
              <a:rPr lang="nl-BE" sz="2800" dirty="0" err="1">
                <a:solidFill>
                  <a:srgbClr val="575656"/>
                </a:solidFill>
              </a:rPr>
              <a:t>wallsystem</a:t>
            </a:r>
            <a:endParaRPr lang="nl-BE" sz="2800" dirty="0">
              <a:solidFill>
                <a:srgbClr val="575656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6DA034B-BAF7-228C-1638-25968EF46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10" y="2052002"/>
            <a:ext cx="11771972" cy="413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8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3C588-8116-C091-8818-F70035EEE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3AAF8886-6CDC-70F2-F14B-B983FD7B3D15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CAD 2 ARCHITECT MANUAL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D14B737-C52D-1E83-46D2-0325266C8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0" r="10150"/>
          <a:stretch/>
        </p:blipFill>
        <p:spPr>
          <a:xfrm>
            <a:off x="422345" y="1539064"/>
            <a:ext cx="7462892" cy="5267135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28416D3D-4CC4-EA9A-C3DF-C9E6DF84BA82}"/>
              </a:ext>
            </a:extLst>
          </p:cNvPr>
          <p:cNvGrpSpPr/>
          <p:nvPr/>
        </p:nvGrpSpPr>
        <p:grpSpPr>
          <a:xfrm>
            <a:off x="7665078" y="6300000"/>
            <a:ext cx="4528266" cy="307777"/>
            <a:chOff x="7665078" y="6300000"/>
            <a:chExt cx="4528266" cy="307777"/>
          </a:xfrm>
        </p:grpSpPr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B3BEAD15-446C-D76A-D2F7-02E2C4403092}"/>
                </a:ext>
              </a:extLst>
            </p:cNvPr>
            <p:cNvSpPr txBox="1"/>
            <p:nvPr/>
          </p:nvSpPr>
          <p:spPr>
            <a:xfrm>
              <a:off x="8258838" y="6300000"/>
              <a:ext cx="39345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/>
                <a:t>profile </a:t>
              </a:r>
              <a:r>
                <a:rPr lang="nl-BE" sz="1400" dirty="0" err="1"/>
                <a:t>overview</a:t>
              </a:r>
              <a:endParaRPr lang="en-US" sz="1400" dirty="0"/>
            </a:p>
          </p:txBody>
        </p:sp>
        <p:cxnSp>
          <p:nvCxnSpPr>
            <p:cNvPr id="7" name="Rechte verbindingslijn met pijl 6">
              <a:extLst>
                <a:ext uri="{FF2B5EF4-FFF2-40B4-BE49-F238E27FC236}">
                  <a16:creationId xmlns:a16="http://schemas.microsoft.com/office/drawing/2014/main" id="{870EE897-579C-3BAF-55AC-66C73366C8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5078" y="6480000"/>
              <a:ext cx="641839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4E5091D8-82A1-332F-2A83-1094B8E3CBD9}"/>
              </a:ext>
            </a:extLst>
          </p:cNvPr>
          <p:cNvGrpSpPr/>
          <p:nvPr/>
        </p:nvGrpSpPr>
        <p:grpSpPr>
          <a:xfrm>
            <a:off x="7653078" y="5670000"/>
            <a:ext cx="4540266" cy="307777"/>
            <a:chOff x="7653078" y="5670000"/>
            <a:chExt cx="4540266" cy="307777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E3AC6876-8F94-9ADF-057F-E6CC70CB68A2}"/>
                </a:ext>
              </a:extLst>
            </p:cNvPr>
            <p:cNvSpPr txBox="1"/>
            <p:nvPr/>
          </p:nvSpPr>
          <p:spPr>
            <a:xfrm>
              <a:off x="8258838" y="5670000"/>
              <a:ext cx="39345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 err="1"/>
                <a:t>outer</a:t>
              </a:r>
              <a:r>
                <a:rPr lang="nl-BE" sz="1400" dirty="0"/>
                <a:t> frames &amp; </a:t>
              </a:r>
              <a:r>
                <a:rPr lang="nl-BE" sz="1400" dirty="0" err="1"/>
                <a:t>sash</a:t>
              </a:r>
              <a:r>
                <a:rPr lang="nl-BE" sz="1400" dirty="0"/>
                <a:t> frames</a:t>
              </a:r>
              <a:endParaRPr lang="en-US" sz="1400" dirty="0"/>
            </a:p>
          </p:txBody>
        </p:sp>
        <p:cxnSp>
          <p:nvCxnSpPr>
            <p:cNvPr id="14" name="Rechte verbindingslijn met pijl 13">
              <a:extLst>
                <a:ext uri="{FF2B5EF4-FFF2-40B4-BE49-F238E27FC236}">
                  <a16:creationId xmlns:a16="http://schemas.microsoft.com/office/drawing/2014/main" id="{5B9A6613-A3F6-00C2-5B2F-9E04D2ACDD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53078" y="5850000"/>
              <a:ext cx="641839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B928E1AF-945B-F3B4-F543-9E71A603D450}"/>
              </a:ext>
            </a:extLst>
          </p:cNvPr>
          <p:cNvGrpSpPr/>
          <p:nvPr/>
        </p:nvGrpSpPr>
        <p:grpSpPr>
          <a:xfrm>
            <a:off x="7653078" y="4932001"/>
            <a:ext cx="4540266" cy="307777"/>
            <a:chOff x="7653078" y="4932001"/>
            <a:chExt cx="4540266" cy="307777"/>
          </a:xfrm>
        </p:grpSpPr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48AA6F3C-917E-51E3-77DA-4C459B14A808}"/>
                </a:ext>
              </a:extLst>
            </p:cNvPr>
            <p:cNvSpPr txBox="1"/>
            <p:nvPr/>
          </p:nvSpPr>
          <p:spPr>
            <a:xfrm>
              <a:off x="8258838" y="4932001"/>
              <a:ext cx="39345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/>
                <a:t>handle bar / double vent &amp; corner (vision) &amp; pocket</a:t>
              </a:r>
              <a:endParaRPr lang="en-US" sz="1400" dirty="0"/>
            </a:p>
          </p:txBody>
        </p:sp>
        <p:cxnSp>
          <p:nvCxnSpPr>
            <p:cNvPr id="17" name="Rechte verbindingslijn met pijl 16">
              <a:extLst>
                <a:ext uri="{FF2B5EF4-FFF2-40B4-BE49-F238E27FC236}">
                  <a16:creationId xmlns:a16="http://schemas.microsoft.com/office/drawing/2014/main" id="{2E5DD703-1110-4FDE-DE1E-358D10D3E8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53078" y="5112001"/>
              <a:ext cx="641839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13109E1A-781C-C9F9-FD58-322E8EA371D5}"/>
              </a:ext>
            </a:extLst>
          </p:cNvPr>
          <p:cNvGrpSpPr/>
          <p:nvPr/>
        </p:nvGrpSpPr>
        <p:grpSpPr>
          <a:xfrm>
            <a:off x="7665078" y="4302001"/>
            <a:ext cx="4528266" cy="307777"/>
            <a:chOff x="7665078" y="4302001"/>
            <a:chExt cx="4528266" cy="307777"/>
          </a:xfrm>
        </p:grpSpPr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D1CA33A4-AF78-FA8C-EB9C-49220E37E757}"/>
                </a:ext>
              </a:extLst>
            </p:cNvPr>
            <p:cNvSpPr txBox="1"/>
            <p:nvPr/>
          </p:nvSpPr>
          <p:spPr>
            <a:xfrm>
              <a:off x="8258838" y="4302001"/>
              <a:ext cx="39345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 err="1"/>
                <a:t>locking</a:t>
              </a:r>
              <a:r>
                <a:rPr lang="nl-BE" sz="1400" dirty="0"/>
                <a:t> &amp; highline</a:t>
              </a:r>
              <a:endParaRPr lang="en-US" sz="1400" dirty="0"/>
            </a:p>
          </p:txBody>
        </p:sp>
        <p:cxnSp>
          <p:nvCxnSpPr>
            <p:cNvPr id="20" name="Rechte verbindingslijn met pijl 19">
              <a:extLst>
                <a:ext uri="{FF2B5EF4-FFF2-40B4-BE49-F238E27FC236}">
                  <a16:creationId xmlns:a16="http://schemas.microsoft.com/office/drawing/2014/main" id="{40DF6B27-BE1D-A44B-F423-E9CB6534A7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5078" y="4482001"/>
              <a:ext cx="641839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7FB4346B-7A98-0B66-2FC4-493045CA46BF}"/>
              </a:ext>
            </a:extLst>
          </p:cNvPr>
          <p:cNvGrpSpPr/>
          <p:nvPr/>
        </p:nvGrpSpPr>
        <p:grpSpPr>
          <a:xfrm>
            <a:off x="7653078" y="3492001"/>
            <a:ext cx="4540266" cy="307777"/>
            <a:chOff x="7653078" y="3492001"/>
            <a:chExt cx="4540266" cy="307777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240C7FBB-8912-A59A-1DF7-418118C54F4B}"/>
                </a:ext>
              </a:extLst>
            </p:cNvPr>
            <p:cNvSpPr txBox="1"/>
            <p:nvPr/>
          </p:nvSpPr>
          <p:spPr>
            <a:xfrm>
              <a:off x="8258838" y="3492001"/>
              <a:ext cx="39345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/>
                <a:t>pivot &amp; curve &amp; project </a:t>
              </a:r>
              <a:r>
                <a:rPr lang="nl-BE" sz="1400" dirty="0" err="1"/>
                <a:t>solutions</a:t>
              </a:r>
              <a:endParaRPr lang="en-US" sz="1400" dirty="0"/>
            </a:p>
          </p:txBody>
        </p:sp>
        <p:cxnSp>
          <p:nvCxnSpPr>
            <p:cNvPr id="23" name="Rechte verbindingslijn met pijl 22">
              <a:extLst>
                <a:ext uri="{FF2B5EF4-FFF2-40B4-BE49-F238E27FC236}">
                  <a16:creationId xmlns:a16="http://schemas.microsoft.com/office/drawing/2014/main" id="{6FCD6658-BA24-F766-E7E6-B183692503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53078" y="3672001"/>
              <a:ext cx="641839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D15832EE-7B48-BC35-6B24-08B84785C6C0}"/>
              </a:ext>
            </a:extLst>
          </p:cNvPr>
          <p:cNvGrpSpPr/>
          <p:nvPr/>
        </p:nvGrpSpPr>
        <p:grpSpPr>
          <a:xfrm>
            <a:off x="7665078" y="2754002"/>
            <a:ext cx="4528266" cy="307777"/>
            <a:chOff x="7665078" y="2754002"/>
            <a:chExt cx="4528266" cy="307777"/>
          </a:xfrm>
        </p:grpSpPr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222764FB-F62D-6449-4441-E9F568B33A3E}"/>
                </a:ext>
              </a:extLst>
            </p:cNvPr>
            <p:cNvSpPr txBox="1"/>
            <p:nvPr/>
          </p:nvSpPr>
          <p:spPr>
            <a:xfrm>
              <a:off x="8258838" y="2754002"/>
              <a:ext cx="39345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/>
                <a:t>smart slider &amp; </a:t>
              </a:r>
              <a:r>
                <a:rPr lang="nl-BE" sz="1400" dirty="0" err="1"/>
                <a:t>protect</a:t>
              </a:r>
              <a:r>
                <a:rPr lang="nl-BE" sz="1400" dirty="0"/>
                <a:t> slide - </a:t>
              </a:r>
              <a:r>
                <a:rPr lang="nl-BE" sz="1400" dirty="0" err="1"/>
                <a:t>fold</a:t>
              </a:r>
              <a:endParaRPr lang="en-US" sz="1400" dirty="0"/>
            </a:p>
          </p:txBody>
        </p:sp>
        <p:cxnSp>
          <p:nvCxnSpPr>
            <p:cNvPr id="26" name="Rechte verbindingslijn met pijl 25">
              <a:extLst>
                <a:ext uri="{FF2B5EF4-FFF2-40B4-BE49-F238E27FC236}">
                  <a16:creationId xmlns:a16="http://schemas.microsoft.com/office/drawing/2014/main" id="{618FB895-8D00-532F-14EE-E478FE41FE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5078" y="2934002"/>
              <a:ext cx="641839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ep 26">
            <a:extLst>
              <a:ext uri="{FF2B5EF4-FFF2-40B4-BE49-F238E27FC236}">
                <a16:creationId xmlns:a16="http://schemas.microsoft.com/office/drawing/2014/main" id="{8BBF0475-D0D3-46C9-B362-9887E5036A8D}"/>
              </a:ext>
            </a:extLst>
          </p:cNvPr>
          <p:cNvGrpSpPr/>
          <p:nvPr/>
        </p:nvGrpSpPr>
        <p:grpSpPr>
          <a:xfrm>
            <a:off x="7653078" y="2016003"/>
            <a:ext cx="4540266" cy="307777"/>
            <a:chOff x="7653078" y="2016003"/>
            <a:chExt cx="4540266" cy="307777"/>
          </a:xfrm>
        </p:grpSpPr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399A525F-30DA-C188-7872-5CA7996F68E9}"/>
                </a:ext>
              </a:extLst>
            </p:cNvPr>
            <p:cNvSpPr txBox="1"/>
            <p:nvPr/>
          </p:nvSpPr>
          <p:spPr>
            <a:xfrm>
              <a:off x="8258838" y="2016003"/>
              <a:ext cx="39345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400" dirty="0"/>
                <a:t>guardline &amp; building </a:t>
              </a:r>
              <a:r>
                <a:rPr lang="nl-BE" sz="1400" dirty="0" err="1"/>
                <a:t>connections</a:t>
              </a:r>
              <a:endParaRPr lang="en-US" sz="1400" dirty="0"/>
            </a:p>
          </p:txBody>
        </p:sp>
        <p:cxnSp>
          <p:nvCxnSpPr>
            <p:cNvPr id="30" name="Rechte verbindingslijn met pijl 29">
              <a:extLst>
                <a:ext uri="{FF2B5EF4-FFF2-40B4-BE49-F238E27FC236}">
                  <a16:creationId xmlns:a16="http://schemas.microsoft.com/office/drawing/2014/main" id="{ADD57288-86F2-BF29-53A6-999CE99D86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53078" y="2196003"/>
              <a:ext cx="641839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Ovaal 30">
            <a:extLst>
              <a:ext uri="{FF2B5EF4-FFF2-40B4-BE49-F238E27FC236}">
                <a16:creationId xmlns:a16="http://schemas.microsoft.com/office/drawing/2014/main" id="{97935674-E107-41D7-0EC4-5BD9629A9B80}"/>
              </a:ext>
            </a:extLst>
          </p:cNvPr>
          <p:cNvSpPr/>
          <p:nvPr/>
        </p:nvSpPr>
        <p:spPr>
          <a:xfrm>
            <a:off x="1042607" y="5491006"/>
            <a:ext cx="252000" cy="252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Afbeelding 31" descr="Afbeelding met zwembad, schermopname, tekst, water&#10;&#10;Door AI gegenereerde inhoud is mogelijk onjuist.">
            <a:extLst>
              <a:ext uri="{FF2B5EF4-FFF2-40B4-BE49-F238E27FC236}">
                <a16:creationId xmlns:a16="http://schemas.microsoft.com/office/drawing/2014/main" id="{07BC3D99-D9FE-3631-3856-9BFBE3133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2476">
            <a:off x="1419549" y="2524606"/>
            <a:ext cx="2057809" cy="2909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Afbeelding 32" descr="Afbeelding met tekst, diagram, Technische tekening, Plan&#10;&#10;Door AI gegenereerde inhoud is mogelijk onjuist.">
            <a:extLst>
              <a:ext uri="{FF2B5EF4-FFF2-40B4-BE49-F238E27FC236}">
                <a16:creationId xmlns:a16="http://schemas.microsoft.com/office/drawing/2014/main" id="{793F06D8-3DD7-5966-846F-BA83388B1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2476">
            <a:off x="3498018" y="2467614"/>
            <a:ext cx="2057808" cy="2909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4" name="Ovaal 33">
            <a:extLst>
              <a:ext uri="{FF2B5EF4-FFF2-40B4-BE49-F238E27FC236}">
                <a16:creationId xmlns:a16="http://schemas.microsoft.com/office/drawing/2014/main" id="{1581A0C2-206F-FB15-CC0E-AF4B7E2A5418}"/>
              </a:ext>
            </a:extLst>
          </p:cNvPr>
          <p:cNvSpPr/>
          <p:nvPr/>
        </p:nvSpPr>
        <p:spPr>
          <a:xfrm>
            <a:off x="4931019" y="2318302"/>
            <a:ext cx="360000" cy="360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Rechte verbindingslijn met pijl 34">
            <a:extLst>
              <a:ext uri="{FF2B5EF4-FFF2-40B4-BE49-F238E27FC236}">
                <a16:creationId xmlns:a16="http://schemas.microsoft.com/office/drawing/2014/main" id="{98C3DFC5-3BC9-7125-9806-B2FF4A1EADFF}"/>
              </a:ext>
            </a:extLst>
          </p:cNvPr>
          <p:cNvCxnSpPr>
            <a:cxnSpLocks/>
          </p:cNvCxnSpPr>
          <p:nvPr/>
        </p:nvCxnSpPr>
        <p:spPr>
          <a:xfrm flipV="1">
            <a:off x="1294607" y="2637692"/>
            <a:ext cx="3598312" cy="288827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22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FE10A-C364-98BF-8780-31C68BF6A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66A0246-FFE7-4732-48B4-DD6C80779FFC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building </a:t>
            </a:r>
            <a:r>
              <a:rPr lang="nl-BE" sz="2800" dirty="0" err="1">
                <a:solidFill>
                  <a:srgbClr val="575656"/>
                </a:solidFill>
              </a:rPr>
              <a:t>connections</a:t>
            </a:r>
            <a:r>
              <a:rPr lang="nl-BE" sz="2800" dirty="0">
                <a:solidFill>
                  <a:srgbClr val="575656"/>
                </a:solidFill>
              </a:rPr>
              <a:t> – </a:t>
            </a:r>
            <a:r>
              <a:rPr lang="nl-BE" sz="2800" dirty="0" err="1">
                <a:solidFill>
                  <a:srgbClr val="575656"/>
                </a:solidFill>
              </a:rPr>
              <a:t>monolitic</a:t>
            </a:r>
            <a:r>
              <a:rPr lang="nl-BE" sz="2800" dirty="0">
                <a:solidFill>
                  <a:srgbClr val="575656"/>
                </a:solidFill>
              </a:rPr>
              <a:t> </a:t>
            </a:r>
            <a:r>
              <a:rPr lang="nl-BE" sz="2800" dirty="0" err="1">
                <a:solidFill>
                  <a:srgbClr val="575656"/>
                </a:solidFill>
              </a:rPr>
              <a:t>wallsystem</a:t>
            </a:r>
            <a:endParaRPr lang="nl-BE" sz="2800" dirty="0">
              <a:solidFill>
                <a:srgbClr val="575656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4A4F995-F3CD-BFFC-1B98-17EECDD74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10" y="2052002"/>
            <a:ext cx="11771972" cy="413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DB0B1-2879-E09E-1BE5-7BF035032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C91B0B78-1ECA-2770-DDD2-B682AF0FE692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building </a:t>
            </a:r>
            <a:r>
              <a:rPr lang="nl-BE" sz="2800" dirty="0" err="1">
                <a:solidFill>
                  <a:srgbClr val="575656"/>
                </a:solidFill>
              </a:rPr>
              <a:t>connections</a:t>
            </a:r>
            <a:r>
              <a:rPr lang="nl-BE" sz="2800" dirty="0">
                <a:solidFill>
                  <a:srgbClr val="575656"/>
                </a:solidFill>
              </a:rPr>
              <a:t> – </a:t>
            </a:r>
            <a:r>
              <a:rPr lang="nl-BE" sz="2800" dirty="0" err="1">
                <a:solidFill>
                  <a:srgbClr val="575656"/>
                </a:solidFill>
              </a:rPr>
              <a:t>monolitic</a:t>
            </a:r>
            <a:r>
              <a:rPr lang="nl-BE" sz="2800" dirty="0">
                <a:solidFill>
                  <a:srgbClr val="575656"/>
                </a:solidFill>
              </a:rPr>
              <a:t> </a:t>
            </a:r>
            <a:r>
              <a:rPr lang="nl-BE" sz="2800" dirty="0" err="1">
                <a:solidFill>
                  <a:srgbClr val="575656"/>
                </a:solidFill>
              </a:rPr>
              <a:t>wallsystem</a:t>
            </a:r>
            <a:endParaRPr lang="nl-BE" sz="2800" dirty="0">
              <a:solidFill>
                <a:srgbClr val="575656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B10D13A-A6A5-FE66-FA8D-498679E47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2052000"/>
            <a:ext cx="7357480" cy="413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2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hemel, architectuur, buitenshuis, gebouw&#10;&#10;Door AI gegenereerde inhoud is mogelijk onjuist.">
            <a:extLst>
              <a:ext uri="{FF2B5EF4-FFF2-40B4-BE49-F238E27FC236}">
                <a16:creationId xmlns:a16="http://schemas.microsoft.com/office/drawing/2014/main" id="{9B693CA5-39C8-8114-2EEE-913ABC3DC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" r="3141"/>
          <a:stretch>
            <a:fillRect/>
          </a:stretch>
        </p:blipFill>
        <p:spPr>
          <a:xfrm>
            <a:off x="-2" y="0"/>
            <a:ext cx="6012001" cy="3348000"/>
          </a:xfrm>
          <a:prstGeom prst="rect">
            <a:avLst/>
          </a:prstGeom>
        </p:spPr>
      </p:pic>
      <p:pic>
        <p:nvPicPr>
          <p:cNvPr id="8" name="Afbeelding 7" descr="Afbeelding met architectuur, hemel, gebouw, buitenshuis&#10;&#10;Door AI gegenereerde inhoud is mogelijk onjuist.">
            <a:extLst>
              <a:ext uri="{FF2B5EF4-FFF2-40B4-BE49-F238E27FC236}">
                <a16:creationId xmlns:a16="http://schemas.microsoft.com/office/drawing/2014/main" id="{68768C38-6BE5-4F8E-3876-06BAFDAC0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6"/>
          <a:stretch>
            <a:fillRect/>
          </a:stretch>
        </p:blipFill>
        <p:spPr>
          <a:xfrm>
            <a:off x="6180002" y="3510001"/>
            <a:ext cx="6012000" cy="3348000"/>
          </a:xfrm>
          <a:prstGeom prst="rect">
            <a:avLst/>
          </a:prstGeom>
        </p:spPr>
      </p:pic>
      <p:pic>
        <p:nvPicPr>
          <p:cNvPr id="10" name="Afbeelding 9" descr="Afbeelding met architectuur, buitenshuis, hemel, gebouw&#10;&#10;Door AI gegenereerde inhoud is mogelijk onjuist.">
            <a:extLst>
              <a:ext uri="{FF2B5EF4-FFF2-40B4-BE49-F238E27FC236}">
                <a16:creationId xmlns:a16="http://schemas.microsoft.com/office/drawing/2014/main" id="{BF59DCC3-8F21-57AC-7410-ABCA8F35A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809"/>
          <a:stretch>
            <a:fillRect/>
          </a:stretch>
        </p:blipFill>
        <p:spPr>
          <a:xfrm>
            <a:off x="0" y="3510001"/>
            <a:ext cx="6012000" cy="3347999"/>
          </a:xfrm>
          <a:prstGeom prst="rect">
            <a:avLst/>
          </a:prstGeom>
        </p:spPr>
      </p:pic>
      <p:pic>
        <p:nvPicPr>
          <p:cNvPr id="12" name="Afbeelding 11" descr="Afbeelding met overdekt, muur, interieurontwerp, stoel&#10;&#10;Door AI gegenereerde inhoud is mogelijk onjuist.">
            <a:extLst>
              <a:ext uri="{FF2B5EF4-FFF2-40B4-BE49-F238E27FC236}">
                <a16:creationId xmlns:a16="http://schemas.microsoft.com/office/drawing/2014/main" id="{B49608AE-A051-D2CB-92A3-8963F984CD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" r="1673"/>
          <a:stretch>
            <a:fillRect/>
          </a:stretch>
        </p:blipFill>
        <p:spPr>
          <a:xfrm>
            <a:off x="6180000" y="0"/>
            <a:ext cx="6012000" cy="3348000"/>
          </a:xfrm>
          <a:prstGeom prst="rect">
            <a:avLst/>
          </a:prstGeom>
        </p:spPr>
      </p:pic>
      <p:sp>
        <p:nvSpPr>
          <p:cNvPr id="17" name="Ovaal 16">
            <a:extLst>
              <a:ext uri="{FF2B5EF4-FFF2-40B4-BE49-F238E27FC236}">
                <a16:creationId xmlns:a16="http://schemas.microsoft.com/office/drawing/2014/main" id="{CB4A228C-DD08-DAD4-6540-BD920F948EA1}"/>
              </a:ext>
            </a:extLst>
          </p:cNvPr>
          <p:cNvSpPr/>
          <p:nvPr/>
        </p:nvSpPr>
        <p:spPr>
          <a:xfrm>
            <a:off x="5321999" y="2655000"/>
            <a:ext cx="1548000" cy="15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Afbeelding 17" descr="Afbeelding met diagram, schets, cirkel, Graphics&#10;&#10;Door AI gegenereerde inhoud is mogelijk onjuist.">
            <a:extLst>
              <a:ext uri="{FF2B5EF4-FFF2-40B4-BE49-F238E27FC236}">
                <a16:creationId xmlns:a16="http://schemas.microsoft.com/office/drawing/2014/main" id="{DA8941C2-15C0-B8FD-78AC-4391B6B7A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99" y="2637001"/>
            <a:ext cx="1584000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5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F8E6D-2020-A896-30AC-C0FAFE8D9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A6F02E3-0C9F-4A4E-816F-FECE3D58137F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profile </a:t>
            </a:r>
            <a:r>
              <a:rPr lang="nl-BE" sz="2800" dirty="0" err="1">
                <a:solidFill>
                  <a:srgbClr val="575656"/>
                </a:solidFill>
              </a:rPr>
              <a:t>overview</a:t>
            </a:r>
            <a:r>
              <a:rPr lang="nl-BE" sz="2800" dirty="0">
                <a:solidFill>
                  <a:srgbClr val="575656"/>
                </a:solidFill>
              </a:rPr>
              <a:t> – basic </a:t>
            </a:r>
            <a:r>
              <a:rPr lang="nl-BE" sz="2800" dirty="0" err="1">
                <a:solidFill>
                  <a:srgbClr val="575656"/>
                </a:solidFill>
              </a:rPr>
              <a:t>profiles</a:t>
            </a:r>
            <a:endParaRPr lang="nl-BE" sz="2800" dirty="0">
              <a:solidFill>
                <a:srgbClr val="575656"/>
              </a:solidFill>
            </a:endParaRPr>
          </a:p>
        </p:txBody>
      </p:sp>
      <p:pic>
        <p:nvPicPr>
          <p:cNvPr id="12" name="Afbeelding 11" descr="Afbeelding met diagram, Plan, schets, Technische tekening&#10;&#10;Door AI gegenereerde inhoud is mogelijk onjuist.">
            <a:extLst>
              <a:ext uri="{FF2B5EF4-FFF2-40B4-BE49-F238E27FC236}">
                <a16:creationId xmlns:a16="http://schemas.microsoft.com/office/drawing/2014/main" id="{A54E2FC7-75ED-4E6F-2005-7BD584724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" y="1387546"/>
            <a:ext cx="11435080" cy="547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55D1D-87D8-2C51-C9CC-F184DFA21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786B2E9B-2282-8B0D-E6E9-21DF4CC184EC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profile </a:t>
            </a:r>
            <a:r>
              <a:rPr lang="nl-BE" sz="2800" dirty="0" err="1">
                <a:solidFill>
                  <a:srgbClr val="575656"/>
                </a:solidFill>
              </a:rPr>
              <a:t>overview</a:t>
            </a:r>
            <a:r>
              <a:rPr lang="nl-BE" sz="2800" dirty="0">
                <a:solidFill>
                  <a:srgbClr val="575656"/>
                </a:solidFill>
              </a:rPr>
              <a:t> – </a:t>
            </a:r>
            <a:r>
              <a:rPr lang="nl-BE" sz="2800" dirty="0" err="1">
                <a:solidFill>
                  <a:srgbClr val="575656"/>
                </a:solidFill>
              </a:rPr>
              <a:t>composed</a:t>
            </a:r>
            <a:r>
              <a:rPr lang="nl-BE" sz="2800" dirty="0">
                <a:solidFill>
                  <a:srgbClr val="575656"/>
                </a:solidFill>
              </a:rPr>
              <a:t> </a:t>
            </a:r>
            <a:r>
              <a:rPr lang="nl-BE" sz="2800" dirty="0" err="1">
                <a:solidFill>
                  <a:srgbClr val="575656"/>
                </a:solidFill>
              </a:rPr>
              <a:t>profiles</a:t>
            </a:r>
            <a:endParaRPr lang="nl-BE" sz="2800" dirty="0">
              <a:solidFill>
                <a:srgbClr val="575656"/>
              </a:solidFill>
            </a:endParaRPr>
          </a:p>
        </p:txBody>
      </p:sp>
      <p:pic>
        <p:nvPicPr>
          <p:cNvPr id="2" name="Afbeelding 1" descr="Afbeelding met schermopname, zwart, zwart-wit, duisternis&#10;&#10;Door AI gegenereerde inhoud is mogelijk onjuist.">
            <a:extLst>
              <a:ext uri="{FF2B5EF4-FFF2-40B4-BE49-F238E27FC236}">
                <a16:creationId xmlns:a16="http://schemas.microsoft.com/office/drawing/2014/main" id="{0CA048A2-3CED-6BE4-A466-1C5FC6564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2" r="22138"/>
          <a:stretch>
            <a:fillRect/>
          </a:stretch>
        </p:blipFill>
        <p:spPr>
          <a:xfrm rot="16200000">
            <a:off x="3387640" y="-1432906"/>
            <a:ext cx="5256096" cy="1116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6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0C5C0-1211-76CB-2F2D-7DCB9DA1E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33B2D033-4AA7-5BFC-3997-10411604FC0A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profile </a:t>
            </a:r>
            <a:r>
              <a:rPr lang="nl-BE" sz="2800" dirty="0" err="1">
                <a:solidFill>
                  <a:srgbClr val="575656"/>
                </a:solidFill>
              </a:rPr>
              <a:t>overview</a:t>
            </a:r>
            <a:r>
              <a:rPr lang="nl-BE" sz="2800" dirty="0">
                <a:solidFill>
                  <a:srgbClr val="575656"/>
                </a:solidFill>
              </a:rPr>
              <a:t> – </a:t>
            </a:r>
            <a:r>
              <a:rPr lang="nl-BE" sz="2800" dirty="0" err="1">
                <a:solidFill>
                  <a:srgbClr val="575656"/>
                </a:solidFill>
              </a:rPr>
              <a:t>composed</a:t>
            </a:r>
            <a:r>
              <a:rPr lang="nl-BE" sz="2800" dirty="0">
                <a:solidFill>
                  <a:srgbClr val="575656"/>
                </a:solidFill>
              </a:rPr>
              <a:t> </a:t>
            </a:r>
            <a:r>
              <a:rPr lang="nl-BE" sz="2800" dirty="0" err="1">
                <a:solidFill>
                  <a:srgbClr val="575656"/>
                </a:solidFill>
              </a:rPr>
              <a:t>groups</a:t>
            </a:r>
            <a:r>
              <a:rPr lang="nl-BE" dirty="0">
                <a:solidFill>
                  <a:srgbClr val="575656"/>
                </a:solidFill>
              </a:rPr>
              <a:t> (</a:t>
            </a:r>
            <a:r>
              <a:rPr lang="nl-BE" dirty="0" err="1">
                <a:solidFill>
                  <a:srgbClr val="575656"/>
                </a:solidFill>
              </a:rPr>
              <a:t>some</a:t>
            </a:r>
            <a:r>
              <a:rPr lang="nl-BE" dirty="0">
                <a:solidFill>
                  <a:srgbClr val="575656"/>
                </a:solidFill>
              </a:rPr>
              <a:t> </a:t>
            </a:r>
            <a:r>
              <a:rPr lang="nl-BE" dirty="0" err="1">
                <a:solidFill>
                  <a:srgbClr val="575656"/>
                </a:solidFill>
              </a:rPr>
              <a:t>dynamic</a:t>
            </a:r>
            <a:r>
              <a:rPr lang="nl-BE" dirty="0">
                <a:solidFill>
                  <a:srgbClr val="575656"/>
                </a:solidFill>
              </a:rPr>
              <a:t> </a:t>
            </a:r>
            <a:r>
              <a:rPr lang="nl-BE" dirty="0" err="1">
                <a:solidFill>
                  <a:srgbClr val="575656"/>
                </a:solidFill>
              </a:rPr>
              <a:t>functions</a:t>
            </a:r>
            <a:r>
              <a:rPr lang="nl-BE" dirty="0">
                <a:solidFill>
                  <a:srgbClr val="575656"/>
                </a:solidFill>
              </a:rPr>
              <a:t>)</a:t>
            </a:r>
            <a:endParaRPr lang="nl-BE" sz="2800" dirty="0">
              <a:solidFill>
                <a:srgbClr val="575656"/>
              </a:solidFill>
            </a:endParaRPr>
          </a:p>
        </p:txBody>
      </p:sp>
      <p:pic>
        <p:nvPicPr>
          <p:cNvPr id="2" name="Afbeelding 1" descr="Afbeelding met tekst, schermopname, zwart-wit, ontwerp&#10;&#10;Door AI gegenereerde inhoud is mogelijk onjuist.">
            <a:extLst>
              <a:ext uri="{FF2B5EF4-FFF2-40B4-BE49-F238E27FC236}">
                <a16:creationId xmlns:a16="http://schemas.microsoft.com/office/drawing/2014/main" id="{CB68B40E-20AC-CF8B-0585-02BCA648C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3" r="12544"/>
          <a:stretch>
            <a:fillRect/>
          </a:stretch>
        </p:blipFill>
        <p:spPr>
          <a:xfrm rot="16200000">
            <a:off x="1994082" y="-39135"/>
            <a:ext cx="5259470" cy="834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2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678A8-63AA-70CC-3DA6-8AB2EBD97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439B329C-9AF4-0755-F394-6A3DF1BAFD18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profile </a:t>
            </a:r>
            <a:r>
              <a:rPr lang="nl-BE" sz="2800" dirty="0" err="1">
                <a:solidFill>
                  <a:srgbClr val="575656"/>
                </a:solidFill>
              </a:rPr>
              <a:t>overview</a:t>
            </a:r>
            <a:r>
              <a:rPr lang="nl-BE" sz="2800" dirty="0">
                <a:solidFill>
                  <a:srgbClr val="575656"/>
                </a:solidFill>
              </a:rPr>
              <a:t> – </a:t>
            </a:r>
            <a:r>
              <a:rPr lang="nl-BE" sz="2800" dirty="0" err="1">
                <a:solidFill>
                  <a:srgbClr val="575656"/>
                </a:solidFill>
              </a:rPr>
              <a:t>lockings</a:t>
            </a:r>
            <a:endParaRPr lang="nl-BE" sz="2800" dirty="0">
              <a:solidFill>
                <a:srgbClr val="575656"/>
              </a:solidFill>
            </a:endParaRPr>
          </a:p>
        </p:txBody>
      </p:sp>
      <p:pic>
        <p:nvPicPr>
          <p:cNvPr id="3" name="Afbeelding 2" descr="Afbeelding met duisternis, zwart, zwart-wit, nacht&#10;&#10;Door AI gegenereerde inhoud is mogelijk onjuist.">
            <a:extLst>
              <a:ext uri="{FF2B5EF4-FFF2-40B4-BE49-F238E27FC236}">
                <a16:creationId xmlns:a16="http://schemas.microsoft.com/office/drawing/2014/main" id="{326BBA0A-D4B6-E772-7822-B0D9FCDE5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9" r="18682" b="29524"/>
          <a:stretch>
            <a:fillRect/>
          </a:stretch>
        </p:blipFill>
        <p:spPr>
          <a:xfrm>
            <a:off x="398688" y="1508986"/>
            <a:ext cx="6774666" cy="426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2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C3EFF-AC6D-A5D8-9081-82F258A19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7B96389E-5F11-2890-1D58-C2FC8FBBB233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 err="1">
                <a:solidFill>
                  <a:srgbClr val="575656"/>
                </a:solidFill>
              </a:rPr>
              <a:t>outer</a:t>
            </a:r>
            <a:r>
              <a:rPr lang="nl-BE" sz="2800" dirty="0">
                <a:solidFill>
                  <a:srgbClr val="575656"/>
                </a:solidFill>
              </a:rPr>
              <a:t> frames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55259B0-532B-8DCF-45F6-2FAFDC26C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2052703"/>
            <a:ext cx="11772000" cy="413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2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MW welcome day (nouveau ppt template).potx  -  Lecture seule" id="{1DC931B1-1758-41AE-8A1C-A08C2F5099A1}" vid="{CCD409A1-B072-471D-A6E1-48A8F7A7DE84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0f26482-04ec-4641-9868-16fd04fccea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AA9B40D88784493C14CBDC0FA0982" ma:contentTypeVersion="14" ma:contentTypeDescription="Create a new document." ma:contentTypeScope="" ma:versionID="100aa5afa09e2b3e7d6c970f8472235b">
  <xsd:schema xmlns:xsd="http://www.w3.org/2001/XMLSchema" xmlns:xs="http://www.w3.org/2001/XMLSchema" xmlns:p="http://schemas.microsoft.com/office/2006/metadata/properties" xmlns:ns2="b0f26482-04ec-4641-9868-16fd04fcceaf" xmlns:ns3="5c52279a-a1ee-4259-8309-310ebe7170d7" targetNamespace="http://schemas.microsoft.com/office/2006/metadata/properties" ma:root="true" ma:fieldsID="f42779bda42a6dceed19fc40ba935f1a" ns2:_="" ns3:_="">
    <xsd:import namespace="b0f26482-04ec-4641-9868-16fd04fcceaf"/>
    <xsd:import namespace="5c52279a-a1ee-4259-8309-310ebe7170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f26482-04ec-4641-9868-16fd04fcce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15d653a7-bf8f-48d0-827a-a8969067f9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52279a-a1ee-4259-8309-310ebe7170d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F87D92-A7A0-4D4F-8B6C-848737891B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8BD572-BF4D-4C0C-85D9-10A5F1B7D94F}">
  <ds:schemaRefs>
    <ds:schemaRef ds:uri="http://schemas.microsoft.com/office/2006/documentManagement/types"/>
    <ds:schemaRef ds:uri="5c52279a-a1ee-4259-8309-310ebe7170d7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b0f26482-04ec-4641-9868-16fd04fcceaf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ABCC8FD1-AF91-433D-A1E6-B8C1C588E9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f26482-04ec-4641-9868-16fd04fcceaf"/>
    <ds:schemaRef ds:uri="5c52279a-a1ee-4259-8309-310ebe7170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5904</TotalTime>
  <Words>227</Words>
  <Application>Microsoft Office PowerPoint</Application>
  <PresentationFormat>Breedbeeld</PresentationFormat>
  <Paragraphs>62</Paragraphs>
  <Slides>42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42</vt:i4>
      </vt:variant>
    </vt:vector>
  </HeadingPairs>
  <TitlesOfParts>
    <vt:vector size="47" baseType="lpstr">
      <vt:lpstr>Arial</vt:lpstr>
      <vt:lpstr>Calibri</vt:lpstr>
      <vt:lpstr>Segoe Print</vt:lpstr>
      <vt:lpstr>SFProKeller</vt:lpstr>
      <vt:lpstr>1_Thème Office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Philippe Huylebroeck</dc:creator>
  <cp:lastModifiedBy>HUYLEBROECK Philippe KMW</cp:lastModifiedBy>
  <cp:revision>70</cp:revision>
  <dcterms:created xsi:type="dcterms:W3CDTF">2022-09-08T15:06:49Z</dcterms:created>
  <dcterms:modified xsi:type="dcterms:W3CDTF">2026-02-11T08:30:59Z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0x01010053AAA9B40D88784493C14CBDC0FA0982</vt:lpwstr>
  </property>
</Properties>
</file>