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4"/>
  </p:sldMasterIdLst>
  <p:notesMasterIdLst>
    <p:notesMasterId r:id="rId34"/>
  </p:notesMasterIdLst>
  <p:sldIdLst>
    <p:sldId id="462" r:id="rId5"/>
    <p:sldId id="424" r:id="rId6"/>
    <p:sldId id="463" r:id="rId7"/>
    <p:sldId id="416" r:id="rId8"/>
    <p:sldId id="425" r:id="rId9"/>
    <p:sldId id="426" r:id="rId10"/>
    <p:sldId id="427" r:id="rId11"/>
    <p:sldId id="429" r:id="rId12"/>
    <p:sldId id="435" r:id="rId13"/>
    <p:sldId id="430" r:id="rId14"/>
    <p:sldId id="433" r:id="rId15"/>
    <p:sldId id="438" r:id="rId16"/>
    <p:sldId id="439" r:id="rId17"/>
    <p:sldId id="440" r:id="rId18"/>
    <p:sldId id="441" r:id="rId19"/>
    <p:sldId id="464" r:id="rId20"/>
    <p:sldId id="442" r:id="rId21"/>
    <p:sldId id="443" r:id="rId22"/>
    <p:sldId id="444" r:id="rId23"/>
    <p:sldId id="445" r:id="rId24"/>
    <p:sldId id="446" r:id="rId25"/>
    <p:sldId id="453" r:id="rId26"/>
    <p:sldId id="465" r:id="rId27"/>
    <p:sldId id="447" r:id="rId28"/>
    <p:sldId id="466" r:id="rId29"/>
    <p:sldId id="459" r:id="rId30"/>
    <p:sldId id="460" r:id="rId31"/>
    <p:sldId id="461" r:id="rId32"/>
    <p:sldId id="4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65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77361" autoAdjust="0"/>
  </p:normalViewPr>
  <p:slideViewPr>
    <p:cSldViewPr snapToGrid="0">
      <p:cViewPr varScale="1">
        <p:scale>
          <a:sx n="158" d="100"/>
          <a:sy n="158" d="100"/>
        </p:scale>
        <p:origin x="344" y="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FC833-2E1A-4F36-A311-0C81671040FE}" type="datetimeFigureOut">
              <a:rPr lang="de-LU" smtClean="0"/>
              <a:t>12.02.2026</a:t>
            </a:fld>
            <a:endParaRPr lang="de-LU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LU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C07C6-79D4-4CC1-8EE9-658651807268}" type="slidenum">
              <a:rPr lang="de-LU" smtClean="0"/>
              <a:t>‹nr.›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52089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244C2-1C2C-A132-FBB5-7F3168BA9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C4CC2C2-2B41-0076-1319-9A1DB576F2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2B09B2-CC7B-D556-EC28-D592CEEE5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Let’s</a:t>
            </a:r>
            <a:r>
              <a:rPr lang="nl-BE" dirty="0"/>
              <a:t> have a </a:t>
            </a:r>
            <a:r>
              <a:rPr lang="nl-BE" dirty="0" err="1"/>
              <a:t>quick</a:t>
            </a:r>
            <a:r>
              <a:rPr lang="nl-BE" dirty="0"/>
              <a:t> start at Keller </a:t>
            </a:r>
            <a:r>
              <a:rPr lang="nl-BE" dirty="0" err="1"/>
              <a:t>where</a:t>
            </a:r>
            <a:r>
              <a:rPr lang="nl-BE" dirty="0"/>
              <a:t> we </a:t>
            </a:r>
            <a:r>
              <a:rPr lang="nl-BE" dirty="0" err="1"/>
              <a:t>all</a:t>
            </a:r>
            <a:r>
              <a:rPr lang="nl-BE" dirty="0"/>
              <a:t> stand for </a:t>
            </a:r>
            <a:r>
              <a:rPr lang="nl-BE" dirty="0" err="1"/>
              <a:t>Innovation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Craftmanship</a:t>
            </a:r>
            <a:r>
              <a:rPr lang="en-US" dirty="0"/>
              <a:t>.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722FA8-69A4-3D0E-1A86-FB3919A81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C07C6-79D4-4CC1-8EE9-658651807268}" type="slidenum">
              <a:rPr lang="de-LU" smtClean="0"/>
              <a:t>1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843967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B3C36-03DF-C997-C089-04F40EB28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2B7B11D-AECF-1070-AD02-DF687D13D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0B2D61E-6B56-C57C-8197-65709F35C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Let’s</a:t>
            </a:r>
            <a:r>
              <a:rPr lang="nl-BE" dirty="0"/>
              <a:t> have a </a:t>
            </a:r>
            <a:r>
              <a:rPr lang="nl-BE" dirty="0" err="1"/>
              <a:t>quick</a:t>
            </a:r>
            <a:r>
              <a:rPr lang="nl-BE" dirty="0"/>
              <a:t> start at Keller </a:t>
            </a:r>
            <a:r>
              <a:rPr lang="nl-BE" dirty="0" err="1"/>
              <a:t>where</a:t>
            </a:r>
            <a:r>
              <a:rPr lang="nl-BE" dirty="0"/>
              <a:t> we </a:t>
            </a:r>
            <a:r>
              <a:rPr lang="nl-BE" dirty="0" err="1"/>
              <a:t>all</a:t>
            </a:r>
            <a:r>
              <a:rPr lang="nl-BE" dirty="0"/>
              <a:t> stand for </a:t>
            </a:r>
            <a:r>
              <a:rPr lang="nl-BE" dirty="0" err="1"/>
              <a:t>Innovation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Craftmanship</a:t>
            </a:r>
            <a:r>
              <a:rPr lang="en-US" dirty="0"/>
              <a:t>.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A2D496F-B863-B018-4334-AB0CA6B8E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C07C6-79D4-4CC1-8EE9-658651807268}" type="slidenum">
              <a:rPr lang="de-LU" smtClean="0"/>
              <a:t>2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60118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8B910-AA75-7BD4-5E4A-C788F2926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DD9EB54-CD2E-96E0-110A-14ECDF364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2675E16-C60D-D94B-18A9-76A0DD749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Let’s</a:t>
            </a:r>
            <a:r>
              <a:rPr lang="nl-BE" dirty="0"/>
              <a:t> have a </a:t>
            </a:r>
            <a:r>
              <a:rPr lang="nl-BE" dirty="0" err="1"/>
              <a:t>quick</a:t>
            </a:r>
            <a:r>
              <a:rPr lang="nl-BE" dirty="0"/>
              <a:t> start at Keller </a:t>
            </a:r>
            <a:r>
              <a:rPr lang="nl-BE" dirty="0" err="1"/>
              <a:t>where</a:t>
            </a:r>
            <a:r>
              <a:rPr lang="nl-BE" dirty="0"/>
              <a:t> we </a:t>
            </a:r>
            <a:r>
              <a:rPr lang="nl-BE" dirty="0" err="1"/>
              <a:t>all</a:t>
            </a:r>
            <a:r>
              <a:rPr lang="nl-BE" dirty="0"/>
              <a:t> stand for </a:t>
            </a:r>
            <a:r>
              <a:rPr lang="nl-BE" dirty="0" err="1"/>
              <a:t>Innovation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Craftmanship</a:t>
            </a:r>
            <a:r>
              <a:rPr lang="en-US" dirty="0"/>
              <a:t>.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F6328A5-52A8-B216-726D-273D3D71D3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C07C6-79D4-4CC1-8EE9-658651807268}" type="slidenum">
              <a:rPr lang="de-LU" smtClean="0"/>
              <a:t>3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52639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99501A3C-E4C9-48E2-B89F-030286DB7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707" r="13740" b="25777"/>
          <a:stretch>
            <a:fillRect/>
          </a:stretch>
        </p:blipFill>
        <p:spPr>
          <a:xfrm>
            <a:off x="10836000" y="108000"/>
            <a:ext cx="1257299" cy="5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8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architectuur, hemel, gebouw, buitenshuis&#10;&#10;Door AI gegenereerde inhoud is mogelijk onjuist.">
            <a:extLst>
              <a:ext uri="{FF2B5EF4-FFF2-40B4-BE49-F238E27FC236}">
                <a16:creationId xmlns:a16="http://schemas.microsoft.com/office/drawing/2014/main" id="{FAE0D899-4DA5-5F4B-FA2E-7C7F72CF8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Afbeelding 1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766CFC4C-07B2-E916-607C-FA738D08F7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707" r="13740" b="25777"/>
          <a:stretch>
            <a:fillRect/>
          </a:stretch>
        </p:blipFill>
        <p:spPr>
          <a:xfrm>
            <a:off x="4746675" y="749838"/>
            <a:ext cx="26986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3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architectuur, hemel, gebouw, buitenshuis&#10;&#10;Door AI gegenereerde inhoud is mogelijk onjuist.">
            <a:extLst>
              <a:ext uri="{FF2B5EF4-FFF2-40B4-BE49-F238E27FC236}">
                <a16:creationId xmlns:a16="http://schemas.microsoft.com/office/drawing/2014/main" id="{FAE0D899-4DA5-5F4B-FA2E-7C7F72CF8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Afbeelding 1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B9F73233-511D-7375-2D83-FDD34CFFAA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707" r="13740" b="25777"/>
          <a:stretch>
            <a:fillRect/>
          </a:stretch>
        </p:blipFill>
        <p:spPr>
          <a:xfrm>
            <a:off x="10836000" y="108000"/>
            <a:ext cx="1257299" cy="5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6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73A1D699-69D3-4863-51DC-6F5FE0025E42}"/>
              </a:ext>
            </a:extLst>
          </p:cNvPr>
          <p:cNvSpPr/>
          <p:nvPr userDrawn="1"/>
        </p:nvSpPr>
        <p:spPr>
          <a:xfrm>
            <a:off x="0" y="1385298"/>
            <a:ext cx="288000" cy="5472702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8B5F56B-9F3D-BAE8-7CCF-8DACCA18F8E9}"/>
              </a:ext>
            </a:extLst>
          </p:cNvPr>
          <p:cNvSpPr txBox="1"/>
          <p:nvPr userDrawn="1"/>
        </p:nvSpPr>
        <p:spPr>
          <a:xfrm rot="16200000">
            <a:off x="-2592000" y="3978000"/>
            <a:ext cx="5472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solidFill>
                  <a:srgbClr val="575656"/>
                </a:solidFill>
              </a:rPr>
              <a:t>minimal windows® NG S4 - </a:t>
            </a:r>
            <a:r>
              <a:rPr lang="nl-BE" sz="1200" dirty="0">
                <a:solidFill>
                  <a:srgbClr val="0070C0"/>
                </a:solidFill>
              </a:rPr>
              <a:t>CAD </a:t>
            </a:r>
            <a:r>
              <a:rPr lang="nl-BE" sz="1200" dirty="0">
                <a:solidFill>
                  <a:srgbClr val="00B050"/>
                </a:solidFill>
              </a:rPr>
              <a:t>2</a:t>
            </a:r>
            <a:r>
              <a:rPr lang="nl-BE" sz="1200" dirty="0">
                <a:solidFill>
                  <a:srgbClr val="0070C0"/>
                </a:solidFill>
              </a:rPr>
              <a:t> ARCHITECT MANUAL</a:t>
            </a:r>
          </a:p>
        </p:txBody>
      </p:sp>
      <p:pic>
        <p:nvPicPr>
          <p:cNvPr id="7" name="Afbeelding 6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7F2B1144-495E-4FEF-F298-B944F9820E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2" t="25707" r="13740" b="25777"/>
          <a:stretch>
            <a:fillRect/>
          </a:stretch>
        </p:blipFill>
        <p:spPr>
          <a:xfrm>
            <a:off x="10836000" y="108000"/>
            <a:ext cx="1257299" cy="50317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B1A9AB2-73B1-9767-458C-4A0B9FA779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0" t="5493" r="20481" b="6990"/>
          <a:stretch/>
        </p:blipFill>
        <p:spPr>
          <a:xfrm>
            <a:off x="108000" y="108000"/>
            <a:ext cx="1003871" cy="8398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59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6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26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9" r:id="rId2"/>
    <p:sldLayoutId id="2147483708" r:id="rId3"/>
    <p:sldLayoutId id="2147483706" r:id="rId4"/>
    <p:sldLayoutId id="2147483705" r:id="rId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8075F-A001-BC36-CFD5-D8C00D7F6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2">
            <a:extLst>
              <a:ext uri="{FF2B5EF4-FFF2-40B4-BE49-F238E27FC236}">
                <a16:creationId xmlns:a16="http://schemas.microsoft.com/office/drawing/2014/main" id="{C63E2794-1834-AC52-F9F4-B2C073B92433}"/>
              </a:ext>
            </a:extLst>
          </p:cNvPr>
          <p:cNvSpPr txBox="1"/>
          <p:nvPr/>
        </p:nvSpPr>
        <p:spPr>
          <a:xfrm rot="21060000">
            <a:off x="5386674" y="2462409"/>
            <a:ext cx="1791942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3800" dirty="0">
                <a:solidFill>
                  <a:schemeClr val="bg1"/>
                </a:solidFill>
                <a:latin typeface="Segoe Print"/>
              </a:rPr>
              <a:t>&amp;</a:t>
            </a:r>
            <a:endParaRPr lang="en-US" sz="96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kstvak 2">
            <a:extLst>
              <a:ext uri="{FF2B5EF4-FFF2-40B4-BE49-F238E27FC236}">
                <a16:creationId xmlns:a16="http://schemas.microsoft.com/office/drawing/2014/main" id="{4E44083C-4FDF-81EF-466D-A7123465A0C0}"/>
              </a:ext>
            </a:extLst>
          </p:cNvPr>
          <p:cNvSpPr txBox="1"/>
          <p:nvPr/>
        </p:nvSpPr>
        <p:spPr>
          <a:xfrm rot="21060000">
            <a:off x="3016123" y="2644172"/>
            <a:ext cx="653304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800" dirty="0">
                <a:solidFill>
                  <a:srgbClr val="575656"/>
                </a:solidFill>
                <a:latin typeface="Segoe Print"/>
              </a:rPr>
              <a:t>Innovation</a:t>
            </a:r>
            <a:endParaRPr lang="en-US" sz="3200" dirty="0">
              <a:solidFill>
                <a:srgbClr val="000000"/>
              </a:solidFill>
              <a:latin typeface="Segoe Print"/>
            </a:endParaRPr>
          </a:p>
          <a:p>
            <a:pPr algn="ctr"/>
            <a:r>
              <a:rPr lang="en-GB" sz="4800" dirty="0">
                <a:solidFill>
                  <a:srgbClr val="575656"/>
                </a:solidFill>
                <a:latin typeface="Segoe Print"/>
              </a:rPr>
              <a:t>Craftmanship</a:t>
            </a:r>
            <a:endParaRPr lang="en-US" dirty="0">
              <a:latin typeface="Segoe Print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29C911AC-ADCC-9449-D0E1-B5CB595F4DB3}"/>
              </a:ext>
            </a:extLst>
          </p:cNvPr>
          <p:cNvSpPr txBox="1"/>
          <p:nvPr/>
        </p:nvSpPr>
        <p:spPr>
          <a:xfrm>
            <a:off x="5552192" y="6254566"/>
            <a:ext cx="108761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>
                <a:solidFill>
                  <a:srgbClr val="575656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since 1980</a:t>
            </a:r>
            <a:endParaRPr lang="en-US" sz="1100" dirty="0"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3F6C8071-B365-9F8D-CCFD-75870664F7A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6689" y="5802823"/>
            <a:ext cx="538620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4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083E8-D414-AC94-4D2B-79FF0CE38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6CC0346-F78F-2FB1-E57D-189329A21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>
          <a:xfrm>
            <a:off x="360000" y="2052000"/>
            <a:ext cx="9360263" cy="4212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60681FF-D762-64C2-D085-7D6169C8602F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sasch</a:t>
            </a:r>
            <a:r>
              <a:rPr lang="nl-BE" sz="2800" dirty="0">
                <a:solidFill>
                  <a:srgbClr val="575656"/>
                </a:solidFill>
              </a:rPr>
              <a:t> frames</a:t>
            </a:r>
          </a:p>
        </p:txBody>
      </p:sp>
    </p:spTree>
    <p:extLst>
      <p:ext uri="{BB962C8B-B14F-4D97-AF65-F5344CB8AC3E}">
        <p14:creationId xmlns:p14="http://schemas.microsoft.com/office/powerpoint/2010/main" val="334922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157FB-D1D8-FF5A-8EB8-ED36A61ED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7A8A813-E078-5E80-2D0A-BEB9A4070EFC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handle bars &amp; double vent </a:t>
            </a:r>
            <a:r>
              <a:rPr lang="nl-BE" sz="2800" dirty="0" err="1">
                <a:solidFill>
                  <a:srgbClr val="575656"/>
                </a:solidFill>
              </a:rPr>
              <a:t>profiles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A4100E4-29DC-5272-4F12-EB00C4A34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b="35"/>
          <a:stretch/>
        </p:blipFill>
        <p:spPr>
          <a:xfrm>
            <a:off x="360000" y="2052000"/>
            <a:ext cx="11700000" cy="421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8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1013C-20EE-380E-DDEA-32664E3DF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C36AC69-2D38-6DF3-246A-439F83550D81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handle bars &amp; double vent </a:t>
            </a:r>
            <a:r>
              <a:rPr lang="nl-BE" sz="2800" dirty="0" err="1">
                <a:solidFill>
                  <a:srgbClr val="575656"/>
                </a:solidFill>
              </a:rPr>
              <a:t>profiles</a:t>
            </a:r>
            <a:r>
              <a:rPr lang="nl-BE" sz="2800" dirty="0">
                <a:solidFill>
                  <a:srgbClr val="575656"/>
                </a:solidFill>
              </a:rPr>
              <a:t> - Static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DFAF642-EA03-F562-364D-3FE9D40AAE4E}"/>
              </a:ext>
            </a:extLst>
          </p:cNvPr>
          <p:cNvSpPr/>
          <p:nvPr/>
        </p:nvSpPr>
        <p:spPr>
          <a:xfrm>
            <a:off x="6906229" y="5324857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714E63B9-14B8-033A-BF76-F38566264011}"/>
              </a:ext>
            </a:extLst>
          </p:cNvPr>
          <p:cNvCxnSpPr/>
          <p:nvPr/>
        </p:nvCxnSpPr>
        <p:spPr>
          <a:xfrm flipV="1">
            <a:off x="7321054" y="4749455"/>
            <a:ext cx="811809" cy="57540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DF6D7B4C-0E57-E2BB-0C58-2F44F01D5C13}"/>
              </a:ext>
            </a:extLst>
          </p:cNvPr>
          <p:cNvSpPr txBox="1"/>
          <p:nvPr/>
        </p:nvSpPr>
        <p:spPr>
          <a:xfrm>
            <a:off x="8187688" y="4839302"/>
            <a:ext cx="249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Indication</a:t>
            </a:r>
            <a:r>
              <a:rPr lang="nl-BE" dirty="0"/>
              <a:t> of</a:t>
            </a:r>
          </a:p>
          <a:p>
            <a:r>
              <a:rPr lang="nl-BE" dirty="0" err="1"/>
              <a:t>weight</a:t>
            </a:r>
            <a:r>
              <a:rPr lang="nl-BE" dirty="0"/>
              <a:t> &amp; </a:t>
            </a:r>
            <a:r>
              <a:rPr lang="nl-BE" dirty="0" err="1"/>
              <a:t>static</a:t>
            </a:r>
            <a:r>
              <a:rPr lang="nl-BE" dirty="0"/>
              <a:t> </a:t>
            </a:r>
            <a:r>
              <a:rPr lang="nl-BE" dirty="0" err="1"/>
              <a:t>value</a:t>
            </a:r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DE8AC1A-76A5-57D1-2943-484649D2C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r="24728"/>
          <a:stretch>
            <a:fillRect/>
          </a:stretch>
        </p:blipFill>
        <p:spPr>
          <a:xfrm>
            <a:off x="360002" y="2052000"/>
            <a:ext cx="7043121" cy="4212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68B5D18-0682-A064-9C85-399104F90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r="1864"/>
          <a:stretch/>
        </p:blipFill>
        <p:spPr>
          <a:xfrm rot="16200000">
            <a:off x="8649718" y="2307129"/>
            <a:ext cx="1991460" cy="27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6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CAC39-BA97-1A3C-CCA9-1300E834D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9E6D47D-890B-29D7-A001-5F7CC249F041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junction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profiles</a:t>
            </a:r>
            <a:r>
              <a:rPr lang="nl-BE" sz="2800" dirty="0">
                <a:solidFill>
                  <a:srgbClr val="575656"/>
                </a:solidFill>
              </a:rPr>
              <a:t> – type Z &amp; 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8A08865-A32D-1387-0315-8486FF791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360002" y="2052000"/>
            <a:ext cx="9349859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8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C9482-CB01-040C-289B-A4980C04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CBA3F6B-AFD8-B7A3-4929-30B135DBFD46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junction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profiles</a:t>
            </a:r>
            <a:r>
              <a:rPr lang="nl-BE" sz="2800" dirty="0">
                <a:solidFill>
                  <a:srgbClr val="575656"/>
                </a:solidFill>
              </a:rPr>
              <a:t> – type Z &amp; A - </a:t>
            </a:r>
            <a:r>
              <a:rPr lang="nl-BE" sz="2800" dirty="0" err="1">
                <a:solidFill>
                  <a:srgbClr val="575656"/>
                </a:solidFill>
              </a:rPr>
              <a:t>static</a:t>
            </a:r>
            <a:endParaRPr lang="nl-BE" sz="2800" dirty="0">
              <a:solidFill>
                <a:srgbClr val="575656"/>
              </a:solidFill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F5B59B3A-DFF7-E143-43B8-710F265D4AD7}"/>
              </a:ext>
            </a:extLst>
          </p:cNvPr>
          <p:cNvSpPr/>
          <p:nvPr/>
        </p:nvSpPr>
        <p:spPr>
          <a:xfrm>
            <a:off x="4308036" y="5256381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A89DFA2D-5B3A-30AC-90A2-2C7E53BF4841}"/>
              </a:ext>
            </a:extLst>
          </p:cNvPr>
          <p:cNvCxnSpPr/>
          <p:nvPr/>
        </p:nvCxnSpPr>
        <p:spPr>
          <a:xfrm flipV="1">
            <a:off x="4722861" y="4680979"/>
            <a:ext cx="811809" cy="57540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A551D28C-04F0-DED4-6BDE-727C8F0C2FF4}"/>
              </a:ext>
            </a:extLst>
          </p:cNvPr>
          <p:cNvSpPr txBox="1"/>
          <p:nvPr/>
        </p:nvSpPr>
        <p:spPr>
          <a:xfrm>
            <a:off x="5589495" y="4770826"/>
            <a:ext cx="249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Indication</a:t>
            </a:r>
            <a:r>
              <a:rPr lang="nl-BE" dirty="0"/>
              <a:t> of</a:t>
            </a:r>
          </a:p>
          <a:p>
            <a:r>
              <a:rPr lang="nl-BE" dirty="0" err="1"/>
              <a:t>weight</a:t>
            </a:r>
            <a:r>
              <a:rPr lang="nl-BE" dirty="0"/>
              <a:t> &amp; </a:t>
            </a:r>
            <a:r>
              <a:rPr lang="nl-BE" dirty="0" err="1"/>
              <a:t>static</a:t>
            </a:r>
            <a:r>
              <a:rPr lang="nl-BE" dirty="0"/>
              <a:t> </a:t>
            </a:r>
            <a:r>
              <a:rPr lang="nl-BE" dirty="0" err="1"/>
              <a:t>value</a:t>
            </a:r>
            <a:endParaRPr lang="en-US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9AA520-6770-5020-899D-82C46A85CD1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807" y="2692005"/>
            <a:ext cx="1531945" cy="204259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1A8AECB-2C17-9FB1-09F5-D70CD6569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" r="49842"/>
          <a:stretch>
            <a:fillRect/>
          </a:stretch>
        </p:blipFill>
        <p:spPr>
          <a:xfrm>
            <a:off x="355606" y="2052000"/>
            <a:ext cx="4695575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1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F189D-119C-2981-BB38-297DA1B3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808B7E-96D2-43BA-F8C4-0FF780ED3728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pocket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A7C141-1AF2-5421-6FA8-22EADAF01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/>
        </p:blipFill>
        <p:spPr>
          <a:xfrm>
            <a:off x="360001" y="2052000"/>
            <a:ext cx="934888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6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17612-8BC3-8E11-8F49-BC72639C0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D2907C5-DE68-1D3E-0D9B-AD18509B83BC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pocket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235E7B-A242-6006-B433-CD6EC55B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" r="49926"/>
          <a:stretch>
            <a:fillRect/>
          </a:stretch>
        </p:blipFill>
        <p:spPr>
          <a:xfrm>
            <a:off x="351209" y="2051266"/>
            <a:ext cx="4691353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956A1-670E-CD0C-F95C-516A1C97D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0AC3C96-ED05-982D-57BC-9253DF581350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vision - corners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62D93FD-2E81-8E34-9FA0-E0B1CCC78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/>
        </p:blipFill>
        <p:spPr>
          <a:xfrm>
            <a:off x="360000" y="2052000"/>
            <a:ext cx="9351492" cy="4212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86C9939-5FE9-A77E-0CDB-3E941729B771}"/>
              </a:ext>
            </a:extLst>
          </p:cNvPr>
          <p:cNvSpPr/>
          <p:nvPr/>
        </p:nvSpPr>
        <p:spPr>
          <a:xfrm>
            <a:off x="9029076" y="5336943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53BA0595-AF4E-C809-2D3E-EA12D53B30C7}"/>
              </a:ext>
            </a:extLst>
          </p:cNvPr>
          <p:cNvCxnSpPr>
            <a:cxnSpLocks/>
          </p:cNvCxnSpPr>
          <p:nvPr/>
        </p:nvCxnSpPr>
        <p:spPr>
          <a:xfrm flipV="1">
            <a:off x="9329297" y="4693064"/>
            <a:ext cx="523596" cy="64387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7AFF6070-A6C6-D0CA-5D59-9E9F81C1EAE6}"/>
              </a:ext>
            </a:extLst>
          </p:cNvPr>
          <p:cNvSpPr txBox="1"/>
          <p:nvPr/>
        </p:nvSpPr>
        <p:spPr>
          <a:xfrm>
            <a:off x="9907719" y="4782911"/>
            <a:ext cx="228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Indication</a:t>
            </a:r>
            <a:r>
              <a:rPr lang="nl-BE" dirty="0"/>
              <a:t> of</a:t>
            </a:r>
          </a:p>
          <a:p>
            <a:r>
              <a:rPr lang="nl-BE" dirty="0" err="1"/>
              <a:t>weight</a:t>
            </a:r>
            <a:r>
              <a:rPr lang="nl-BE" dirty="0"/>
              <a:t> &amp; </a:t>
            </a:r>
            <a:r>
              <a:rPr lang="nl-BE" dirty="0" err="1"/>
              <a:t>static</a:t>
            </a:r>
            <a:r>
              <a:rPr lang="nl-BE" dirty="0"/>
              <a:t> </a:t>
            </a:r>
            <a:r>
              <a:rPr lang="nl-BE" dirty="0" err="1"/>
              <a:t>value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8503833-0927-C341-330F-A45D8C20517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0030" y="2704090"/>
            <a:ext cx="1531945" cy="20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C4916-B352-C6D4-8B28-9365538C6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78F4789-AE00-B99B-1788-24A082E9A395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projectsolutions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E6C038-C818-E82A-31A1-05DE3CECD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r="49775"/>
          <a:stretch>
            <a:fillRect/>
          </a:stretch>
        </p:blipFill>
        <p:spPr>
          <a:xfrm>
            <a:off x="359999" y="2052000"/>
            <a:ext cx="4699973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2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930EF-5725-6DF4-C276-3351F11C7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D09BF2AB-B081-6ED8-A1F4-F3DE8CF45CC9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lockings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DC382E1-BF62-5781-BE1F-A3F3538D8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r="-55"/>
          <a:stretch>
            <a:fillRect/>
          </a:stretch>
        </p:blipFill>
        <p:spPr>
          <a:xfrm>
            <a:off x="356088" y="2052000"/>
            <a:ext cx="11702562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8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618D6-4E51-AC9A-818F-CBCE1D305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>
            <a:extLst>
              <a:ext uri="{FF2B5EF4-FFF2-40B4-BE49-F238E27FC236}">
                <a16:creationId xmlns:a16="http://schemas.microsoft.com/office/drawing/2014/main" id="{56B9C61F-3B66-BAFD-4661-3C66220DA857}"/>
              </a:ext>
            </a:extLst>
          </p:cNvPr>
          <p:cNvSpPr txBox="1"/>
          <p:nvPr/>
        </p:nvSpPr>
        <p:spPr>
          <a:xfrm rot="21060000">
            <a:off x="5386674" y="1835315"/>
            <a:ext cx="1791942" cy="34701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9900" dirty="0">
                <a:solidFill>
                  <a:schemeClr val="bg1"/>
                </a:solidFill>
                <a:latin typeface="Segoe Print"/>
                <a:cs typeface="Calibri"/>
              </a:rPr>
              <a:t>2</a:t>
            </a:r>
            <a:endParaRPr lang="en-US" sz="138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FADF7AA9-DEB1-2CAD-7CEA-E8883516B8B5}"/>
              </a:ext>
            </a:extLst>
          </p:cNvPr>
          <p:cNvSpPr txBox="1"/>
          <p:nvPr/>
        </p:nvSpPr>
        <p:spPr>
          <a:xfrm rot="21060000">
            <a:off x="3016123" y="2644172"/>
            <a:ext cx="653304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BE" sz="4800" dirty="0">
                <a:solidFill>
                  <a:srgbClr val="575656"/>
                </a:solidFill>
                <a:latin typeface="Segoe Print"/>
              </a:rPr>
              <a:t>CAD</a:t>
            </a:r>
          </a:p>
          <a:p>
            <a:pPr algn="ctr"/>
            <a:r>
              <a:rPr lang="nl-BE" sz="4800" dirty="0">
                <a:solidFill>
                  <a:srgbClr val="575656"/>
                </a:solidFill>
                <a:latin typeface="Segoe Print"/>
              </a:rPr>
              <a:t>Architect manual</a:t>
            </a:r>
            <a:endParaRPr lang="en-US" dirty="0">
              <a:latin typeface="Segoe Print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418BD718-2E1B-1ADE-3FD7-A95F2A53E757}"/>
              </a:ext>
            </a:extLst>
          </p:cNvPr>
          <p:cNvSpPr txBox="1"/>
          <p:nvPr/>
        </p:nvSpPr>
        <p:spPr>
          <a:xfrm>
            <a:off x="5552192" y="6254566"/>
            <a:ext cx="108761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>
                <a:solidFill>
                  <a:srgbClr val="575656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since 1980</a:t>
            </a:r>
            <a:endParaRPr lang="en-US" sz="1100" dirty="0"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E4035AC3-83C1-7BB2-2963-375C44B119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6689" y="5802823"/>
            <a:ext cx="538620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6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6E466-6453-FE7A-0E03-C5E3AF66E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50013EB-F81C-B5B3-431E-2C2CC8A0E354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lockings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3F8DB63-4F83-6D7E-3C07-498C93A15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r="24792"/>
          <a:stretch>
            <a:fillRect/>
          </a:stretch>
        </p:blipFill>
        <p:spPr>
          <a:xfrm>
            <a:off x="360000" y="2052000"/>
            <a:ext cx="7038727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7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719BC-8983-23F3-1A7F-FE34E2A96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7AF5DAB-8D54-5378-6F8E-6B75EF6B8322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highline</a:t>
            </a:r>
          </a:p>
        </p:txBody>
      </p:sp>
      <p:pic>
        <p:nvPicPr>
          <p:cNvPr id="4" name="Afbeelding 3" descr="Afbeelding met tekst, Lettertype, schermopname, Graphics&#10;&#10;Door AI gegenereerde inhoud is mogelijk onjuist.">
            <a:extLst>
              <a:ext uri="{FF2B5EF4-FFF2-40B4-BE49-F238E27FC236}">
                <a16:creationId xmlns:a16="http://schemas.microsoft.com/office/drawing/2014/main" id="{BCCF6FFD-1B31-3BB1-A97C-8F56E28B5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052000"/>
            <a:ext cx="935064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2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F206B-1E0C-E90E-00D3-AC9363CDE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1A814C9-EA72-9F94-086E-3BE030337212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smart slider LD </a:t>
            </a:r>
            <a:r>
              <a:rPr lang="nl-BE" sz="2000" dirty="0">
                <a:solidFill>
                  <a:srgbClr val="575656"/>
                </a:solidFill>
              </a:rPr>
              <a:t>(lateral drive)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4" name="Afbeelding 3" descr="Afbeelding met schermopname, diagram, ontwerp&#10;&#10;Door AI gegenereerde inhoud is mogelijk onjuist.">
            <a:extLst>
              <a:ext uri="{FF2B5EF4-FFF2-40B4-BE49-F238E27FC236}">
                <a16:creationId xmlns:a16="http://schemas.microsoft.com/office/drawing/2014/main" id="{D44A0086-9B5B-3BA2-6937-4EBEED19D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7"/>
          <a:stretch>
            <a:fillRect/>
          </a:stretch>
        </p:blipFill>
        <p:spPr>
          <a:xfrm>
            <a:off x="360000" y="2052000"/>
            <a:ext cx="7033846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8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E3834-A9B7-C8A6-1BA0-A88417A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5DA6BE9-4ECE-C763-2699-6925AD2121AB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smart slider TD </a:t>
            </a:r>
            <a:r>
              <a:rPr lang="nl-BE" sz="2000" dirty="0">
                <a:solidFill>
                  <a:srgbClr val="575656"/>
                </a:solidFill>
              </a:rPr>
              <a:t>(top drive)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3238A2-10BE-2788-C386-1FB0093BD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-148"/>
          <a:stretch>
            <a:fillRect/>
          </a:stretch>
        </p:blipFill>
        <p:spPr>
          <a:xfrm>
            <a:off x="351692" y="2052000"/>
            <a:ext cx="11711354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7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368F6-BD96-0DA7-7A70-43A2E5BA5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EF38043-4DC2-BC55-54B0-1FA682A9A7C2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protect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roll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9950B3-7AB5-8996-2B85-E5F2FBDF8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/>
        </p:blipFill>
        <p:spPr>
          <a:xfrm>
            <a:off x="360002" y="2052000"/>
            <a:ext cx="9347237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4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4FB4F-DA08-EE4A-D465-B6AC34EC6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CFC513E-A535-0C2C-E3AD-53BCE0522A57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protect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roll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FE7EBF-53A9-B055-E2BB-2AE13EBF5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/>
        </p:blipFill>
        <p:spPr>
          <a:xfrm>
            <a:off x="360000" y="2052000"/>
            <a:ext cx="9347237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7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F6897-345C-3D8B-4A63-90251FC9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F158E06-3F01-6FEF-18C3-B1F9285A04E9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building </a:t>
            </a:r>
            <a:r>
              <a:rPr lang="nl-BE" sz="2800" dirty="0" err="1">
                <a:solidFill>
                  <a:srgbClr val="575656"/>
                </a:solidFill>
              </a:rPr>
              <a:t>connections</a:t>
            </a:r>
            <a:r>
              <a:rPr lang="nl-BE" sz="2800" dirty="0">
                <a:solidFill>
                  <a:srgbClr val="575656"/>
                </a:solidFill>
              </a:rPr>
              <a:t> – </a:t>
            </a:r>
            <a:r>
              <a:rPr lang="nl-BE" sz="2800" dirty="0" err="1">
                <a:solidFill>
                  <a:srgbClr val="575656"/>
                </a:solidFill>
              </a:rPr>
              <a:t>monolitic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wallsystem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4" name="Afbeelding 3" descr="Afbeelding met tekst, zwart, duisternis, schermopname&#10;&#10;Door AI gegenereerde inhoud is mogelijk onjuist.">
            <a:extLst>
              <a:ext uri="{FF2B5EF4-FFF2-40B4-BE49-F238E27FC236}">
                <a16:creationId xmlns:a16="http://schemas.microsoft.com/office/drawing/2014/main" id="{46612945-E6A1-5638-2205-F88EE28AD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052000"/>
            <a:ext cx="11688299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8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FE10A-C364-98BF-8780-31C68BF6A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66A0246-FFE7-4732-48B4-DD6C80779FFC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building </a:t>
            </a:r>
            <a:r>
              <a:rPr lang="nl-BE" sz="2800" dirty="0" err="1">
                <a:solidFill>
                  <a:srgbClr val="575656"/>
                </a:solidFill>
              </a:rPr>
              <a:t>connections</a:t>
            </a:r>
            <a:r>
              <a:rPr lang="nl-BE" sz="2800" dirty="0">
                <a:solidFill>
                  <a:srgbClr val="575656"/>
                </a:solidFill>
              </a:rPr>
              <a:t> – </a:t>
            </a:r>
            <a:r>
              <a:rPr lang="nl-BE" sz="2800" dirty="0" err="1">
                <a:solidFill>
                  <a:srgbClr val="575656"/>
                </a:solidFill>
              </a:rPr>
              <a:t>monolitic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wallsystem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AC900F6-3179-2390-8011-65D26DF79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r="-91"/>
          <a:stretch>
            <a:fillRect/>
          </a:stretch>
        </p:blipFill>
        <p:spPr>
          <a:xfrm>
            <a:off x="350454" y="2052000"/>
            <a:ext cx="1170593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DB0B1-2879-E09E-1BE5-7BF03503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91B0B78-1ECA-2770-DDD2-B682AF0FE692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building </a:t>
            </a:r>
            <a:r>
              <a:rPr lang="nl-BE" sz="2800" dirty="0" err="1">
                <a:solidFill>
                  <a:srgbClr val="575656"/>
                </a:solidFill>
              </a:rPr>
              <a:t>connections</a:t>
            </a:r>
            <a:r>
              <a:rPr lang="nl-BE" sz="2800" dirty="0">
                <a:solidFill>
                  <a:srgbClr val="575656"/>
                </a:solidFill>
              </a:rPr>
              <a:t> – </a:t>
            </a:r>
            <a:r>
              <a:rPr lang="nl-BE" sz="2800" dirty="0" err="1">
                <a:solidFill>
                  <a:srgbClr val="575656"/>
                </a:solidFill>
              </a:rPr>
              <a:t>monolitic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wallsystem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4" name="Afbeelding 3" descr="Afbeelding met tekst, schermopname, zwart, zwart-wit&#10;&#10;Door AI gegenereerde inhoud is mogelijk onjuist.">
            <a:extLst>
              <a:ext uri="{FF2B5EF4-FFF2-40B4-BE49-F238E27FC236}">
                <a16:creationId xmlns:a16="http://schemas.microsoft.com/office/drawing/2014/main" id="{22DF48EB-9DC3-20E3-A571-F44E08DAD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7"/>
          <a:stretch>
            <a:fillRect/>
          </a:stretch>
        </p:blipFill>
        <p:spPr>
          <a:xfrm>
            <a:off x="360000" y="2052000"/>
            <a:ext cx="1110424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hemel, architectuur, buitenshuis, gebouw&#10;&#10;Door AI gegenereerde inhoud is mogelijk onjuist.">
            <a:extLst>
              <a:ext uri="{FF2B5EF4-FFF2-40B4-BE49-F238E27FC236}">
                <a16:creationId xmlns:a16="http://schemas.microsoft.com/office/drawing/2014/main" id="{9B693CA5-39C8-8114-2EEE-913ABC3DC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r="3141"/>
          <a:stretch>
            <a:fillRect/>
          </a:stretch>
        </p:blipFill>
        <p:spPr>
          <a:xfrm>
            <a:off x="-2" y="0"/>
            <a:ext cx="6012001" cy="3348000"/>
          </a:xfrm>
          <a:prstGeom prst="rect">
            <a:avLst/>
          </a:prstGeom>
        </p:spPr>
      </p:pic>
      <p:pic>
        <p:nvPicPr>
          <p:cNvPr id="8" name="Afbeelding 7" descr="Afbeelding met architectuur, hemel, gebouw, buitenshuis&#10;&#10;Door AI gegenereerde inhoud is mogelijk onjuist.">
            <a:extLst>
              <a:ext uri="{FF2B5EF4-FFF2-40B4-BE49-F238E27FC236}">
                <a16:creationId xmlns:a16="http://schemas.microsoft.com/office/drawing/2014/main" id="{68768C38-6BE5-4F8E-3876-06BAFDAC0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6"/>
          <a:stretch>
            <a:fillRect/>
          </a:stretch>
        </p:blipFill>
        <p:spPr>
          <a:xfrm>
            <a:off x="6180002" y="3510001"/>
            <a:ext cx="6012000" cy="3348000"/>
          </a:xfrm>
          <a:prstGeom prst="rect">
            <a:avLst/>
          </a:prstGeom>
        </p:spPr>
      </p:pic>
      <p:pic>
        <p:nvPicPr>
          <p:cNvPr id="10" name="Afbeelding 9" descr="Afbeelding met architectuur, buitenshuis, hemel, gebouw&#10;&#10;Door AI gegenereerde inhoud is mogelijk onjuist.">
            <a:extLst>
              <a:ext uri="{FF2B5EF4-FFF2-40B4-BE49-F238E27FC236}">
                <a16:creationId xmlns:a16="http://schemas.microsoft.com/office/drawing/2014/main" id="{BF59DCC3-8F21-57AC-7410-ABCA8F35A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809"/>
          <a:stretch>
            <a:fillRect/>
          </a:stretch>
        </p:blipFill>
        <p:spPr>
          <a:xfrm>
            <a:off x="0" y="3510001"/>
            <a:ext cx="6012000" cy="3347999"/>
          </a:xfrm>
          <a:prstGeom prst="rect">
            <a:avLst/>
          </a:prstGeom>
        </p:spPr>
      </p:pic>
      <p:pic>
        <p:nvPicPr>
          <p:cNvPr id="12" name="Afbeelding 11" descr="Afbeelding met overdekt, muur, interieurontwerp, stoel&#10;&#10;Door AI gegenereerde inhoud is mogelijk onjuist.">
            <a:extLst>
              <a:ext uri="{FF2B5EF4-FFF2-40B4-BE49-F238E27FC236}">
                <a16:creationId xmlns:a16="http://schemas.microsoft.com/office/drawing/2014/main" id="{B49608AE-A051-D2CB-92A3-8963F984C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r="1673"/>
          <a:stretch>
            <a:fillRect/>
          </a:stretch>
        </p:blipFill>
        <p:spPr>
          <a:xfrm>
            <a:off x="6180000" y="0"/>
            <a:ext cx="6012000" cy="3348000"/>
          </a:xfrm>
          <a:prstGeom prst="rect">
            <a:avLst/>
          </a:prstGeom>
        </p:spPr>
      </p:pic>
      <p:sp>
        <p:nvSpPr>
          <p:cNvPr id="17" name="Ovaal 16">
            <a:extLst>
              <a:ext uri="{FF2B5EF4-FFF2-40B4-BE49-F238E27FC236}">
                <a16:creationId xmlns:a16="http://schemas.microsoft.com/office/drawing/2014/main" id="{CB4A228C-DD08-DAD4-6540-BD920F948EA1}"/>
              </a:ext>
            </a:extLst>
          </p:cNvPr>
          <p:cNvSpPr/>
          <p:nvPr/>
        </p:nvSpPr>
        <p:spPr>
          <a:xfrm>
            <a:off x="5321999" y="2655000"/>
            <a:ext cx="1548000" cy="154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fbeelding 17" descr="Afbeelding met diagram, schets, cirkel, Graphics&#10;&#10;Door AI gegenereerde inhoud is mogelijk onjuist.">
            <a:extLst>
              <a:ext uri="{FF2B5EF4-FFF2-40B4-BE49-F238E27FC236}">
                <a16:creationId xmlns:a16="http://schemas.microsoft.com/office/drawing/2014/main" id="{DA8941C2-15C0-B8FD-78AC-4391B6B7A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99" y="2637001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5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C4BDF-37BC-BA91-9D34-3F8FC1375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1">
            <a:extLst>
              <a:ext uri="{FF2B5EF4-FFF2-40B4-BE49-F238E27FC236}">
                <a16:creationId xmlns:a16="http://schemas.microsoft.com/office/drawing/2014/main" id="{B513F894-5DAA-EE8F-A68C-57A3A2104C37}"/>
              </a:ext>
            </a:extLst>
          </p:cNvPr>
          <p:cNvSpPr txBox="1"/>
          <p:nvPr/>
        </p:nvSpPr>
        <p:spPr>
          <a:xfrm>
            <a:off x="5552192" y="6254566"/>
            <a:ext cx="108761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dirty="0">
                <a:solidFill>
                  <a:srgbClr val="575656"/>
                </a:solidFill>
                <a:latin typeface="SFProKeller" pitchFamily="2" charset="0"/>
                <a:ea typeface="SFProKeller" pitchFamily="2" charset="0"/>
                <a:cs typeface="SFProKeller" pitchFamily="2" charset="0"/>
              </a:rPr>
              <a:t>since 1980</a:t>
            </a:r>
            <a:endParaRPr lang="en-US" sz="1100" dirty="0">
              <a:latin typeface="SFProKeller" pitchFamily="2" charset="0"/>
              <a:ea typeface="SFProKeller" pitchFamily="2" charset="0"/>
              <a:cs typeface="SFProKeller" pitchFamily="2" charset="0"/>
            </a:endParaRP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8FE76727-D161-7263-7DF6-D3D62A73AD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6689" y="5802823"/>
            <a:ext cx="538620" cy="43204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D1F91C0-E56B-56EC-79D8-520FD13FA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8361" y="275409"/>
            <a:ext cx="5253483" cy="43960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DFD7577-9BDD-1B68-0472-2A1266973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0" t="5493" r="20481" b="6990"/>
          <a:stretch/>
        </p:blipFill>
        <p:spPr>
          <a:xfrm>
            <a:off x="3406463" y="1008918"/>
            <a:ext cx="5379069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6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3C588-8116-C091-8818-F70035EEE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33A6933-1B00-9F3B-F70C-8857BE4BD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0" b="126"/>
          <a:stretch>
            <a:fillRect/>
          </a:stretch>
        </p:blipFill>
        <p:spPr>
          <a:xfrm>
            <a:off x="324000" y="1404000"/>
            <a:ext cx="10695432" cy="540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6E866584-CF79-8C2F-2FDA-22237D8A25A5}"/>
              </a:ext>
            </a:extLst>
          </p:cNvPr>
          <p:cNvSpPr/>
          <p:nvPr/>
        </p:nvSpPr>
        <p:spPr>
          <a:xfrm>
            <a:off x="870412" y="4887002"/>
            <a:ext cx="252000" cy="252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AAF8886-6CDC-70F2-F14B-B983FD7B3D15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CAD 2 ARCHITECT MANUAL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E4574F-095C-EE4A-8E6E-49162AC2D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60000">
            <a:off x="1412254" y="2520000"/>
            <a:ext cx="2035786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DD23820-A527-41DC-DB10-ECE0C3ACE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60000">
            <a:off x="3477050" y="2469500"/>
            <a:ext cx="2035786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3B6551BF-5B84-B063-36F4-FF04D440009B}"/>
              </a:ext>
            </a:extLst>
          </p:cNvPr>
          <p:cNvCxnSpPr>
            <a:cxnSpLocks/>
            <a:stCxn id="3" idx="7"/>
          </p:cNvCxnSpPr>
          <p:nvPr/>
        </p:nvCxnSpPr>
        <p:spPr>
          <a:xfrm flipV="1">
            <a:off x="1085507" y="2633296"/>
            <a:ext cx="3902663" cy="22906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Ovaal 10">
            <a:extLst>
              <a:ext uri="{FF2B5EF4-FFF2-40B4-BE49-F238E27FC236}">
                <a16:creationId xmlns:a16="http://schemas.microsoft.com/office/drawing/2014/main" id="{E91AF292-F193-2603-BBB6-98BBBE268A9D}"/>
              </a:ext>
            </a:extLst>
          </p:cNvPr>
          <p:cNvSpPr/>
          <p:nvPr/>
        </p:nvSpPr>
        <p:spPr>
          <a:xfrm>
            <a:off x="4988170" y="2318302"/>
            <a:ext cx="360000" cy="36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2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F8E6D-2020-A896-30AC-C0FAFE8D9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A6F02E3-0C9F-4A4E-816F-FECE3D58137F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profile </a:t>
            </a:r>
            <a:r>
              <a:rPr lang="nl-BE" sz="2800" dirty="0" err="1">
                <a:solidFill>
                  <a:srgbClr val="575656"/>
                </a:solidFill>
              </a:rPr>
              <a:t>overview</a:t>
            </a:r>
            <a:r>
              <a:rPr lang="nl-BE" sz="2800" dirty="0">
                <a:solidFill>
                  <a:srgbClr val="575656"/>
                </a:solidFill>
              </a:rPr>
              <a:t> – basic </a:t>
            </a:r>
            <a:r>
              <a:rPr lang="nl-BE" sz="2800" dirty="0" err="1">
                <a:solidFill>
                  <a:srgbClr val="575656"/>
                </a:solidFill>
              </a:rPr>
              <a:t>profiles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05607C3-2D80-26B1-7A0B-9F12555A5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34274" r="274" b="2602"/>
          <a:stretch>
            <a:fillRect/>
          </a:stretch>
        </p:blipFill>
        <p:spPr>
          <a:xfrm>
            <a:off x="360000" y="2051999"/>
            <a:ext cx="11809335" cy="4284000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6990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55D1D-87D8-2C51-C9CC-F184DFA21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786B2E9B-2282-8B0D-E6E9-21DF4CC184EC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profile </a:t>
            </a:r>
            <a:r>
              <a:rPr lang="nl-BE" sz="2800" dirty="0" err="1">
                <a:solidFill>
                  <a:srgbClr val="575656"/>
                </a:solidFill>
              </a:rPr>
              <a:t>overview</a:t>
            </a:r>
            <a:r>
              <a:rPr lang="nl-BE" sz="2800" dirty="0">
                <a:solidFill>
                  <a:srgbClr val="575656"/>
                </a:solidFill>
              </a:rPr>
              <a:t> – </a:t>
            </a:r>
            <a:r>
              <a:rPr lang="nl-BE" sz="2800" dirty="0" err="1">
                <a:solidFill>
                  <a:srgbClr val="575656"/>
                </a:solidFill>
              </a:rPr>
              <a:t>composed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profiles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7" name="Afbeelding 6" descr="Afbeelding met tekst, schermopname, zwart, zwart-wit&#10;&#10;Door AI gegenereerde inhoud is mogelijk onjuist.">
            <a:extLst>
              <a:ext uri="{FF2B5EF4-FFF2-40B4-BE49-F238E27FC236}">
                <a16:creationId xmlns:a16="http://schemas.microsoft.com/office/drawing/2014/main" id="{BEF638CF-B247-15EB-1D54-D1A31CB38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32179" r="2752" b="897"/>
          <a:stretch>
            <a:fillRect/>
          </a:stretch>
        </p:blipFill>
        <p:spPr>
          <a:xfrm>
            <a:off x="386862" y="2070589"/>
            <a:ext cx="11736000" cy="46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6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0C5C0-1211-76CB-2F2D-7DCB9DA1E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3B2D033-4AA7-5BFC-3997-10411604FC0A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>
                <a:solidFill>
                  <a:srgbClr val="575656"/>
                </a:solidFill>
              </a:rPr>
              <a:t>profile </a:t>
            </a:r>
            <a:r>
              <a:rPr lang="nl-BE" sz="2800" dirty="0" err="1">
                <a:solidFill>
                  <a:srgbClr val="575656"/>
                </a:solidFill>
              </a:rPr>
              <a:t>overview</a:t>
            </a:r>
            <a:r>
              <a:rPr lang="nl-BE" sz="2800" dirty="0">
                <a:solidFill>
                  <a:srgbClr val="575656"/>
                </a:solidFill>
              </a:rPr>
              <a:t> – </a:t>
            </a:r>
            <a:r>
              <a:rPr lang="nl-BE" sz="2800" dirty="0" err="1">
                <a:solidFill>
                  <a:srgbClr val="575656"/>
                </a:solidFill>
              </a:rPr>
              <a:t>composed</a:t>
            </a:r>
            <a:r>
              <a:rPr lang="nl-BE" sz="2800" dirty="0">
                <a:solidFill>
                  <a:srgbClr val="575656"/>
                </a:solidFill>
              </a:rPr>
              <a:t> </a:t>
            </a:r>
            <a:r>
              <a:rPr lang="nl-BE" sz="2800" dirty="0" err="1">
                <a:solidFill>
                  <a:srgbClr val="575656"/>
                </a:solidFill>
              </a:rPr>
              <a:t>groups</a:t>
            </a:r>
            <a:r>
              <a:rPr lang="nl-BE" dirty="0">
                <a:solidFill>
                  <a:srgbClr val="575656"/>
                </a:solidFill>
              </a:rPr>
              <a:t> (</a:t>
            </a:r>
            <a:r>
              <a:rPr lang="nl-BE" dirty="0" err="1">
                <a:solidFill>
                  <a:srgbClr val="575656"/>
                </a:solidFill>
              </a:rPr>
              <a:t>some</a:t>
            </a:r>
            <a:r>
              <a:rPr lang="nl-BE" dirty="0">
                <a:solidFill>
                  <a:srgbClr val="575656"/>
                </a:solidFill>
              </a:rPr>
              <a:t> </a:t>
            </a:r>
            <a:r>
              <a:rPr lang="nl-BE" dirty="0" err="1">
                <a:solidFill>
                  <a:srgbClr val="575656"/>
                </a:solidFill>
              </a:rPr>
              <a:t>dynamic</a:t>
            </a:r>
            <a:r>
              <a:rPr lang="nl-BE" dirty="0">
                <a:solidFill>
                  <a:srgbClr val="575656"/>
                </a:solidFill>
              </a:rPr>
              <a:t> </a:t>
            </a:r>
            <a:r>
              <a:rPr lang="nl-BE" dirty="0" err="1">
                <a:solidFill>
                  <a:srgbClr val="575656"/>
                </a:solidFill>
              </a:rPr>
              <a:t>functions</a:t>
            </a:r>
            <a:r>
              <a:rPr lang="nl-BE" dirty="0">
                <a:solidFill>
                  <a:srgbClr val="575656"/>
                </a:solidFill>
              </a:rPr>
              <a:t>)</a:t>
            </a:r>
            <a:endParaRPr lang="nl-BE" sz="2800" dirty="0">
              <a:solidFill>
                <a:srgbClr val="575656"/>
              </a:solidFill>
            </a:endParaRPr>
          </a:p>
        </p:txBody>
      </p:sp>
      <p:pic>
        <p:nvPicPr>
          <p:cNvPr id="8" name="Afbeelding 7" descr="Afbeelding met schermopname, tekst, keyboard&#10;&#10;Door AI gegenereerde inhoud is mogelijk onjuist.">
            <a:extLst>
              <a:ext uri="{FF2B5EF4-FFF2-40B4-BE49-F238E27FC236}">
                <a16:creationId xmlns:a16="http://schemas.microsoft.com/office/drawing/2014/main" id="{F1F6F75A-472A-2609-B655-BB9BA539B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t="7707" r="1934" b="5337"/>
          <a:stretch>
            <a:fillRect/>
          </a:stretch>
        </p:blipFill>
        <p:spPr>
          <a:xfrm>
            <a:off x="391257" y="2074984"/>
            <a:ext cx="9144000" cy="465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2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C3EFF-AC6D-A5D8-9081-82F258A19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7B96389E-5F11-2890-1D58-C2FC8FBBB233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outer</a:t>
            </a:r>
            <a:r>
              <a:rPr lang="nl-BE" sz="2800" dirty="0">
                <a:solidFill>
                  <a:srgbClr val="575656"/>
                </a:solidFill>
              </a:rPr>
              <a:t> frames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010AA2-F8DD-4207-32F2-E5E20939338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b="50"/>
          <a:stretch/>
        </p:blipFill>
        <p:spPr>
          <a:xfrm>
            <a:off x="360000" y="2052005"/>
            <a:ext cx="1170000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2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3021A-1F2E-360A-768D-711C061C5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06928E40-4655-D690-260C-B8971547AEA9}"/>
              </a:ext>
            </a:extLst>
          </p:cNvPr>
          <p:cNvSpPr txBox="1"/>
          <p:nvPr/>
        </p:nvSpPr>
        <p:spPr>
          <a:xfrm>
            <a:off x="1080000" y="237815"/>
            <a:ext cx="815418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800" dirty="0" err="1">
                <a:solidFill>
                  <a:srgbClr val="575656"/>
                </a:solidFill>
              </a:rPr>
              <a:t>sasch</a:t>
            </a:r>
            <a:r>
              <a:rPr lang="nl-BE" sz="2800" dirty="0">
                <a:solidFill>
                  <a:srgbClr val="575656"/>
                </a:solidFill>
              </a:rPr>
              <a:t> frames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287AB9-CAA0-38E3-16B1-EC77519D8ED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b="50"/>
          <a:stretch/>
        </p:blipFill>
        <p:spPr>
          <a:xfrm>
            <a:off x="359999" y="2051997"/>
            <a:ext cx="1170000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4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MW welcome day (nouveau ppt template).potx  -  Lecture seule" id="{1DC931B1-1758-41AE-8A1C-A08C2F5099A1}" vid="{CCD409A1-B072-471D-A6E1-48A8F7A7DE8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f26482-04ec-4641-9868-16fd04fccea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AA9B40D88784493C14CBDC0FA0982" ma:contentTypeVersion="14" ma:contentTypeDescription="Create a new document." ma:contentTypeScope="" ma:versionID="100aa5afa09e2b3e7d6c970f8472235b">
  <xsd:schema xmlns:xsd="http://www.w3.org/2001/XMLSchema" xmlns:xs="http://www.w3.org/2001/XMLSchema" xmlns:p="http://schemas.microsoft.com/office/2006/metadata/properties" xmlns:ns2="b0f26482-04ec-4641-9868-16fd04fcceaf" xmlns:ns3="5c52279a-a1ee-4259-8309-310ebe7170d7" targetNamespace="http://schemas.microsoft.com/office/2006/metadata/properties" ma:root="true" ma:fieldsID="f42779bda42a6dceed19fc40ba935f1a" ns2:_="" ns3:_="">
    <xsd:import namespace="b0f26482-04ec-4641-9868-16fd04fcceaf"/>
    <xsd:import namespace="5c52279a-a1ee-4259-8309-310ebe7170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26482-04ec-4641-9868-16fd04fcce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5d653a7-bf8f-48d0-827a-a8969067f9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52279a-a1ee-4259-8309-310ebe7170d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8BD572-BF4D-4C0C-85D9-10A5F1B7D94F}">
  <ds:schemaRefs>
    <ds:schemaRef ds:uri="http://schemas.microsoft.com/office/2006/documentManagement/types"/>
    <ds:schemaRef ds:uri="5c52279a-a1ee-4259-8309-310ebe7170d7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b0f26482-04ec-4641-9868-16fd04fcceaf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CF87D92-A7A0-4D4F-8B6C-848737891B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CC8FD1-AF91-433D-A1E6-B8C1C588E9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f26482-04ec-4641-9868-16fd04fcceaf"/>
    <ds:schemaRef ds:uri="5c52279a-a1ee-4259-8309-310ebe7170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6247</TotalTime>
  <Words>184</Words>
  <Application>Microsoft Office PowerPoint</Application>
  <PresentationFormat>Breedbeeld</PresentationFormat>
  <Paragraphs>46</Paragraphs>
  <Slides>29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4" baseType="lpstr">
      <vt:lpstr>Arial</vt:lpstr>
      <vt:lpstr>Calibri</vt:lpstr>
      <vt:lpstr>Segoe Print</vt:lpstr>
      <vt:lpstr>SFProKeller</vt:lpstr>
      <vt:lpstr>1_Thème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Philippe Huylebroeck</dc:creator>
  <cp:lastModifiedBy>HUYLEBROECK Philippe KMW</cp:lastModifiedBy>
  <cp:revision>75</cp:revision>
  <dcterms:created xsi:type="dcterms:W3CDTF">2022-09-08T15:06:49Z</dcterms:created>
  <dcterms:modified xsi:type="dcterms:W3CDTF">2026-02-12T06:07:10Z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0x01010053AAA9B40D88784493C14CBDC0FA0982</vt:lpwstr>
  </property>
</Properties>
</file>