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9"/>
    <p:restoredTop sz="86990" autoAdjust="0"/>
  </p:normalViewPr>
  <p:slideViewPr>
    <p:cSldViewPr snapToGrid="0" snapToObjects="1">
      <p:cViewPr varScale="1">
        <p:scale>
          <a:sx n="55" d="100"/>
          <a:sy n="55" d="100"/>
        </p:scale>
        <p:origin x="176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1F387-4360-504D-B816-748DD830FD96}" type="datetimeFigureOut">
              <a:rPr lang="en-US" smtClean="0"/>
              <a:t>6/28/17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84F00-05A6-9A40-9C03-E55997520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73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Statistics New Zealand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n.d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2013 census</a:t>
            </a:r>
            <a:r>
              <a:rPr lang="en-NZ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84F00-05A6-9A40-9C03-E559975204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9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www.nzonair.govt.nz</a:t>
            </a:r>
            <a:r>
              <a:rPr lang="en-US" dirty="0" smtClean="0"/>
              <a:t>/document-library/nz-on-air-funding-strategy-2017/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84F00-05A6-9A40-9C03-E559975204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9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mi-N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EDFC-87CA-BF46-A466-BD84DDF06090}" type="datetimeFigureOut">
              <a:rPr lang="en-US" smtClean="0"/>
              <a:t>6/28/17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30EC-80D6-4B4E-841A-05B989F88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86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EDFC-87CA-BF46-A466-BD84DDF06090}" type="datetimeFigureOut">
              <a:rPr lang="en-US" smtClean="0"/>
              <a:t>6/28/17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30EC-80D6-4B4E-841A-05B989F88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52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EDFC-87CA-BF46-A466-BD84DDF06090}" type="datetimeFigureOut">
              <a:rPr lang="en-US" smtClean="0"/>
              <a:t>6/28/17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30EC-80D6-4B4E-841A-05B989F88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42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EDFC-87CA-BF46-A466-BD84DDF06090}" type="datetimeFigureOut">
              <a:rPr lang="en-US" smtClean="0"/>
              <a:t>6/28/17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30EC-80D6-4B4E-841A-05B989F88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80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mi-N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EDFC-87CA-BF46-A466-BD84DDF06090}" type="datetimeFigureOut">
              <a:rPr lang="en-US" smtClean="0"/>
              <a:t>6/28/17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30EC-80D6-4B4E-841A-05B989F88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13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EDFC-87CA-BF46-A466-BD84DDF06090}" type="datetimeFigureOut">
              <a:rPr lang="en-US" smtClean="0"/>
              <a:t>6/28/17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30EC-80D6-4B4E-841A-05B989F88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64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mi-N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mi-N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EDFC-87CA-BF46-A466-BD84DDF06090}" type="datetimeFigureOut">
              <a:rPr lang="en-US" smtClean="0"/>
              <a:t>6/28/17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30EC-80D6-4B4E-841A-05B989F88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35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EDFC-87CA-BF46-A466-BD84DDF06090}" type="datetimeFigureOut">
              <a:rPr lang="en-US" smtClean="0"/>
              <a:t>6/28/17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30EC-80D6-4B4E-841A-05B989F88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9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EDFC-87CA-BF46-A466-BD84DDF06090}" type="datetimeFigureOut">
              <a:rPr lang="en-US" smtClean="0"/>
              <a:t>6/28/17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30EC-80D6-4B4E-841A-05B989F88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69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mi-N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EDFC-87CA-BF46-A466-BD84DDF06090}" type="datetimeFigureOut">
              <a:rPr lang="en-US" smtClean="0"/>
              <a:t>6/28/17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30EC-80D6-4B4E-841A-05B989F88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29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mi-N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EDFC-87CA-BF46-A466-BD84DDF06090}" type="datetimeFigureOut">
              <a:rPr lang="en-US" smtClean="0"/>
              <a:t>6/28/17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30EC-80D6-4B4E-841A-05B989F88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75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4EDFC-87CA-BF46-A466-BD84DDF06090}" type="datetimeFigureOut">
              <a:rPr lang="en-US" smtClean="0"/>
              <a:t>6/28/17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930EC-80D6-4B4E-841A-05B989F88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3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iufm.com" TargetMode="Externa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Mediating </a:t>
            </a:r>
            <a:r>
              <a:rPr lang="en-AU" dirty="0" err="1"/>
              <a:t>publicness</a:t>
            </a:r>
            <a:r>
              <a:rPr lang="en-AU" dirty="0"/>
              <a:t>: An analysis of Pacific </a:t>
            </a:r>
            <a:r>
              <a:rPr lang="en-AU" dirty="0" smtClean="0"/>
              <a:t>audiences &amp; media in </a:t>
            </a:r>
            <a:r>
              <a:rPr lang="en-AU" dirty="0"/>
              <a:t>Aotearoa/New Zealand</a:t>
            </a:r>
            <a:r>
              <a:rPr lang="en-NZ" dirty="0"/>
              <a:t/>
            </a:r>
            <a:br>
              <a:rPr lang="en-NZ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Tara Ross</a:t>
            </a:r>
          </a:p>
          <a:p>
            <a:r>
              <a:rPr lang="en-US" dirty="0" smtClean="0"/>
              <a:t>University of Canterbury</a:t>
            </a:r>
          </a:p>
          <a:p>
            <a:r>
              <a:rPr lang="en-US" dirty="0" err="1"/>
              <a:t>t</a:t>
            </a:r>
            <a:r>
              <a:rPr lang="en-US" dirty="0" err="1" smtClean="0"/>
              <a:t>ara.ross@canterbury.ac.nz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453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Percentage of Pacific ethnic group able to speak their Pacific language</a:t>
            </a:r>
            <a:r>
              <a:rPr lang="en-NZ" dirty="0" smtClean="0">
                <a:effectLst/>
              </a:rPr>
              <a:t> 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0602683"/>
              </p:ext>
            </p:extLst>
          </p:nvPr>
        </p:nvGraphicFramePr>
        <p:xfrm>
          <a:off x="324007" y="2156839"/>
          <a:ext cx="8617758" cy="4209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2586"/>
                <a:gridCol w="2872586"/>
                <a:gridCol w="2872586"/>
              </a:tblGrid>
              <a:tr h="832698">
                <a:tc>
                  <a:txBody>
                    <a:bodyPr/>
                    <a:lstStyle/>
                    <a:p>
                      <a:r>
                        <a:rPr lang="en-US" dirty="0" smtClean="0"/>
                        <a:t>Pacific</a:t>
                      </a:r>
                      <a:r>
                        <a:rPr lang="en-US" baseline="0" dirty="0" smtClean="0"/>
                        <a:t> 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2013 Census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% of speakers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2013 Census </a:t>
                      </a:r>
                    </a:p>
                    <a:p>
                      <a:r>
                        <a:rPr lang="en-US" dirty="0" smtClean="0"/>
                        <a:t>% of speakers</a:t>
                      </a:r>
                      <a:r>
                        <a:rPr lang="en-US" baseline="0" dirty="0" smtClean="0"/>
                        <a:t> born in NZ</a:t>
                      </a:r>
                      <a:endParaRPr lang="en-US" dirty="0"/>
                    </a:p>
                  </a:txBody>
                  <a:tcPr/>
                </a:tc>
              </a:tr>
              <a:tr h="482436">
                <a:tc>
                  <a:txBody>
                    <a:bodyPr/>
                    <a:lstStyle/>
                    <a:p>
                      <a:r>
                        <a:rPr lang="en-US" dirty="0" smtClean="0"/>
                        <a:t>Tuvalu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43.7</a:t>
                      </a:r>
                      <a:endParaRPr lang="en-US" dirty="0"/>
                    </a:p>
                  </a:txBody>
                  <a:tcPr/>
                </a:tc>
              </a:tr>
              <a:tr h="482436">
                <a:tc>
                  <a:txBody>
                    <a:bodyPr/>
                    <a:lstStyle/>
                    <a:p>
                      <a:r>
                        <a:rPr lang="en-US" dirty="0" smtClean="0"/>
                        <a:t>Samoa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36.1</a:t>
                      </a:r>
                      <a:endParaRPr lang="en-US" dirty="0"/>
                    </a:p>
                  </a:txBody>
                  <a:tcPr/>
                </a:tc>
              </a:tr>
              <a:tr h="482436">
                <a:tc>
                  <a:txBody>
                    <a:bodyPr/>
                    <a:lstStyle/>
                    <a:p>
                      <a:r>
                        <a:rPr lang="en-US" dirty="0" smtClean="0"/>
                        <a:t>Tonga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34.9</a:t>
                      </a:r>
                      <a:endParaRPr lang="en-US" dirty="0"/>
                    </a:p>
                  </a:txBody>
                  <a:tcPr/>
                </a:tc>
              </a:tr>
              <a:tr h="482436">
                <a:tc>
                  <a:txBody>
                    <a:bodyPr/>
                    <a:lstStyle/>
                    <a:p>
                      <a:r>
                        <a:rPr lang="en-US" dirty="0" smtClean="0"/>
                        <a:t>Tokelau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18.7</a:t>
                      </a:r>
                      <a:endParaRPr lang="en-US" dirty="0"/>
                    </a:p>
                  </a:txBody>
                  <a:tcPr/>
                </a:tc>
              </a:tr>
              <a:tr h="482436">
                <a:tc>
                  <a:txBody>
                    <a:bodyPr/>
                    <a:lstStyle/>
                    <a:p>
                      <a:r>
                        <a:rPr lang="en-US" dirty="0" smtClean="0"/>
                        <a:t>Fiji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6.8</a:t>
                      </a:r>
                      <a:endParaRPr lang="en-US" dirty="0"/>
                    </a:p>
                  </a:txBody>
                  <a:tcPr/>
                </a:tc>
              </a:tr>
              <a:tr h="482436">
                <a:tc>
                  <a:txBody>
                    <a:bodyPr/>
                    <a:lstStyle/>
                    <a:p>
                      <a:r>
                        <a:rPr lang="en-US" dirty="0" smtClean="0"/>
                        <a:t>Niue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7.5</a:t>
                      </a:r>
                      <a:endParaRPr lang="en-US" dirty="0"/>
                    </a:p>
                  </a:txBody>
                  <a:tcPr/>
                </a:tc>
              </a:tr>
              <a:tr h="482436">
                <a:tc>
                  <a:txBody>
                    <a:bodyPr/>
                    <a:lstStyle/>
                    <a:p>
                      <a:r>
                        <a:rPr lang="en-US" dirty="0" smtClean="0"/>
                        <a:t>Cook Islands Māori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0609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NZ on Air funding for Pacific special interest TV programming </a:t>
            </a:r>
            <a:r>
              <a:rPr lang="x-none" dirty="0" smtClean="0"/>
              <a:t>2016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771986"/>
              </p:ext>
            </p:extLst>
          </p:nvPr>
        </p:nvGraphicFramePr>
        <p:xfrm>
          <a:off x="619749" y="2209170"/>
          <a:ext cx="792788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7590"/>
                <a:gridCol w="2017986"/>
                <a:gridCol w="1410334"/>
                <a:gridCol w="1981970"/>
              </a:tblGrid>
              <a:tr h="1229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Annual NZ on  Air funding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No. of shows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Funding per show</a:t>
                      </a:r>
                      <a:endParaRPr lang="en-US" dirty="0"/>
                    </a:p>
                  </a:txBody>
                  <a:tcPr/>
                </a:tc>
              </a:tr>
              <a:tr h="122924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err="1" smtClean="0"/>
                        <a:t>Sunpix</a:t>
                      </a:r>
                      <a:r>
                        <a:rPr lang="en-US" dirty="0" smtClean="0"/>
                        <a:t>: </a:t>
                      </a:r>
                    </a:p>
                    <a:p>
                      <a:r>
                        <a:rPr lang="en-US" i="1" dirty="0" err="1" smtClean="0"/>
                        <a:t>Tagata</a:t>
                      </a:r>
                      <a:r>
                        <a:rPr lang="en-US" i="1" dirty="0" smtClean="0"/>
                        <a:t> </a:t>
                      </a:r>
                      <a:r>
                        <a:rPr lang="en-US" i="1" dirty="0" err="1" smtClean="0"/>
                        <a:t>Pasifika</a:t>
                      </a:r>
                      <a:endParaRPr lang="en-US" i="1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A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$1,696,165</a:t>
                      </a:r>
                      <a:r>
                        <a:rPr lang="en-NZ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$32,003</a:t>
                      </a:r>
                      <a:endParaRPr lang="en-US" dirty="0"/>
                    </a:p>
                  </a:txBody>
                  <a:tcPr/>
                </a:tc>
              </a:tr>
              <a:tr h="122924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err="1" smtClean="0"/>
                        <a:t>Tikilounge</a:t>
                      </a:r>
                      <a:r>
                        <a:rPr lang="en-US" baseline="0" dirty="0" smtClean="0"/>
                        <a:t> Productions: </a:t>
                      </a:r>
                      <a:r>
                        <a:rPr lang="en-US" i="1" baseline="0" dirty="0" smtClean="0"/>
                        <a:t>Fresh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A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$1,843,571</a:t>
                      </a:r>
                      <a:r>
                        <a:rPr lang="en-NZ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A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$46,089</a:t>
                      </a:r>
                      <a:r>
                        <a:rPr lang="en-NZ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942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7-06-16 at 1.30.4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0" b="-150"/>
          <a:stretch>
            <a:fillRect/>
          </a:stretch>
        </p:blipFill>
        <p:spPr>
          <a:xfrm>
            <a:off x="457200" y="601663"/>
            <a:ext cx="8229600" cy="5524500"/>
          </a:xfrm>
        </p:spPr>
      </p:pic>
    </p:spTree>
    <p:extLst>
      <p:ext uri="{BB962C8B-B14F-4D97-AF65-F5344CB8AC3E}">
        <p14:creationId xmlns:p14="http://schemas.microsoft.com/office/powerpoint/2010/main" val="2814967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www.niufm.com</a:t>
            </a:r>
            <a:r>
              <a:rPr lang="en-US" dirty="0" smtClean="0"/>
              <a:t>, </a:t>
            </a:r>
            <a:r>
              <a:rPr lang="en-US" smtClean="0"/>
              <a:t>June 19</a:t>
            </a:r>
            <a:endParaRPr lang="en-US" dirty="0"/>
          </a:p>
        </p:txBody>
      </p:sp>
      <p:pic>
        <p:nvPicPr>
          <p:cNvPr id="4" name="Content Placeholder 3" descr="Screen Shot 2017-06-16 at 11.55.55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02" b="-10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15916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34707"/>
            <a:ext cx="8229600" cy="1723291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NZ" dirty="0" smtClean="0"/>
              <a:t>The </a:t>
            </a:r>
            <a:r>
              <a:rPr lang="en-NZ" dirty="0"/>
              <a:t>site seeks to </a:t>
            </a:r>
            <a:r>
              <a:rPr lang="en-NZ" dirty="0">
                <a:solidFill>
                  <a:srgbClr val="FF0000"/>
                </a:solidFill>
              </a:rPr>
              <a:t>reconnect Pacific youth with their culture</a:t>
            </a:r>
            <a:r>
              <a:rPr lang="en-NZ" dirty="0"/>
              <a:t> through music and video as well as blogs, and interactive and informative content.</a:t>
            </a:r>
            <a:r>
              <a:rPr lang="en-NZ" dirty="0" smtClean="0">
                <a:effectLst/>
              </a:rPr>
              <a:t> _</a:t>
            </a:r>
            <a:r>
              <a:rPr lang="en-NZ" sz="1800" dirty="0" smtClean="0">
                <a:effectLst/>
              </a:rPr>
              <a:t>NZ on Air</a:t>
            </a:r>
            <a:endParaRPr lang="en-US" i="1" dirty="0"/>
          </a:p>
        </p:txBody>
      </p:sp>
      <p:pic>
        <p:nvPicPr>
          <p:cNvPr id="4" name="Picture 3" descr="Screen Shot 2017-06-16 at 1.57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79" y="274638"/>
            <a:ext cx="7423129" cy="426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558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146" y="513177"/>
            <a:ext cx="5889707" cy="5851525"/>
          </a:xfrm>
        </p:spPr>
      </p:pic>
    </p:spTree>
    <p:extLst>
      <p:ext uri="{BB962C8B-B14F-4D97-AF65-F5344CB8AC3E}">
        <p14:creationId xmlns:p14="http://schemas.microsoft.com/office/powerpoint/2010/main" val="65501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NZ On Air Funding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“Our </a:t>
            </a:r>
            <a:r>
              <a:rPr lang="en-US" dirty="0"/>
              <a:t>strategy is founded on core public media principles. These include </a:t>
            </a:r>
            <a:r>
              <a:rPr lang="en-US" dirty="0">
                <a:solidFill>
                  <a:srgbClr val="FF0000"/>
                </a:solidFill>
              </a:rPr>
              <a:t>enriching the New Zealand cultural experience</a:t>
            </a:r>
            <a:r>
              <a:rPr lang="en-US" dirty="0"/>
              <a:t>, improving diversity of media content in many forms, ensuring content is accessible, strengthening community life, and promoting informed debate. </a:t>
            </a:r>
            <a:r>
              <a:rPr lang="en-US" dirty="0">
                <a:solidFill>
                  <a:srgbClr val="FF0000"/>
                </a:solidFill>
              </a:rPr>
              <a:t>Our publicly-funded content may entertain but it will add cultural </a:t>
            </a:r>
            <a:r>
              <a:rPr lang="en-US" dirty="0" smtClean="0">
                <a:solidFill>
                  <a:srgbClr val="FF0000"/>
                </a:solidFill>
              </a:rPr>
              <a:t>value</a:t>
            </a:r>
            <a:r>
              <a:rPr lang="en-US" dirty="0" smtClean="0"/>
              <a:t>.”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712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4116</TotalTime>
  <Words>217</Words>
  <Application>Microsoft Macintosh PowerPoint</Application>
  <PresentationFormat>On-screen Show (4:3)</PresentationFormat>
  <Paragraphs>60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Mediating publicness: An analysis of Pacific audiences &amp; media in Aotearoa/New Zealand </vt:lpstr>
      <vt:lpstr>Percentage of Pacific ethnic group able to speak their Pacific language </vt:lpstr>
      <vt:lpstr>NZ on Air funding for Pacific special interest TV programming 2016</vt:lpstr>
      <vt:lpstr>PowerPoint Presentation</vt:lpstr>
      <vt:lpstr>www.niufm.com, June 19</vt:lpstr>
      <vt:lpstr>PowerPoint Presentation</vt:lpstr>
      <vt:lpstr>PowerPoint Presentation</vt:lpstr>
      <vt:lpstr>NZ On Air Funding Strategy</vt:lpstr>
    </vt:vector>
  </TitlesOfParts>
  <Company>University of Canterbury</Company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Ross</dc:creator>
  <cp:lastModifiedBy>Microsoft Office User</cp:lastModifiedBy>
  <cp:revision>22</cp:revision>
  <dcterms:created xsi:type="dcterms:W3CDTF">2017-06-16T01:02:28Z</dcterms:created>
  <dcterms:modified xsi:type="dcterms:W3CDTF">2017-06-28T09:56:00Z</dcterms:modified>
</cp:coreProperties>
</file>