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jpg" ContentType="image/jpeg"/>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58" r:id="rId1"/>
  </p:sldMasterIdLst>
  <p:sldIdLst>
    <p:sldId id="256" r:id="rId2"/>
    <p:sldId id="261" r:id="rId3"/>
    <p:sldId id="263" r:id="rId4"/>
    <p:sldId id="259" r:id="rId5"/>
    <p:sldId id="258" r:id="rId6"/>
    <p:sldId id="268" r:id="rId7"/>
    <p:sldId id="269" r:id="rId8"/>
    <p:sldId id="284" r:id="rId9"/>
    <p:sldId id="274" r:id="rId10"/>
    <p:sldId id="277" r:id="rId11"/>
    <p:sldId id="275" r:id="rId12"/>
    <p:sldId id="279" r:id="rId13"/>
    <p:sldId id="280" r:id="rId14"/>
    <p:sldId id="282" r:id="rId15"/>
    <p:sldId id="276" r:id="rId16"/>
    <p:sldId id="278" r:id="rId17"/>
    <p:sldId id="281" r:id="rId18"/>
    <p:sldId id="283" r:id="rId19"/>
    <p:sldId id="285" r:id="rId20"/>
    <p:sldId id="262" r:id="rId21"/>
    <p:sldId id="260" r:id="rId22"/>
    <p:sldId id="257" r:id="rId23"/>
    <p:sldId id="272" r:id="rId24"/>
    <p:sldId id="273" r:id="rId25"/>
    <p:sldId id="270" r:id="rId26"/>
    <p:sldId id="271" r:id="rId27"/>
  </p:sldIdLst>
  <p:sldSz cx="12192000" cy="6858000"/>
  <p:notesSz cx="6805613" cy="99393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64"/>
    <p:restoredTop sz="86382"/>
  </p:normalViewPr>
  <p:slideViewPr>
    <p:cSldViewPr snapToGrid="0" snapToObjects="1">
      <p:cViewPr>
        <p:scale>
          <a:sx n="117" d="100"/>
          <a:sy n="117" d="100"/>
        </p:scale>
        <p:origin x="144" y="-16"/>
      </p:cViewPr>
      <p:guideLst>
        <p:guide orient="horz" pos="2160"/>
        <p:guide pos="3840"/>
      </p:guideLst>
    </p:cSldViewPr>
  </p:slideViewPr>
  <p:outlineViewPr>
    <p:cViewPr>
      <p:scale>
        <a:sx n="33" d="100"/>
        <a:sy n="33" d="100"/>
      </p:scale>
      <p:origin x="0" y="-17912"/>
    </p:cViewPr>
  </p:outlin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e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emf"/></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emf"/></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emf"/></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emf"/></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emf"/></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emf"/></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emf"/></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emf"/></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emf"/></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28403" y="945913"/>
            <a:ext cx="8637073" cy="2618554"/>
          </a:xfrm>
        </p:spPr>
        <p:txBody>
          <a:bodyPr bIns="0" anchor="b">
            <a:normAutofit/>
          </a:bodyPr>
          <a:lstStyle>
            <a:lvl1pPr algn="l">
              <a:defRPr sz="6600"/>
            </a:lvl1pPr>
          </a:lstStyle>
          <a:p>
            <a:r>
              <a:rPr lang="en-US" smtClean="0"/>
              <a:t>Click to edit Master title style</a:t>
            </a:r>
            <a:endParaRPr lang="en-US" dirty="0"/>
          </a:p>
        </p:txBody>
      </p:sp>
      <p:sp>
        <p:nvSpPr>
          <p:cNvPr id="3" name="Subtitle 2"/>
          <p:cNvSpPr>
            <a:spLocks noGrp="1"/>
          </p:cNvSpPr>
          <p:nvPr>
            <p:ph type="subTitle" idx="1"/>
          </p:nvPr>
        </p:nvSpPr>
        <p:spPr>
          <a:xfrm>
            <a:off x="1128404" y="3564467"/>
            <a:ext cx="8637072" cy="1071095"/>
          </a:xfrm>
        </p:spPr>
        <p:txBody>
          <a:bodyPr tIns="91440" bIns="91440">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4F916BC-1504-B940-9E22-AFA540FCD924}" type="datetimeFigureOut">
              <a:rPr lang="en-US" smtClean="0"/>
              <a:t>6/29/17</a:t>
            </a:fld>
            <a:endParaRPr lang="en-US"/>
          </a:p>
        </p:txBody>
      </p:sp>
      <p:sp>
        <p:nvSpPr>
          <p:cNvPr id="5" name="Footer Placeholder 4"/>
          <p:cNvSpPr>
            <a:spLocks noGrp="1"/>
          </p:cNvSpPr>
          <p:nvPr>
            <p:ph type="ftr" sz="quarter" idx="11"/>
          </p:nvPr>
        </p:nvSpPr>
        <p:spPr>
          <a:xfrm>
            <a:off x="1127124" y="329307"/>
            <a:ext cx="5943668" cy="309201"/>
          </a:xfrm>
        </p:spPr>
        <p:txBody>
          <a:bodyPr/>
          <a:lstStyle/>
          <a:p>
            <a:endParaRPr lang="en-US"/>
          </a:p>
        </p:txBody>
      </p:sp>
      <p:sp>
        <p:nvSpPr>
          <p:cNvPr id="6" name="Slide Number Placeholder 5"/>
          <p:cNvSpPr>
            <a:spLocks noGrp="1"/>
          </p:cNvSpPr>
          <p:nvPr>
            <p:ph type="sldNum" sz="quarter" idx="12"/>
          </p:nvPr>
        </p:nvSpPr>
        <p:spPr>
          <a:xfrm>
            <a:off x="9924392" y="134930"/>
            <a:ext cx="811019" cy="503578"/>
          </a:xfrm>
        </p:spPr>
        <p:txBody>
          <a:bodyPr/>
          <a:lstStyle/>
          <a:p>
            <a:fld id="{1E5A3A7E-0B04-674B-839F-BF9886D83547}" type="slidenum">
              <a:rPr lang="en-US" smtClean="0"/>
              <a:t>‹#›</a:t>
            </a:fld>
            <a:endParaRPr lang="en-US"/>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4F916BC-1504-B940-9E22-AFA540FCD924}" type="datetimeFigureOut">
              <a:rPr lang="en-US" smtClean="0"/>
              <a:t>6/29/17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5A3A7E-0B04-674B-839F-BF9886D83547}" type="slidenum">
              <a:rPr lang="en-US" smtClean="0"/>
              <a:t>‹#›</a:t>
            </a:fld>
            <a:endParaRPr lang="en-US"/>
          </a:p>
        </p:txBody>
      </p:sp>
      <p:pic>
        <p:nvPicPr>
          <p:cNvPr id="15" name="Picture 14"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4709" y="798973"/>
            <a:ext cx="1615742" cy="4659889"/>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30270" y="798973"/>
            <a:ext cx="7828830" cy="465988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4F916BC-1504-B940-9E22-AFA540FCD924}" type="datetimeFigureOut">
              <a:rPr lang="en-US" smtClean="0"/>
              <a:t>6/29/17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5A3A7E-0B04-674B-839F-BF9886D83547}" type="slidenum">
              <a:rPr lang="en-US" smtClean="0"/>
              <a:t>‹#›</a:t>
            </a:fld>
            <a:endParaRPr lang="en-US"/>
          </a:p>
        </p:txBody>
      </p:sp>
      <p:pic>
        <p:nvPicPr>
          <p:cNvPr id="17" name="Picture 16"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59215" b="36435"/>
          <a:stretch/>
        </p:blipFill>
        <p:spPr>
          <a:xfrm rot="5400000">
            <a:off x="8642279" y="3046916"/>
            <a:ext cx="4663440" cy="155448"/>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sz="1200"/>
            </a:lvl1pPr>
          </a:lstStyle>
          <a:p>
            <a:fld id="{94F916BC-1504-B940-9E22-AFA540FCD924}" type="datetimeFigureOut">
              <a:rPr lang="en-US" smtClean="0"/>
              <a:t>6/29/17</a:t>
            </a:fld>
            <a:endParaRPr lang="en-US"/>
          </a:p>
        </p:txBody>
      </p:sp>
      <p:sp>
        <p:nvSpPr>
          <p:cNvPr id="5" name="Footer Placeholder 4"/>
          <p:cNvSpPr>
            <a:spLocks noGrp="1"/>
          </p:cNvSpPr>
          <p:nvPr>
            <p:ph type="ftr" sz="quarter" idx="11"/>
          </p:nvPr>
        </p:nvSpPr>
        <p:spPr/>
        <p:txBody>
          <a:bodyPr/>
          <a:lstStyle>
            <a:lvl1pPr>
              <a:defRPr sz="1200"/>
            </a:lvl1pPr>
          </a:lstStyle>
          <a:p>
            <a:endParaRPr lang="en-US"/>
          </a:p>
        </p:txBody>
      </p:sp>
      <p:sp>
        <p:nvSpPr>
          <p:cNvPr id="6" name="Slide Number Placeholder 5"/>
          <p:cNvSpPr>
            <a:spLocks noGrp="1"/>
          </p:cNvSpPr>
          <p:nvPr>
            <p:ph type="sldNum" sz="quarter" idx="12"/>
          </p:nvPr>
        </p:nvSpPr>
        <p:spPr/>
        <p:txBody>
          <a:bodyPr/>
          <a:lstStyle/>
          <a:p>
            <a:fld id="{1E5A3A7E-0B04-674B-839F-BF9886D83547}" type="slidenum">
              <a:rPr lang="en-US" smtClean="0"/>
              <a:t>‹#›</a:t>
            </a:fld>
            <a:endParaRPr lang="en-US"/>
          </a:p>
        </p:txBody>
      </p:sp>
      <p:pic>
        <p:nvPicPr>
          <p:cNvPr id="24" name="Picture 2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29167" y="1756129"/>
            <a:ext cx="8619060" cy="2050065"/>
          </a:xfrm>
        </p:spPr>
        <p:txBody>
          <a:bodyPr anchor="b">
            <a:normAutofit/>
          </a:bodyPr>
          <a:lstStyle>
            <a:lvl1pPr algn="l">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29166" y="3806195"/>
            <a:ext cx="861906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4F916BC-1504-B940-9E22-AFA540FCD924}" type="datetimeFigureOut">
              <a:rPr lang="en-US" smtClean="0"/>
              <a:t>6/29/17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5A3A7E-0B04-674B-839F-BF9886D83547}" type="slidenum">
              <a:rPr lang="en-US" smtClean="0"/>
              <a:t>‹#›</a:t>
            </a:fld>
            <a:endParaRPr lang="en-US"/>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131052" y="958037"/>
            <a:ext cx="9605635" cy="1059305"/>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29166" y="2165621"/>
            <a:ext cx="4645152" cy="329385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095606" y="2171769"/>
            <a:ext cx="4645152" cy="328709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4F916BC-1504-B940-9E22-AFA540FCD924}" type="datetimeFigureOut">
              <a:rPr lang="en-US" smtClean="0"/>
              <a:t>6/29/17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5A3A7E-0B04-674B-839F-BF9886D83547}" type="slidenum">
              <a:rPr lang="en-US" smtClean="0"/>
              <a:t>‹#›</a:t>
            </a:fld>
            <a:endParaRPr lang="en-US"/>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29166" y="953336"/>
            <a:ext cx="9607661" cy="1056319"/>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29166" y="2169727"/>
            <a:ext cx="4645152" cy="801943"/>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29166" y="2974448"/>
            <a:ext cx="4645152" cy="24938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94337" y="2173181"/>
            <a:ext cx="4645152" cy="802237"/>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094337" y="2971669"/>
            <a:ext cx="4645152" cy="248719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4F916BC-1504-B940-9E22-AFA540FCD924}" type="datetimeFigureOut">
              <a:rPr lang="en-US" smtClean="0"/>
              <a:t>6/29/17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5A3A7E-0B04-674B-839F-BF9886D83547}" type="slidenum">
              <a:rPr lang="en-US" smtClean="0"/>
              <a:t>‹#›</a:t>
            </a:fld>
            <a:endParaRPr lang="en-US"/>
          </a:p>
        </p:txBody>
      </p:sp>
      <p:pic>
        <p:nvPicPr>
          <p:cNvPr id="18" name="Picture 17"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4F916BC-1504-B940-9E22-AFA540FCD924}" type="datetimeFigureOut">
              <a:rPr lang="en-US" smtClean="0"/>
              <a:t>6/29/17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5A3A7E-0B04-674B-839F-BF9886D83547}" type="slidenum">
              <a:rPr lang="en-US" smtClean="0"/>
              <a:t>‹#›</a:t>
            </a:fld>
            <a:endParaRPr lang="en-US"/>
          </a:p>
        </p:txBody>
      </p:sp>
      <p:pic>
        <p:nvPicPr>
          <p:cNvPr id="14" name="Picture 1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F916BC-1504-B940-9E22-AFA540FCD924}" type="datetimeFigureOut">
              <a:rPr lang="en-US" smtClean="0"/>
              <a:t>6/29/17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E5A3A7E-0B04-674B-839F-BF9886D8354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24291" y="952578"/>
            <a:ext cx="3275013" cy="2322176"/>
          </a:xfrm>
        </p:spPr>
        <p:txBody>
          <a:bodyPr anchor="b">
            <a:normAutofit/>
          </a:bodyPr>
          <a:lstStyle>
            <a:lvl1pPr algn="l">
              <a:defRPr sz="2400"/>
            </a:lvl1pPr>
          </a:lstStyle>
          <a:p>
            <a:r>
              <a:rPr lang="en-US" smtClean="0"/>
              <a:t>Click to edit Master title style</a:t>
            </a:r>
            <a:endParaRPr lang="en-US" dirty="0"/>
          </a:p>
        </p:txBody>
      </p:sp>
      <p:sp>
        <p:nvSpPr>
          <p:cNvPr id="3" name="Content Placeholder 2"/>
          <p:cNvSpPr>
            <a:spLocks noGrp="1"/>
          </p:cNvSpPr>
          <p:nvPr>
            <p:ph idx="1"/>
          </p:nvPr>
        </p:nvSpPr>
        <p:spPr>
          <a:xfrm>
            <a:off x="4723334" y="952578"/>
            <a:ext cx="6012470" cy="4505221"/>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24291" y="3274754"/>
            <a:ext cx="3275013" cy="2178918"/>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F916BC-1504-B940-9E22-AFA540FCD924}" type="datetimeFigureOut">
              <a:rPr lang="en-US" smtClean="0"/>
              <a:t>6/29/17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5A3A7E-0B04-674B-839F-BF9886D83547}" type="slidenum">
              <a:rPr lang="en-US" smtClean="0"/>
              <a:t>‹#›</a:t>
            </a:fld>
            <a:endParaRPr lang="en-US"/>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tx1">
                    <a:lumMod val="85000"/>
                    <a:lumOff val="15000"/>
                  </a:schemeClr>
                </a:gs>
                <a:gs pos="100000">
                  <a:schemeClr val="tx1">
                    <a:lumMod val="95000"/>
                    <a:lumOff val="5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14300" prst="artDeco"/>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129124" y="1129513"/>
            <a:ext cx="5854872" cy="1924208"/>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1128247" y="3053721"/>
            <a:ext cx="5846486" cy="2096013"/>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1125300" y="5469856"/>
            <a:ext cx="5849605" cy="320123"/>
          </a:xfrm>
        </p:spPr>
        <p:txBody>
          <a:bodyPr/>
          <a:lstStyle>
            <a:lvl1pPr algn="l">
              <a:defRPr/>
            </a:lvl1pPr>
          </a:lstStyle>
          <a:p>
            <a:fld id="{94F916BC-1504-B940-9E22-AFA540FCD924}" type="datetimeFigureOut">
              <a:rPr lang="en-US" smtClean="0"/>
              <a:t>6/29/17</a:t>
            </a:fld>
            <a:endParaRPr lang="en-US"/>
          </a:p>
        </p:txBody>
      </p:sp>
      <p:sp>
        <p:nvSpPr>
          <p:cNvPr id="6" name="Footer Placeholder 5"/>
          <p:cNvSpPr>
            <a:spLocks noGrp="1"/>
          </p:cNvSpPr>
          <p:nvPr>
            <p:ph type="ftr" sz="quarter" idx="11"/>
          </p:nvPr>
        </p:nvSpPr>
        <p:spPr>
          <a:xfrm>
            <a:off x="1125300" y="318640"/>
            <a:ext cx="4877818" cy="320931"/>
          </a:xfrm>
        </p:spPr>
        <p:txBody>
          <a:bodyPr/>
          <a:lstStyle/>
          <a:p>
            <a:endParaRPr lang="en-US"/>
          </a:p>
        </p:txBody>
      </p:sp>
      <p:sp>
        <p:nvSpPr>
          <p:cNvPr id="7" name="Slide Number Placeholder 6"/>
          <p:cNvSpPr>
            <a:spLocks noGrp="1"/>
          </p:cNvSpPr>
          <p:nvPr>
            <p:ph type="sldNum" sz="quarter" idx="12"/>
          </p:nvPr>
        </p:nvSpPr>
        <p:spPr>
          <a:xfrm>
            <a:off x="6176794" y="137408"/>
            <a:ext cx="811019" cy="503578"/>
          </a:xfrm>
        </p:spPr>
        <p:txBody>
          <a:bodyPr/>
          <a:lstStyle/>
          <a:p>
            <a:fld id="{1E5A3A7E-0B04-674B-839F-BF9886D83547}" type="slidenum">
              <a:rPr lang="en-US" smtClean="0"/>
              <a:t>‹#›</a:t>
            </a:fld>
            <a:endParaRPr lang="en-US"/>
          </a:p>
        </p:txBody>
      </p:sp>
      <p:pic>
        <p:nvPicPr>
          <p:cNvPr id="22" name="Picture 21"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t="474" r="48549" b="36564"/>
          <a:stretch/>
        </p:blipFill>
        <p:spPr>
          <a:xfrm>
            <a:off x="1125460" y="643464"/>
            <a:ext cx="5879592" cy="155448"/>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a:xfrm>
            <a:off x="0" y="6119336"/>
            <a:ext cx="12192000" cy="742950"/>
          </a:xfrm>
          <a:prstGeom prst="rect">
            <a:avLst/>
          </a:prstGeom>
        </p:spPr>
      </p:pic>
      <p:sp>
        <p:nvSpPr>
          <p:cNvPr id="13" name="Rectangle 12"/>
          <p:cNvSpPr/>
          <p:nvPr/>
        </p:nvSpPr>
        <p:spPr>
          <a:xfrm>
            <a:off x="0" y="468769"/>
            <a:ext cx="12192000" cy="5647024"/>
          </a:xfrm>
          <a:prstGeom prst="rect">
            <a:avLst/>
          </a:prstGeom>
          <a:gradFill flip="none" rotWithShape="1">
            <a:gsLst>
              <a:gs pos="0">
                <a:schemeClr val="bg2">
                  <a:alpha val="0"/>
                  <a:lumMod val="100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p:cNvCxnSpPr/>
          <p:nvPr/>
        </p:nvCxnSpPr>
        <p:spPr>
          <a:xfrm>
            <a:off x="0" y="6121269"/>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130270" y="953324"/>
            <a:ext cx="9603275" cy="1049235"/>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30270" y="2171769"/>
            <a:ext cx="9603275" cy="329457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32830" y="330370"/>
            <a:ext cx="2515396"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94F916BC-1504-B940-9E22-AFA540FCD924}" type="datetimeFigureOut">
              <a:rPr lang="en-US" smtClean="0"/>
              <a:t>6/29/17</a:t>
            </a:fld>
            <a:endParaRPr lang="en-US"/>
          </a:p>
        </p:txBody>
      </p:sp>
      <p:sp>
        <p:nvSpPr>
          <p:cNvPr id="5" name="Footer Placeholder 4"/>
          <p:cNvSpPr>
            <a:spLocks noGrp="1"/>
          </p:cNvSpPr>
          <p:nvPr>
            <p:ph type="ftr" sz="quarter" idx="3"/>
          </p:nvPr>
        </p:nvSpPr>
        <p:spPr>
          <a:xfrm>
            <a:off x="1130270"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9918076" y="137408"/>
            <a:ext cx="811019" cy="503578"/>
          </a:xfrm>
          <a:prstGeom prst="rect">
            <a:avLst/>
          </a:prstGeom>
        </p:spPr>
        <p:txBody>
          <a:bodyPr vert="horz" lIns="91440" tIns="45720" rIns="91440" bIns="45720" rtlCol="0" anchor="t"/>
          <a:lstStyle>
            <a:lvl1pPr algn="r">
              <a:defRPr sz="2800">
                <a:solidFill>
                  <a:schemeClr val="accent1"/>
                </a:solidFill>
              </a:defRPr>
            </a:lvl1pPr>
          </a:lstStyle>
          <a:p>
            <a:fld id="{1E5A3A7E-0B04-674B-839F-BF9886D83547}" type="slidenum">
              <a:rPr lang="en-US" smtClean="0"/>
              <a:t>‹#›</a:t>
            </a:fld>
            <a:endParaRPr lang="en-US"/>
          </a:p>
        </p:txBody>
      </p:sp>
    </p:spTree>
    <p:extLst>
      <p:ext uri="{BB962C8B-B14F-4D97-AF65-F5344CB8AC3E}">
        <p14:creationId xmlns:p14="http://schemas.microsoft.com/office/powerpoint/2010/main" val="596099752"/>
      </p:ext>
    </p:extLst>
  </p:cSld>
  <p:clrMap bg1="lt1" tx1="dk1" bg2="lt2" tx2="dk2" accent1="accent1" accent2="accent2" accent3="accent3" accent4="accent4" accent5="accent5" accent6="accent6" hlink="hlink" folHlink="folHlink"/>
  <p:sldLayoutIdLst>
    <p:sldLayoutId id="2147483959" r:id="rId1"/>
    <p:sldLayoutId id="2147483960" r:id="rId2"/>
    <p:sldLayoutId id="2147483961" r:id="rId3"/>
    <p:sldLayoutId id="2147483962" r:id="rId4"/>
    <p:sldLayoutId id="2147483963" r:id="rId5"/>
    <p:sldLayoutId id="2147483964" r:id="rId6"/>
    <p:sldLayoutId id="2147483965" r:id="rId7"/>
    <p:sldLayoutId id="2147483966" r:id="rId8"/>
    <p:sldLayoutId id="2147483967" r:id="rId9"/>
    <p:sldLayoutId id="2147483968" r:id="rId10"/>
    <p:sldLayoutId id="2147483969" r:id="rId11"/>
  </p:sldLayoutIdLst>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Is the marriage on the rocks?</a:t>
            </a:r>
            <a:endParaRPr lang="en-US" dirty="0"/>
          </a:p>
        </p:txBody>
      </p:sp>
      <p:sp>
        <p:nvSpPr>
          <p:cNvPr id="3" name="Subtitle 2"/>
          <p:cNvSpPr>
            <a:spLocks noGrp="1"/>
          </p:cNvSpPr>
          <p:nvPr>
            <p:ph type="subTitle" idx="1"/>
          </p:nvPr>
        </p:nvSpPr>
        <p:spPr/>
        <p:txBody>
          <a:bodyPr>
            <a:normAutofit fontScale="70000" lnSpcReduction="20000"/>
          </a:bodyPr>
          <a:lstStyle/>
          <a:p>
            <a:r>
              <a:rPr lang="en-US" b="1" dirty="0" smtClean="0"/>
              <a:t>A snapshot of journalists’ experiences with the new police communications model.</a:t>
            </a:r>
          </a:p>
          <a:p>
            <a:endParaRPr lang="en-US" dirty="0"/>
          </a:p>
          <a:p>
            <a:pPr algn="r"/>
            <a:r>
              <a:rPr lang="en-US" b="1" dirty="0" smtClean="0"/>
              <a:t>Fran Tyler, Massey University</a:t>
            </a:r>
            <a:endParaRPr lang="en-US" b="1" dirty="0"/>
          </a:p>
        </p:txBody>
      </p:sp>
    </p:spTree>
    <p:extLst>
      <p:ext uri="{BB962C8B-B14F-4D97-AF65-F5344CB8AC3E}">
        <p14:creationId xmlns:p14="http://schemas.microsoft.com/office/powerpoint/2010/main" val="8827044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30270" y="1069800"/>
            <a:ext cx="9603275" cy="4791738"/>
          </a:xfrm>
        </p:spPr>
        <p:txBody>
          <a:bodyPr>
            <a:normAutofit/>
          </a:bodyPr>
          <a:lstStyle/>
          <a:p>
            <a:r>
              <a:rPr lang="en-US" dirty="0"/>
              <a:t>like getting blood from a stone in some cases... </a:t>
            </a:r>
            <a:endParaRPr lang="en-US" dirty="0" smtClean="0"/>
          </a:p>
          <a:p>
            <a:r>
              <a:rPr lang="en-US" dirty="0" smtClean="0"/>
              <a:t>Emailed </a:t>
            </a:r>
            <a:r>
              <a:rPr lang="en-US" dirty="0"/>
              <a:t>responses generally lack sufficient details, don't answer questions adequately, or require further follow ups</a:t>
            </a:r>
            <a:r>
              <a:rPr lang="en-US" dirty="0" smtClean="0"/>
              <a:t>.</a:t>
            </a:r>
          </a:p>
          <a:p>
            <a:r>
              <a:rPr lang="en-US" dirty="0" smtClean="0"/>
              <a:t>I've </a:t>
            </a:r>
            <a:r>
              <a:rPr lang="en-US" dirty="0"/>
              <a:t>got a couple of police contacts but they are loathe to look anything up as, </a:t>
            </a:r>
            <a:r>
              <a:rPr lang="en-US" dirty="0" smtClean="0"/>
              <a:t>God </a:t>
            </a:r>
            <a:r>
              <a:rPr lang="en-US" dirty="0"/>
              <a:t>forbid, a release of public information could be tracked back to them. </a:t>
            </a:r>
            <a:endParaRPr lang="en-US" dirty="0" smtClean="0"/>
          </a:p>
          <a:p>
            <a:r>
              <a:rPr lang="en-US" dirty="0"/>
              <a:t>I'm sure others have said.. but we can't contact police </a:t>
            </a:r>
            <a:r>
              <a:rPr lang="en-US" dirty="0" err="1"/>
              <a:t>comms</a:t>
            </a:r>
            <a:r>
              <a:rPr lang="en-US" dirty="0"/>
              <a:t> now until after 6am.. and even then they very rarely give out any information. The tone on the phone is defensive and aggressive. Media are treated like the enemy these days. The good mutual relationship we used to have is long gone.</a:t>
            </a:r>
          </a:p>
          <a:p>
            <a:endParaRPr lang="en-US" dirty="0"/>
          </a:p>
          <a:p>
            <a:endParaRPr lang="en-US" dirty="0"/>
          </a:p>
        </p:txBody>
      </p:sp>
    </p:spTree>
    <p:extLst>
      <p:ext uri="{BB962C8B-B14F-4D97-AF65-F5344CB8AC3E}">
        <p14:creationId xmlns:p14="http://schemas.microsoft.com/office/powerpoint/2010/main" val="11019159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p:txBody>
          <a:bodyPr/>
          <a:lstStyle/>
          <a:p>
            <a:pPr marL="0" indent="0">
              <a:buNone/>
            </a:pPr>
            <a:r>
              <a:rPr lang="en-US" dirty="0"/>
              <a:t>About an hour ago I received a a Facebook message from a friend - a screenshot of someone claiming there had been a shooting and a woman was dead. A quick search of local pages found dozens of similar posts, including reports of police, fire, and ambo on a particular street. I immediately called the </a:t>
            </a:r>
            <a:r>
              <a:rPr lang="en-US" dirty="0" smtClean="0"/>
              <a:t>late-shift </a:t>
            </a:r>
            <a:r>
              <a:rPr lang="en-US" dirty="0"/>
              <a:t>reporter, who said she had spoken with police </a:t>
            </a:r>
            <a:r>
              <a:rPr lang="en-US" dirty="0" err="1"/>
              <a:t>c</a:t>
            </a:r>
            <a:r>
              <a:rPr lang="en-US" dirty="0" err="1" smtClean="0"/>
              <a:t>omms</a:t>
            </a:r>
            <a:r>
              <a:rPr lang="en-US" dirty="0" smtClean="0"/>
              <a:t> </a:t>
            </a:r>
            <a:r>
              <a:rPr lang="en-US" dirty="0"/>
              <a:t>and they told her nothing was happening. </a:t>
            </a:r>
            <a:endParaRPr lang="en-US" dirty="0" smtClean="0"/>
          </a:p>
          <a:p>
            <a:pPr marL="0" indent="0">
              <a:buNone/>
            </a:pPr>
            <a:r>
              <a:rPr lang="en-US" dirty="0" smtClean="0"/>
              <a:t>(TWO people were actually dead)</a:t>
            </a:r>
            <a:endParaRPr lang="en-US" dirty="0"/>
          </a:p>
        </p:txBody>
      </p:sp>
    </p:spTree>
    <p:extLst>
      <p:ext uri="{BB962C8B-B14F-4D97-AF65-F5344CB8AC3E}">
        <p14:creationId xmlns:p14="http://schemas.microsoft.com/office/powerpoint/2010/main" val="4848041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p:txBody>
          <a:bodyPr/>
          <a:lstStyle/>
          <a:p>
            <a:pPr marL="0" indent="0">
              <a:buNone/>
            </a:pPr>
            <a:r>
              <a:rPr lang="en-US" dirty="0"/>
              <a:t>Even this </a:t>
            </a:r>
            <a:r>
              <a:rPr lang="en-US" dirty="0" smtClean="0"/>
              <a:t>morning, </a:t>
            </a:r>
            <a:r>
              <a:rPr lang="en-US" dirty="0"/>
              <a:t>with that fatal car explosion in </a:t>
            </a:r>
            <a:r>
              <a:rPr lang="en-US" dirty="0" smtClean="0"/>
              <a:t>XXX..., </a:t>
            </a:r>
            <a:r>
              <a:rPr lang="en-US" dirty="0"/>
              <a:t>police </a:t>
            </a:r>
            <a:r>
              <a:rPr lang="en-US" dirty="0" err="1"/>
              <a:t>comms</a:t>
            </a:r>
            <a:r>
              <a:rPr lang="en-US" dirty="0"/>
              <a:t> </a:t>
            </a:r>
            <a:r>
              <a:rPr lang="en-US" dirty="0" err="1" smtClean="0"/>
              <a:t>centre</a:t>
            </a:r>
            <a:r>
              <a:rPr lang="en-US" dirty="0" smtClean="0"/>
              <a:t>, </a:t>
            </a:r>
            <a:r>
              <a:rPr lang="en-US" dirty="0"/>
              <a:t>where we used to be given </a:t>
            </a:r>
            <a:r>
              <a:rPr lang="en-US" dirty="0" smtClean="0"/>
              <a:t>information, </a:t>
            </a:r>
            <a:r>
              <a:rPr lang="en-US" dirty="0"/>
              <a:t>tell us to call the new media </a:t>
            </a:r>
            <a:r>
              <a:rPr lang="en-US" dirty="0" smtClean="0"/>
              <a:t>hub, </a:t>
            </a:r>
            <a:r>
              <a:rPr lang="en-US" dirty="0"/>
              <a:t>which doesn't get in until six... then we get told by them they won't have anything until after 8.. </a:t>
            </a:r>
            <a:r>
              <a:rPr lang="en-US" dirty="0" err="1"/>
              <a:t>e</a:t>
            </a:r>
            <a:r>
              <a:rPr lang="en-US" dirty="0" err="1" smtClean="0"/>
              <a:t>tc</a:t>
            </a:r>
            <a:r>
              <a:rPr lang="en-US" dirty="0" smtClean="0"/>
              <a:t>, </a:t>
            </a:r>
            <a:r>
              <a:rPr lang="en-US" dirty="0"/>
              <a:t>etc.. for something that happened at 9 o'clock the night before.</a:t>
            </a:r>
          </a:p>
          <a:p>
            <a:endParaRPr lang="en-US" dirty="0"/>
          </a:p>
        </p:txBody>
      </p:sp>
    </p:spTree>
    <p:extLst>
      <p:ext uri="{BB962C8B-B14F-4D97-AF65-F5344CB8AC3E}">
        <p14:creationId xmlns:p14="http://schemas.microsoft.com/office/powerpoint/2010/main" val="5952995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a:xfrm>
            <a:off x="1130270" y="1650124"/>
            <a:ext cx="9603275" cy="3816221"/>
          </a:xfrm>
        </p:spPr>
        <p:txBody>
          <a:bodyPr>
            <a:normAutofit lnSpcReduction="10000"/>
          </a:bodyPr>
          <a:lstStyle/>
          <a:p>
            <a:pPr marL="0" indent="0">
              <a:buNone/>
            </a:pPr>
            <a:r>
              <a:rPr lang="en-US" dirty="0"/>
              <a:t>I</a:t>
            </a:r>
            <a:r>
              <a:rPr lang="en-US" dirty="0" smtClean="0"/>
              <a:t>n 2004 we </a:t>
            </a:r>
            <a:r>
              <a:rPr lang="en-US" dirty="0" err="1"/>
              <a:t>organised</a:t>
            </a:r>
            <a:r>
              <a:rPr lang="en-US" dirty="0"/>
              <a:t> that we could attend the daily morning (</a:t>
            </a:r>
            <a:r>
              <a:rPr lang="en-US" dirty="0" smtClean="0"/>
              <a:t>police) meeting </a:t>
            </a:r>
            <a:r>
              <a:rPr lang="en-US" dirty="0"/>
              <a:t>where overnight incidents were raised and then after the meeting we were allowed to ask about what we were interested in. Then this policeman </a:t>
            </a:r>
            <a:r>
              <a:rPr lang="en-US" dirty="0" smtClean="0"/>
              <a:t>arrived </a:t>
            </a:r>
            <a:r>
              <a:rPr lang="en-US" dirty="0"/>
              <a:t>here and stopped </a:t>
            </a:r>
            <a:r>
              <a:rPr lang="en-US" dirty="0" smtClean="0"/>
              <a:t>that. </a:t>
            </a:r>
            <a:r>
              <a:rPr lang="en-US" dirty="0"/>
              <a:t>From then on it has been a slippery slide </a:t>
            </a:r>
            <a:r>
              <a:rPr lang="en-US" dirty="0" smtClean="0"/>
              <a:t>downhill. The </a:t>
            </a:r>
            <a:r>
              <a:rPr lang="en-US" dirty="0"/>
              <a:t>commander </a:t>
            </a:r>
            <a:r>
              <a:rPr lang="en-US" dirty="0" smtClean="0"/>
              <a:t>actually </a:t>
            </a:r>
            <a:r>
              <a:rPr lang="en-US" dirty="0"/>
              <a:t>told </a:t>
            </a:r>
            <a:r>
              <a:rPr lang="en-US" dirty="0" smtClean="0"/>
              <a:t>us, </a:t>
            </a:r>
            <a:r>
              <a:rPr lang="en-US" dirty="0"/>
              <a:t>when we </a:t>
            </a:r>
            <a:r>
              <a:rPr lang="en-US" dirty="0" smtClean="0"/>
              <a:t>complained, </a:t>
            </a:r>
            <a:r>
              <a:rPr lang="en-US" dirty="0"/>
              <a:t>we had no access to information </a:t>
            </a:r>
            <a:r>
              <a:rPr lang="en-US" dirty="0" smtClean="0"/>
              <a:t>(and) that </a:t>
            </a:r>
            <a:r>
              <a:rPr lang="en-US" dirty="0"/>
              <a:t>the public perception of crime was not good if we report the crime. </a:t>
            </a:r>
            <a:r>
              <a:rPr lang="en-US" dirty="0" smtClean="0"/>
              <a:t>So </a:t>
            </a:r>
            <a:r>
              <a:rPr lang="en-US" dirty="0"/>
              <a:t>now we have a situation where we are nearly 100 percent reliant on social media and people telling us about </a:t>
            </a:r>
            <a:r>
              <a:rPr lang="en-US" dirty="0" smtClean="0"/>
              <a:t>stuff. </a:t>
            </a:r>
            <a:r>
              <a:rPr lang="en-US" dirty="0"/>
              <a:t>Then we go to police and our police reporter is like a terrier with a bone and never gives up . So – eventually we do get a story about things we ask about – never on the same </a:t>
            </a:r>
            <a:r>
              <a:rPr lang="en-US" dirty="0" smtClean="0"/>
              <a:t>day. </a:t>
            </a:r>
            <a:endParaRPr lang="en-US" dirty="0"/>
          </a:p>
        </p:txBody>
      </p:sp>
    </p:spTree>
    <p:extLst>
      <p:ext uri="{BB962C8B-B14F-4D97-AF65-F5344CB8AC3E}">
        <p14:creationId xmlns:p14="http://schemas.microsoft.com/office/powerpoint/2010/main" val="16394756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p:txBody>
          <a:bodyPr/>
          <a:lstStyle/>
          <a:p>
            <a:pPr marL="0" indent="0">
              <a:buNone/>
            </a:pPr>
            <a:r>
              <a:rPr lang="en-US" dirty="0"/>
              <a:t> </a:t>
            </a:r>
            <a:r>
              <a:rPr lang="en-US" dirty="0" smtClean="0"/>
              <a:t>It's </a:t>
            </a:r>
            <a:r>
              <a:rPr lang="en-US" dirty="0"/>
              <a:t>harder to build relationships with the police, and that's really hard for me as a Maori reporter because face-to-face and calling </a:t>
            </a:r>
            <a:r>
              <a:rPr lang="en-US" dirty="0" err="1"/>
              <a:t>etc</a:t>
            </a:r>
            <a:r>
              <a:rPr lang="en-US" dirty="0"/>
              <a:t> is a cultural </a:t>
            </a:r>
            <a:r>
              <a:rPr lang="en-US" dirty="0" smtClean="0"/>
              <a:t>thing </a:t>
            </a:r>
            <a:r>
              <a:rPr lang="en-US" dirty="0"/>
              <a:t>as well as a sign of accountability and respect. As M</a:t>
            </a:r>
            <a:r>
              <a:rPr lang="en-US" dirty="0" smtClean="0"/>
              <a:t>aori </a:t>
            </a:r>
            <a:r>
              <a:rPr lang="en-US" dirty="0"/>
              <a:t>we are often part of the communities we report </a:t>
            </a:r>
            <a:r>
              <a:rPr lang="en-US" dirty="0" smtClean="0"/>
              <a:t>in, </a:t>
            </a:r>
            <a:r>
              <a:rPr lang="en-US" dirty="0"/>
              <a:t>no matter what </a:t>
            </a:r>
            <a:r>
              <a:rPr lang="en-US" dirty="0" smtClean="0"/>
              <a:t>sector, and </a:t>
            </a:r>
            <a:r>
              <a:rPr lang="en-US" dirty="0"/>
              <a:t>these relationships go hand in hand. It's not often now I can call an officer and get an interview because they've been instructed to palm us off to </a:t>
            </a:r>
            <a:r>
              <a:rPr lang="en-US" dirty="0" err="1"/>
              <a:t>c</a:t>
            </a:r>
            <a:r>
              <a:rPr lang="en-US" dirty="0" err="1" smtClean="0"/>
              <a:t>omms</a:t>
            </a:r>
            <a:r>
              <a:rPr lang="en-US" dirty="0"/>
              <a:t>. Some M</a:t>
            </a:r>
            <a:r>
              <a:rPr lang="en-US" dirty="0" smtClean="0"/>
              <a:t>aori </a:t>
            </a:r>
            <a:r>
              <a:rPr lang="en-US" dirty="0"/>
              <a:t>officers seem embarrassed saying this </a:t>
            </a:r>
            <a:r>
              <a:rPr lang="en-US" dirty="0" smtClean="0"/>
              <a:t>too, because </a:t>
            </a:r>
            <a:r>
              <a:rPr lang="en-US" dirty="0"/>
              <a:t>they know it's </a:t>
            </a:r>
            <a:r>
              <a:rPr lang="en-US" dirty="0" smtClean="0"/>
              <a:t>stink.</a:t>
            </a:r>
            <a:endParaRPr lang="en-US" dirty="0"/>
          </a:p>
        </p:txBody>
      </p:sp>
    </p:spTree>
    <p:extLst>
      <p:ext uri="{BB962C8B-B14F-4D97-AF65-F5344CB8AC3E}">
        <p14:creationId xmlns:p14="http://schemas.microsoft.com/office/powerpoint/2010/main" val="18396060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OIAs</a:t>
            </a:r>
            <a:endParaRPr lang="en-US" dirty="0"/>
          </a:p>
        </p:txBody>
      </p:sp>
      <p:sp>
        <p:nvSpPr>
          <p:cNvPr id="3" name="Content Placeholder 2"/>
          <p:cNvSpPr>
            <a:spLocks noGrp="1"/>
          </p:cNvSpPr>
          <p:nvPr>
            <p:ph idx="1"/>
          </p:nvPr>
        </p:nvSpPr>
        <p:spPr>
          <a:xfrm>
            <a:off x="1130270" y="1594338"/>
            <a:ext cx="9603275" cy="3872007"/>
          </a:xfrm>
        </p:spPr>
        <p:txBody>
          <a:bodyPr>
            <a:normAutofit/>
          </a:bodyPr>
          <a:lstStyle/>
          <a:p>
            <a:pPr marL="0" indent="0">
              <a:buNone/>
            </a:pPr>
            <a:r>
              <a:rPr lang="en-US" dirty="0" smtClean="0"/>
              <a:t>We're </a:t>
            </a:r>
            <a:r>
              <a:rPr lang="en-US" dirty="0"/>
              <a:t>asked to OIA questions that should get a simple response. </a:t>
            </a:r>
            <a:r>
              <a:rPr lang="en-US" dirty="0" smtClean="0"/>
              <a:t>A colleague </a:t>
            </a:r>
            <a:r>
              <a:rPr lang="en-US" dirty="0"/>
              <a:t>had an OIA response about police numbers, when she asked for clarifications on some data that wasn't clear, she was made to submit another OIA. When she asked the area commander for comment, she was referred to the media team, who told her to submit another OIA for comment. They backtracked on that after she told them she would be </a:t>
            </a:r>
            <a:r>
              <a:rPr lang="en-US" dirty="0" smtClean="0"/>
              <a:t>publishing </a:t>
            </a:r>
            <a:r>
              <a:rPr lang="en-US" dirty="0"/>
              <a:t>the data regardless and eventually gave her </a:t>
            </a:r>
            <a:r>
              <a:rPr lang="en-US" dirty="0" smtClean="0"/>
              <a:t>comment. </a:t>
            </a:r>
          </a:p>
          <a:p>
            <a:pPr marL="0" indent="0">
              <a:buNone/>
            </a:pPr>
            <a:endParaRPr lang="en-US" dirty="0"/>
          </a:p>
          <a:p>
            <a:pPr marL="0" indent="0">
              <a:buNone/>
            </a:pPr>
            <a:r>
              <a:rPr lang="en-US" dirty="0" smtClean="0"/>
              <a:t>Nearly </a:t>
            </a:r>
            <a:r>
              <a:rPr lang="en-US" dirty="0"/>
              <a:t>everything </a:t>
            </a:r>
            <a:r>
              <a:rPr lang="en-US" dirty="0" smtClean="0"/>
              <a:t>these </a:t>
            </a:r>
            <a:r>
              <a:rPr lang="en-US" dirty="0"/>
              <a:t>days "can't be provided" or will need an </a:t>
            </a:r>
            <a:r>
              <a:rPr lang="en-US" dirty="0" smtClean="0"/>
              <a:t>OIA.</a:t>
            </a:r>
            <a:endParaRPr lang="en-US" dirty="0"/>
          </a:p>
        </p:txBody>
      </p:sp>
    </p:spTree>
    <p:extLst>
      <p:ext uri="{BB962C8B-B14F-4D97-AF65-F5344CB8AC3E}">
        <p14:creationId xmlns:p14="http://schemas.microsoft.com/office/powerpoint/2010/main" val="11222088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Supportive</a:t>
            </a:r>
            <a:endParaRPr lang="en-US" dirty="0"/>
          </a:p>
        </p:txBody>
      </p:sp>
      <p:sp>
        <p:nvSpPr>
          <p:cNvPr id="3" name="Content Placeholder 2"/>
          <p:cNvSpPr>
            <a:spLocks noGrp="1"/>
          </p:cNvSpPr>
          <p:nvPr>
            <p:ph idx="1"/>
          </p:nvPr>
        </p:nvSpPr>
        <p:spPr>
          <a:xfrm>
            <a:off x="1130270" y="1724628"/>
            <a:ext cx="9603275" cy="3741717"/>
          </a:xfrm>
        </p:spPr>
        <p:txBody>
          <a:bodyPr>
            <a:normAutofit lnSpcReduction="10000"/>
          </a:bodyPr>
          <a:lstStyle/>
          <a:p>
            <a:pPr marL="0" indent="0">
              <a:buNone/>
            </a:pPr>
            <a:r>
              <a:rPr lang="en-US" dirty="0"/>
              <a:t>I have always had a quality experience when dealing with the police media team and wonder if some journos have unrealistic expectations, especially when situations are developing. </a:t>
            </a:r>
            <a:endParaRPr lang="en-US" dirty="0" smtClean="0"/>
          </a:p>
          <a:p>
            <a:pPr marL="0" indent="0">
              <a:buNone/>
            </a:pPr>
            <a:endParaRPr lang="en-US" dirty="0" smtClean="0"/>
          </a:p>
          <a:p>
            <a:pPr marL="0" indent="0">
              <a:buNone/>
            </a:pPr>
            <a:r>
              <a:rPr lang="en-US" dirty="0" smtClean="0"/>
              <a:t>I </a:t>
            </a:r>
            <a:r>
              <a:rPr lang="en-US" dirty="0"/>
              <a:t>find the Wellington police media team to be quick and effective if I</a:t>
            </a:r>
            <a:r>
              <a:rPr lang="en-US" dirty="0" smtClean="0"/>
              <a:t> </a:t>
            </a:r>
            <a:r>
              <a:rPr lang="en-US" dirty="0"/>
              <a:t>give them a time and place for an event. It was hit and miss </a:t>
            </a:r>
            <a:r>
              <a:rPr lang="en-US" dirty="0" smtClean="0"/>
              <a:t>previously. </a:t>
            </a:r>
            <a:r>
              <a:rPr lang="en-US" dirty="0"/>
              <a:t>The Wellington team are always polite and write good </a:t>
            </a:r>
            <a:r>
              <a:rPr lang="en-US" dirty="0" smtClean="0"/>
              <a:t>releases. </a:t>
            </a:r>
          </a:p>
          <a:p>
            <a:pPr marL="0" indent="0">
              <a:buNone/>
            </a:pPr>
            <a:endParaRPr lang="en-US" dirty="0" smtClean="0"/>
          </a:p>
          <a:p>
            <a:pPr marL="0" indent="0">
              <a:buNone/>
            </a:pPr>
            <a:r>
              <a:rPr lang="en-US" dirty="0" smtClean="0"/>
              <a:t>I </a:t>
            </a:r>
            <a:r>
              <a:rPr lang="en-US" dirty="0"/>
              <a:t>find them generally very good to deal with. </a:t>
            </a:r>
          </a:p>
        </p:txBody>
      </p:sp>
    </p:spTree>
    <p:extLst>
      <p:ext uri="{BB962C8B-B14F-4D97-AF65-F5344CB8AC3E}">
        <p14:creationId xmlns:p14="http://schemas.microsoft.com/office/powerpoint/2010/main" val="236630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 A consequence?</a:t>
            </a:r>
            <a:endParaRPr lang="en-US" dirty="0"/>
          </a:p>
        </p:txBody>
      </p:sp>
      <p:sp>
        <p:nvSpPr>
          <p:cNvPr id="3" name="Content Placeholder 2"/>
          <p:cNvSpPr>
            <a:spLocks noGrp="1"/>
          </p:cNvSpPr>
          <p:nvPr>
            <p:ph idx="1"/>
          </p:nvPr>
        </p:nvSpPr>
        <p:spPr>
          <a:xfrm>
            <a:off x="1130270" y="1759352"/>
            <a:ext cx="9603275" cy="3718568"/>
          </a:xfrm>
        </p:spPr>
        <p:txBody>
          <a:bodyPr>
            <a:normAutofit fontScale="92500" lnSpcReduction="10000"/>
          </a:bodyPr>
          <a:lstStyle/>
          <a:p>
            <a:pPr marL="0" indent="0">
              <a:buNone/>
            </a:pPr>
            <a:r>
              <a:rPr lang="en-US" dirty="0"/>
              <a:t>To be honest I would go so far as to say that since the changes, there has been a huge increase in crime in </a:t>
            </a:r>
            <a:r>
              <a:rPr lang="en-US" dirty="0" smtClean="0"/>
              <a:t>my </a:t>
            </a:r>
            <a:r>
              <a:rPr lang="en-US" dirty="0"/>
              <a:t>town. I'm not sure if the correlation is directly linked to the changes. But it is interesting. There's no longer any regular publicity when crime occurs now and that's because you can no longer talk to local police without going through the media </a:t>
            </a:r>
            <a:r>
              <a:rPr lang="en-US" dirty="0" err="1"/>
              <a:t>centre</a:t>
            </a:r>
            <a:r>
              <a:rPr lang="en-US" dirty="0"/>
              <a:t> - so it's become a case of it's now </a:t>
            </a:r>
            <a:r>
              <a:rPr lang="en-US" dirty="0" smtClean="0"/>
              <a:t>so </a:t>
            </a:r>
            <a:r>
              <a:rPr lang="en-US" dirty="0"/>
              <a:t>difficult to report on crime, that we just </a:t>
            </a:r>
            <a:r>
              <a:rPr lang="en-US" dirty="0" smtClean="0"/>
              <a:t>don't </a:t>
            </a:r>
            <a:r>
              <a:rPr lang="en-US" dirty="0"/>
              <a:t>bother. I went from having weekly meetings with my local police station. To being told they couldn't meet with me ever and I had to go through their media center to ask questions. </a:t>
            </a:r>
            <a:r>
              <a:rPr lang="en-US" dirty="0" smtClean="0"/>
              <a:t>If </a:t>
            </a:r>
            <a:r>
              <a:rPr lang="en-US" dirty="0"/>
              <a:t>anything the changes really have made me </a:t>
            </a:r>
            <a:r>
              <a:rPr lang="en-US" dirty="0" err="1"/>
              <a:t>realise</a:t>
            </a:r>
            <a:r>
              <a:rPr lang="en-US" dirty="0"/>
              <a:t> just how important reporting on crime was in terms of </a:t>
            </a:r>
            <a:r>
              <a:rPr lang="en-US" dirty="0" smtClean="0"/>
              <a:t>its </a:t>
            </a:r>
            <a:r>
              <a:rPr lang="en-US" dirty="0"/>
              <a:t>ability to deter crime, now that we can't. If only NZ Police would </a:t>
            </a:r>
            <a:r>
              <a:rPr lang="en-US" dirty="0" err="1"/>
              <a:t>realise</a:t>
            </a:r>
            <a:r>
              <a:rPr lang="en-US" dirty="0"/>
              <a:t> </a:t>
            </a:r>
            <a:r>
              <a:rPr lang="en-US" dirty="0" smtClean="0"/>
              <a:t>this. </a:t>
            </a:r>
            <a:endParaRPr lang="en-US" dirty="0"/>
          </a:p>
        </p:txBody>
      </p:sp>
    </p:spTree>
    <p:extLst>
      <p:ext uri="{BB962C8B-B14F-4D97-AF65-F5344CB8AC3E}">
        <p14:creationId xmlns:p14="http://schemas.microsoft.com/office/powerpoint/2010/main" val="150351853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Another example - a loss of trust, a legal risk</a:t>
            </a:r>
            <a:endParaRPr lang="en-US" dirty="0"/>
          </a:p>
        </p:txBody>
      </p:sp>
      <p:sp>
        <p:nvSpPr>
          <p:cNvPr id="3" name="Content Placeholder 2"/>
          <p:cNvSpPr>
            <a:spLocks noGrp="1"/>
          </p:cNvSpPr>
          <p:nvPr>
            <p:ph idx="1"/>
          </p:nvPr>
        </p:nvSpPr>
        <p:spPr>
          <a:xfrm>
            <a:off x="1130270" y="1492469"/>
            <a:ext cx="9603275" cy="3973876"/>
          </a:xfrm>
        </p:spPr>
        <p:txBody>
          <a:bodyPr>
            <a:normAutofit fontScale="85000" lnSpcReduction="10000"/>
          </a:bodyPr>
          <a:lstStyle/>
          <a:p>
            <a:pPr marL="0" indent="0">
              <a:buNone/>
            </a:pPr>
            <a:r>
              <a:rPr lang="en-US" dirty="0" smtClean="0"/>
              <a:t>There is now a </a:t>
            </a:r>
            <a:r>
              <a:rPr lang="en-US" dirty="0"/>
              <a:t>lack of trust on both sides because we no longer deal with the cops in </a:t>
            </a:r>
            <a:r>
              <a:rPr lang="en-US" dirty="0" smtClean="0"/>
              <a:t>charge they </a:t>
            </a:r>
            <a:r>
              <a:rPr lang="en-US" dirty="0"/>
              <a:t>get no sense of who they can trust</a:t>
            </a:r>
            <a:r>
              <a:rPr lang="en-US" dirty="0" smtClean="0"/>
              <a:t>. </a:t>
            </a:r>
          </a:p>
          <a:p>
            <a:pPr marL="0" indent="0">
              <a:buNone/>
            </a:pPr>
            <a:r>
              <a:rPr lang="en-US" dirty="0" smtClean="0"/>
              <a:t>It </a:t>
            </a:r>
            <a:r>
              <a:rPr lang="en-US" dirty="0"/>
              <a:t>also had an unintended side </a:t>
            </a:r>
            <a:r>
              <a:rPr lang="en-US" dirty="0" smtClean="0"/>
              <a:t>effect. </a:t>
            </a:r>
            <a:r>
              <a:rPr lang="en-US" dirty="0"/>
              <a:t>B</a:t>
            </a:r>
            <a:r>
              <a:rPr lang="en-US" dirty="0" smtClean="0"/>
              <a:t>ecause </a:t>
            </a:r>
            <a:r>
              <a:rPr lang="en-US" dirty="0"/>
              <a:t>they won't provide us with sometimes the most basic information, we are now more likely to knock on victim's doors, </a:t>
            </a:r>
            <a:r>
              <a:rPr lang="en-US" dirty="0" smtClean="0"/>
              <a:t>or </a:t>
            </a:r>
            <a:r>
              <a:rPr lang="en-US" dirty="0" err="1" smtClean="0"/>
              <a:t>neighbours</a:t>
            </a:r>
            <a:r>
              <a:rPr lang="en-US" dirty="0" smtClean="0"/>
              <a:t> </a:t>
            </a:r>
            <a:r>
              <a:rPr lang="en-US" dirty="0"/>
              <a:t>(who may or may not be witnesses), take video of the scene </a:t>
            </a:r>
            <a:r>
              <a:rPr lang="en-US" dirty="0" smtClean="0"/>
              <a:t>and, </a:t>
            </a:r>
            <a:r>
              <a:rPr lang="en-US" dirty="0"/>
              <a:t>given our resources seem better placed than the </a:t>
            </a:r>
            <a:r>
              <a:rPr lang="en-US" dirty="0" smtClean="0"/>
              <a:t>police, we </a:t>
            </a:r>
            <a:r>
              <a:rPr lang="en-US" dirty="0"/>
              <a:t>sometimes do this ahead of them.</a:t>
            </a:r>
          </a:p>
          <a:p>
            <a:pPr marL="0" indent="0">
              <a:buNone/>
            </a:pPr>
            <a:r>
              <a:rPr lang="en-US" dirty="0" smtClean="0"/>
              <a:t>I </a:t>
            </a:r>
            <a:r>
              <a:rPr lang="en-US" dirty="0"/>
              <a:t>think at some stage us getting to victims/witnesses ahead of the </a:t>
            </a:r>
            <a:r>
              <a:rPr lang="en-US" dirty="0" smtClean="0"/>
              <a:t>police is </a:t>
            </a:r>
            <a:r>
              <a:rPr lang="en-US" dirty="0"/>
              <a:t>going to result in a public media statement </a:t>
            </a:r>
            <a:r>
              <a:rPr lang="en-US" dirty="0" smtClean="0"/>
              <a:t>that </a:t>
            </a:r>
            <a:r>
              <a:rPr lang="en-US" dirty="0"/>
              <a:t>contradicts what is said in an official police statement </a:t>
            </a:r>
            <a:r>
              <a:rPr lang="en-US" dirty="0" smtClean="0"/>
              <a:t>- potentially </a:t>
            </a:r>
            <a:r>
              <a:rPr lang="en-US" dirty="0"/>
              <a:t>leading to problems if there is a prosecution.</a:t>
            </a:r>
          </a:p>
          <a:p>
            <a:pPr marL="0" indent="0">
              <a:buNone/>
            </a:pPr>
            <a:r>
              <a:rPr lang="en-US" dirty="0" smtClean="0"/>
              <a:t>There </a:t>
            </a:r>
            <a:r>
              <a:rPr lang="en-US" dirty="0"/>
              <a:t>used to be a game played - we and the police knew each other and - to a degree - worked together. </a:t>
            </a:r>
            <a:r>
              <a:rPr lang="en-US" dirty="0" smtClean="0"/>
              <a:t>It's </a:t>
            </a:r>
            <a:r>
              <a:rPr lang="en-US" dirty="0"/>
              <a:t>changed and as we now work in isolation from each </a:t>
            </a:r>
            <a:r>
              <a:rPr lang="en-US" dirty="0" smtClean="0"/>
              <a:t>other</a:t>
            </a:r>
            <a:r>
              <a:rPr lang="en-US" dirty="0"/>
              <a:t> we have lost </a:t>
            </a:r>
            <a:r>
              <a:rPr lang="en-US" dirty="0" smtClean="0"/>
              <a:t>respect.</a:t>
            </a:r>
            <a:endParaRPr lang="en-US" dirty="0"/>
          </a:p>
        </p:txBody>
      </p:sp>
    </p:spTree>
    <p:extLst>
      <p:ext uri="{BB962C8B-B14F-4D97-AF65-F5344CB8AC3E}">
        <p14:creationId xmlns:p14="http://schemas.microsoft.com/office/powerpoint/2010/main" val="55776403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dirty="0" smtClean="0"/>
              <a:t>The police’s need to control information in order to preserve a corporate reputation, may be leading to the opposite as the trust in the “unhappy marriage” disappears and journalists find other sources for </a:t>
            </a:r>
            <a:r>
              <a:rPr lang="en-US" smtClean="0"/>
              <a:t>crime </a:t>
            </a:r>
            <a:r>
              <a:rPr lang="en-US" smtClean="0"/>
              <a:t>news or don’t report crime at all.</a:t>
            </a:r>
            <a:endParaRPr lang="en-US" dirty="0" smtClean="0"/>
          </a:p>
          <a:p>
            <a:r>
              <a:rPr lang="en-US" dirty="0" smtClean="0"/>
              <a:t>Many journalists feel they are not be being given the information they need to fully inform the public. </a:t>
            </a:r>
            <a:endParaRPr lang="en-US" dirty="0"/>
          </a:p>
        </p:txBody>
      </p:sp>
    </p:spTree>
    <p:extLst>
      <p:ext uri="{BB962C8B-B14F-4D97-AF65-F5344CB8AC3E}">
        <p14:creationId xmlns:p14="http://schemas.microsoft.com/office/powerpoint/2010/main" val="11125898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relationship between police and the media</a:t>
            </a:r>
            <a:endParaRPr lang="en-US" dirty="0"/>
          </a:p>
        </p:txBody>
      </p:sp>
      <p:sp>
        <p:nvSpPr>
          <p:cNvPr id="3" name="Content Placeholder 2"/>
          <p:cNvSpPr>
            <a:spLocks noGrp="1"/>
          </p:cNvSpPr>
          <p:nvPr>
            <p:ph idx="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dirty="0" smtClean="0"/>
              <a:t>A marriage of convenience – but not always a happy one</a:t>
            </a:r>
          </a:p>
          <a:p>
            <a:pPr marL="0" marR="0" lvl="0" indent="0" defTabSz="914400" eaLnBrk="1" fontAlgn="auto" latinLnBrk="0" hangingPunct="1">
              <a:lnSpc>
                <a:spcPct val="100000"/>
              </a:lnSpc>
              <a:spcBef>
                <a:spcPts val="0"/>
              </a:spcBef>
              <a:spcAft>
                <a:spcPts val="0"/>
              </a:spcAft>
              <a:buClrTx/>
              <a:buSzTx/>
              <a:buFontTx/>
              <a:buNone/>
              <a:tabLst/>
              <a:defRPr/>
            </a:pPr>
            <a:endParaRPr lang="en-US" dirty="0"/>
          </a:p>
          <a:p>
            <a:pPr marL="0" marR="0" lvl="0" indent="0" defTabSz="914400" eaLnBrk="1" fontAlgn="auto" latinLnBrk="0" hangingPunct="1">
              <a:lnSpc>
                <a:spcPct val="100000"/>
              </a:lnSpc>
              <a:spcBef>
                <a:spcPts val="0"/>
              </a:spcBef>
              <a:spcAft>
                <a:spcPts val="0"/>
              </a:spcAft>
              <a:buClrTx/>
              <a:buSzTx/>
              <a:buFontTx/>
              <a:buNone/>
              <a:tabLst/>
              <a:defRPr/>
            </a:pPr>
            <a:r>
              <a:rPr lang="en-US" dirty="0" smtClean="0"/>
              <a:t>The media rely on police for crime stories</a:t>
            </a:r>
          </a:p>
          <a:p>
            <a:pPr marL="0" marR="0" lvl="0" indent="0" defTabSz="914400" eaLnBrk="1" fontAlgn="auto" latinLnBrk="0" hangingPunct="1">
              <a:lnSpc>
                <a:spcPct val="100000"/>
              </a:lnSpc>
              <a:spcBef>
                <a:spcPts val="0"/>
              </a:spcBef>
              <a:spcAft>
                <a:spcPts val="0"/>
              </a:spcAft>
              <a:buClrTx/>
              <a:buSzTx/>
              <a:buFontTx/>
              <a:buNone/>
              <a:tabLst/>
              <a:defRPr/>
            </a:pPr>
            <a:endParaRPr lang="en-US" dirty="0"/>
          </a:p>
          <a:p>
            <a:pPr marL="0" marR="0" lvl="0" indent="0" defTabSz="914400" eaLnBrk="1" fontAlgn="auto" latinLnBrk="0" hangingPunct="1">
              <a:lnSpc>
                <a:spcPct val="100000"/>
              </a:lnSpc>
              <a:spcBef>
                <a:spcPts val="0"/>
              </a:spcBef>
              <a:spcAft>
                <a:spcPts val="0"/>
              </a:spcAft>
              <a:buClrTx/>
              <a:buSzTx/>
              <a:buFontTx/>
              <a:buNone/>
              <a:tabLst/>
              <a:defRPr/>
            </a:pPr>
            <a:r>
              <a:rPr lang="en-US" dirty="0" smtClean="0"/>
              <a:t>The police rely on the media for help in detection and prevention of crime</a:t>
            </a:r>
          </a:p>
          <a:p>
            <a:pPr marL="0" marR="0" lvl="0" indent="0" defTabSz="914400" eaLnBrk="1" fontAlgn="auto" latinLnBrk="0" hangingPunct="1">
              <a:lnSpc>
                <a:spcPct val="100000"/>
              </a:lnSpc>
              <a:spcBef>
                <a:spcPts val="0"/>
              </a:spcBef>
              <a:spcAft>
                <a:spcPts val="0"/>
              </a:spcAft>
              <a:buClrTx/>
              <a:buSzTx/>
              <a:buFontTx/>
              <a:buNone/>
              <a:tabLst/>
              <a:defRPr/>
            </a:pPr>
            <a:endParaRPr lang="en-US" dirty="0"/>
          </a:p>
          <a:p>
            <a:pPr marL="0" marR="0" lvl="0" indent="0" defTabSz="914400" eaLnBrk="1" fontAlgn="auto" latinLnBrk="0" hangingPunct="1">
              <a:lnSpc>
                <a:spcPct val="100000"/>
              </a:lnSpc>
              <a:spcBef>
                <a:spcPts val="0"/>
              </a:spcBef>
              <a:spcAft>
                <a:spcPts val="0"/>
              </a:spcAft>
              <a:buClrTx/>
              <a:buSzTx/>
              <a:buFontTx/>
              <a:buNone/>
              <a:tabLst/>
              <a:defRPr/>
            </a:pPr>
            <a:r>
              <a:rPr lang="en-US" dirty="0" smtClean="0"/>
              <a:t>But also “promotion of a positive image of policing work”(Cook &amp; </a:t>
            </a:r>
            <a:r>
              <a:rPr lang="en-US" dirty="0" err="1" smtClean="0"/>
              <a:t>Sturges</a:t>
            </a:r>
            <a:r>
              <a:rPr lang="en-US" dirty="0" smtClean="0"/>
              <a:t>, 2009, p. 407)</a:t>
            </a:r>
            <a:endParaRPr lang="en-US" dirty="0"/>
          </a:p>
        </p:txBody>
      </p:sp>
    </p:spTree>
    <p:extLst>
      <p:ext uri="{BB962C8B-B14F-4D97-AF65-F5344CB8AC3E}">
        <p14:creationId xmlns:p14="http://schemas.microsoft.com/office/powerpoint/2010/main" val="78444753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Cooke, L., &amp; </a:t>
            </a:r>
            <a:r>
              <a:rPr lang="en-US" dirty="0" err="1" smtClean="0"/>
              <a:t>Sturges</a:t>
            </a:r>
            <a:r>
              <a:rPr lang="en-US" dirty="0" smtClean="0"/>
              <a:t>, P. (2009). Police and media relations in an era of freedom of information. </a:t>
            </a:r>
            <a:r>
              <a:rPr lang="en-US" i="1" dirty="0" smtClean="0"/>
              <a:t>Policing and Society, 19</a:t>
            </a:r>
            <a:r>
              <a:rPr lang="en-US" dirty="0" smtClean="0"/>
              <a:t>(4), 406-424.</a:t>
            </a:r>
          </a:p>
          <a:p>
            <a:pPr marL="0" indent="0">
              <a:buNone/>
            </a:pPr>
            <a:r>
              <a:rPr lang="en-US" dirty="0" smtClean="0"/>
              <a:t>Ellis, J., &amp; McGovern, A. </a:t>
            </a:r>
            <a:r>
              <a:rPr lang="en-US" dirty="0"/>
              <a:t>(</a:t>
            </a:r>
            <a:r>
              <a:rPr lang="en-US" dirty="0" smtClean="0"/>
              <a:t>2016). The end of symbiosis? Australia police-media relations in the digital age. </a:t>
            </a:r>
            <a:r>
              <a:rPr lang="en-US" i="1" dirty="0" smtClean="0"/>
              <a:t>Policing and Society, 26</a:t>
            </a:r>
            <a:r>
              <a:rPr lang="en-US" dirty="0" smtClean="0"/>
              <a:t>(8), 944-962.</a:t>
            </a:r>
          </a:p>
          <a:p>
            <a:pPr marL="0" indent="0">
              <a:buNone/>
            </a:pPr>
            <a:r>
              <a:rPr lang="en-US" dirty="0" smtClean="0"/>
              <a:t>Lee, M. &amp; McGovern, A. (2013). Force to sell: policing the image and manufacturing public confidence. </a:t>
            </a:r>
            <a:r>
              <a:rPr lang="en-US" i="1" dirty="0" smtClean="0"/>
              <a:t>Policing and Society,  23</a:t>
            </a:r>
            <a:r>
              <a:rPr lang="en-US" dirty="0" smtClean="0"/>
              <a:t>(2), 103-124.</a:t>
            </a:r>
          </a:p>
          <a:p>
            <a:pPr marL="0" indent="0">
              <a:buNone/>
            </a:pPr>
            <a:r>
              <a:rPr lang="en-US" dirty="0" err="1"/>
              <a:t>Mawby</a:t>
            </a:r>
            <a:r>
              <a:rPr lang="en-US" dirty="0"/>
              <a:t>, R.C., </a:t>
            </a:r>
            <a:r>
              <a:rPr lang="en-US" dirty="0" smtClean="0"/>
              <a:t>(2010). </a:t>
            </a:r>
            <a:r>
              <a:rPr lang="en-US" dirty="0"/>
              <a:t>Police corporate communications, crime reporting and the shaping of policing news. </a:t>
            </a:r>
            <a:r>
              <a:rPr lang="en-US" i="1" dirty="0"/>
              <a:t>Policing and Society, </a:t>
            </a:r>
            <a:r>
              <a:rPr lang="en-US" i="1" dirty="0" smtClean="0"/>
              <a:t>20</a:t>
            </a:r>
            <a:r>
              <a:rPr lang="en-US" dirty="0" smtClean="0"/>
              <a:t>(1</a:t>
            </a:r>
            <a:r>
              <a:rPr lang="en-US" dirty="0"/>
              <a:t>), </a:t>
            </a:r>
            <a:r>
              <a:rPr lang="en-US" dirty="0" smtClean="0"/>
              <a:t>124-139</a:t>
            </a:r>
            <a:r>
              <a:rPr lang="en-US" dirty="0"/>
              <a:t>.</a:t>
            </a:r>
          </a:p>
          <a:p>
            <a:pPr marL="0" indent="0">
              <a:buNone/>
            </a:pPr>
            <a:r>
              <a:rPr lang="en-US" dirty="0"/>
              <a:t>Surette, R., </a:t>
            </a:r>
            <a:r>
              <a:rPr lang="en-US" dirty="0" smtClean="0"/>
              <a:t>(2001). </a:t>
            </a:r>
            <a:r>
              <a:rPr lang="en-US" dirty="0"/>
              <a:t>Public information officers: the </a:t>
            </a:r>
            <a:r>
              <a:rPr lang="en-US" dirty="0" err="1"/>
              <a:t>civilianisation</a:t>
            </a:r>
            <a:r>
              <a:rPr lang="en-US" dirty="0"/>
              <a:t> of a criminal justice Profession. </a:t>
            </a:r>
            <a:r>
              <a:rPr lang="en-US" i="1" dirty="0"/>
              <a:t>Journal of Criminal Justice, </a:t>
            </a:r>
            <a:r>
              <a:rPr lang="en-US" i="1" dirty="0" smtClean="0"/>
              <a:t>29</a:t>
            </a:r>
            <a:r>
              <a:rPr lang="en-US" dirty="0" smtClean="0"/>
              <a:t>(2</a:t>
            </a:r>
            <a:r>
              <a:rPr lang="en-US" dirty="0"/>
              <a:t>), </a:t>
            </a:r>
            <a:r>
              <a:rPr lang="en-US" dirty="0" smtClean="0"/>
              <a:t>107-117.</a:t>
            </a:r>
          </a:p>
          <a:p>
            <a:pPr marL="0" indent="0">
              <a:buNone/>
            </a:pPr>
            <a:endParaRPr lang="en-US" dirty="0"/>
          </a:p>
        </p:txBody>
      </p:sp>
    </p:spTree>
    <p:extLst>
      <p:ext uri="{BB962C8B-B14F-4D97-AF65-F5344CB8AC3E}">
        <p14:creationId xmlns:p14="http://schemas.microsoft.com/office/powerpoint/2010/main" val="197815154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first 12 months</a:t>
            </a:r>
            <a:endParaRPr lang="en-US" dirty="0"/>
          </a:p>
        </p:txBody>
      </p:sp>
      <p:sp>
        <p:nvSpPr>
          <p:cNvPr id="3" name="Content Placeholder 2"/>
          <p:cNvSpPr>
            <a:spLocks noGrp="1"/>
          </p:cNvSpPr>
          <p:nvPr>
            <p:ph idx="1"/>
          </p:nvPr>
        </p:nvSpPr>
        <p:spPr/>
        <p:txBody>
          <a:bodyPr/>
          <a:lstStyle/>
          <a:p>
            <a:r>
              <a:rPr lang="en-US" dirty="0" smtClean="0"/>
              <a:t>50,000 emails</a:t>
            </a:r>
          </a:p>
          <a:p>
            <a:r>
              <a:rPr lang="en-US" dirty="0" smtClean="0"/>
              <a:t>45,000 </a:t>
            </a:r>
            <a:r>
              <a:rPr lang="en-US" dirty="0" smtClean="0"/>
              <a:t>calls</a:t>
            </a:r>
          </a:p>
          <a:p>
            <a:pPr rtl="0" eaLnBrk="1" latinLnBrk="0" hangingPunct="1"/>
            <a:r>
              <a:rPr lang="en-US" sz="2000" kern="1200" dirty="0" smtClean="0">
                <a:solidFill>
                  <a:schemeClr val="tx1"/>
                </a:solidFill>
                <a:effectLst/>
                <a:latin typeface="+mn-lt"/>
                <a:ea typeface="+mn-ea"/>
                <a:cs typeface="+mn-cs"/>
              </a:rPr>
              <a:t>230 calls on the busiest day (27 Feb 2017)</a:t>
            </a:r>
            <a:endParaRPr lang="en-US" dirty="0" smtClean="0">
              <a:effectLst/>
            </a:endParaRPr>
          </a:p>
          <a:p>
            <a:pPr rtl="0" eaLnBrk="1" latinLnBrk="0" hangingPunct="1"/>
            <a:r>
              <a:rPr lang="en-US" sz="2000" kern="1200" dirty="0" smtClean="0">
                <a:solidFill>
                  <a:schemeClr val="tx1"/>
                </a:solidFill>
                <a:effectLst/>
                <a:latin typeface="+mn-lt"/>
                <a:ea typeface="+mn-ea"/>
                <a:cs typeface="+mn-cs"/>
              </a:rPr>
              <a:t>161 calls on Christmas Day</a:t>
            </a:r>
            <a:endParaRPr lang="en-US" dirty="0" smtClean="0">
              <a:effectLst/>
            </a:endParaRPr>
          </a:p>
          <a:p>
            <a:endParaRPr lang="en-US" dirty="0" smtClean="0"/>
          </a:p>
        </p:txBody>
      </p:sp>
    </p:spTree>
    <p:extLst>
      <p:ext uri="{BB962C8B-B14F-4D97-AF65-F5344CB8AC3E}">
        <p14:creationId xmlns:p14="http://schemas.microsoft.com/office/powerpoint/2010/main" val="190943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old model in New Zealand (prior to 2016)</a:t>
            </a:r>
            <a:endParaRPr lang="en-US" dirty="0"/>
          </a:p>
        </p:txBody>
      </p:sp>
      <p:sp>
        <p:nvSpPr>
          <p:cNvPr id="3" name="Content Placeholder 2"/>
          <p:cNvSpPr>
            <a:spLocks noGrp="1"/>
          </p:cNvSpPr>
          <p:nvPr>
            <p:ph idx="1"/>
          </p:nvPr>
        </p:nvSpPr>
        <p:spPr/>
        <p:txBody>
          <a:bodyPr>
            <a:normAutofit/>
          </a:bodyPr>
          <a:lstStyle/>
          <a:p>
            <a:r>
              <a:rPr lang="en-US" dirty="0" smtClean="0"/>
              <a:t>Daily or weekly briefings at local police station</a:t>
            </a:r>
          </a:p>
          <a:p>
            <a:r>
              <a:rPr lang="en-US" dirty="0" smtClean="0"/>
              <a:t>Contact with individual police contacts for news tips</a:t>
            </a:r>
          </a:p>
          <a:p>
            <a:r>
              <a:rPr lang="en-US" dirty="0" smtClean="0"/>
              <a:t>On the scene or phone contact with </a:t>
            </a:r>
            <a:r>
              <a:rPr lang="en-US" dirty="0" err="1" smtClean="0"/>
              <a:t>OiC</a:t>
            </a:r>
            <a:r>
              <a:rPr lang="en-US" dirty="0" smtClean="0"/>
              <a:t> or other officers</a:t>
            </a:r>
          </a:p>
          <a:p>
            <a:r>
              <a:rPr lang="en-US" dirty="0" smtClean="0"/>
              <a:t>Regional media </a:t>
            </a:r>
            <a:r>
              <a:rPr lang="en-US" dirty="0" smtClean="0"/>
              <a:t>staff</a:t>
            </a:r>
          </a:p>
          <a:p>
            <a:pPr marL="228600" marR="0" indent="-228600" algn="l" defTabSz="914400" rtl="0" eaLnBrk="1" fontAlgn="auto" latinLnBrk="0" hangingPunct="1">
              <a:lnSpc>
                <a:spcPct val="120000"/>
              </a:lnSpc>
              <a:spcBef>
                <a:spcPts val="1000"/>
              </a:spcBef>
              <a:spcAft>
                <a:spcPts val="0"/>
              </a:spcAft>
              <a:buClr>
                <a:schemeClr val="accent1"/>
              </a:buClr>
              <a:buSzPct val="100000"/>
              <a:buFont typeface="Arial" panose="020B0604020202020204" pitchFamily="34" charset="0"/>
              <a:buChar char="•"/>
              <a:tabLst/>
              <a:defRPr/>
            </a:pPr>
            <a:r>
              <a:rPr lang="en-US" sz="2000" kern="1200" dirty="0" smtClean="0">
                <a:solidFill>
                  <a:schemeClr val="tx1"/>
                </a:solidFill>
                <a:effectLst/>
                <a:latin typeface="+mn-lt"/>
                <a:ea typeface="+mn-ea"/>
                <a:cs typeface="+mn-cs"/>
              </a:rPr>
              <a:t>National headquarters for OIAs, policy issues or national data</a:t>
            </a:r>
            <a:endParaRPr lang="en-US" sz="2000" dirty="0" smtClean="0">
              <a:effectLst/>
            </a:endParaRPr>
          </a:p>
          <a:p>
            <a:endParaRPr lang="en-US" dirty="0" smtClean="0"/>
          </a:p>
        </p:txBody>
      </p:sp>
    </p:spTree>
    <p:extLst>
      <p:ext uri="{BB962C8B-B14F-4D97-AF65-F5344CB8AC3E}">
        <p14:creationId xmlns:p14="http://schemas.microsoft.com/office/powerpoint/2010/main" val="54641569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Post 3 (April 17)</a:t>
            </a:r>
            <a:endParaRPr lang="en-US" dirty="0"/>
          </a:p>
        </p:txBody>
      </p:sp>
      <p:sp>
        <p:nvSpPr>
          <p:cNvPr id="3" name="Content Placeholder 2"/>
          <p:cNvSpPr>
            <a:spLocks noGrp="1"/>
          </p:cNvSpPr>
          <p:nvPr>
            <p:ph idx="1"/>
          </p:nvPr>
        </p:nvSpPr>
        <p:spPr/>
        <p:txBody>
          <a:bodyPr/>
          <a:lstStyle/>
          <a:p>
            <a:pPr marL="0" indent="0">
              <a:buNone/>
            </a:pPr>
            <a:r>
              <a:rPr lang="en-US" dirty="0"/>
              <a:t>Has anyone recently made a complaint to police </a:t>
            </a:r>
            <a:r>
              <a:rPr lang="en-US" dirty="0" err="1"/>
              <a:t>hq</a:t>
            </a:r>
            <a:r>
              <a:rPr lang="en-US" dirty="0"/>
              <a:t> about the way they handle media enquires? Had a really frustrating few days over Easter trying to get some routine information on a local accident. It's not the first time. It seems the police these days will provide help and access only if they believe they can get something out of it</a:t>
            </a:r>
            <a:r>
              <a:rPr lang="en-US" dirty="0" smtClean="0"/>
              <a:t>. </a:t>
            </a:r>
            <a:endParaRPr lang="en-US" dirty="0"/>
          </a:p>
          <a:p>
            <a:endParaRPr lang="en-US" dirty="0"/>
          </a:p>
        </p:txBody>
      </p:sp>
    </p:spTree>
    <p:extLst>
      <p:ext uri="{BB962C8B-B14F-4D97-AF65-F5344CB8AC3E}">
        <p14:creationId xmlns:p14="http://schemas.microsoft.com/office/powerpoint/2010/main" val="13732935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Post 3 responses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33 responses from 15 journalists</a:t>
            </a:r>
          </a:p>
          <a:p>
            <a:pPr lvl="1"/>
            <a:r>
              <a:rPr lang="en-US" dirty="0" smtClean="0"/>
              <a:t>Lack of daily or weekly local police briefings (9)</a:t>
            </a:r>
          </a:p>
          <a:p>
            <a:pPr lvl="1"/>
            <a:r>
              <a:rPr lang="en-US" dirty="0" smtClean="0"/>
              <a:t>No, delayed or poor responses (9)</a:t>
            </a:r>
          </a:p>
          <a:p>
            <a:pPr lvl="1"/>
            <a:r>
              <a:rPr lang="en-US" dirty="0" smtClean="0"/>
              <a:t>Need for formal complaint or action (4)</a:t>
            </a:r>
          </a:p>
          <a:p>
            <a:pPr lvl="1"/>
            <a:r>
              <a:rPr lang="en-US" dirty="0" smtClean="0"/>
              <a:t>Still have daily or weekly local police briefings (4)</a:t>
            </a:r>
          </a:p>
          <a:p>
            <a:pPr lvl="1"/>
            <a:r>
              <a:rPr lang="en-US" dirty="0" smtClean="0"/>
              <a:t>Deliberate public relations strategy (4)</a:t>
            </a:r>
          </a:p>
          <a:p>
            <a:pPr lvl="1"/>
            <a:r>
              <a:rPr lang="en-US" dirty="0" smtClean="0"/>
              <a:t>Preferential treatment given to big news </a:t>
            </a:r>
            <a:r>
              <a:rPr lang="en-US" dirty="0" err="1" smtClean="0"/>
              <a:t>organisations</a:t>
            </a:r>
            <a:r>
              <a:rPr lang="en-US" dirty="0" smtClean="0"/>
              <a:t> (1)</a:t>
            </a:r>
          </a:p>
          <a:p>
            <a:pPr lvl="1"/>
            <a:r>
              <a:rPr lang="en-US" dirty="0" smtClean="0"/>
              <a:t>Supportive of media </a:t>
            </a:r>
            <a:r>
              <a:rPr lang="en-US" dirty="0" err="1" smtClean="0"/>
              <a:t>centre</a:t>
            </a:r>
            <a:r>
              <a:rPr lang="en-US" dirty="0" smtClean="0"/>
              <a:t> (1)</a:t>
            </a:r>
          </a:p>
          <a:p>
            <a:pPr lvl="1"/>
            <a:r>
              <a:rPr lang="en-US" dirty="0" smtClean="0"/>
              <a:t>Informational (1)</a:t>
            </a:r>
          </a:p>
          <a:p>
            <a:endParaRPr lang="en-US" dirty="0" smtClean="0"/>
          </a:p>
          <a:p>
            <a:endParaRPr lang="en-US" dirty="0"/>
          </a:p>
        </p:txBody>
      </p:sp>
    </p:spTree>
    <p:extLst>
      <p:ext uri="{BB962C8B-B14F-4D97-AF65-F5344CB8AC3E}">
        <p14:creationId xmlns:p14="http://schemas.microsoft.com/office/powerpoint/2010/main" val="10592286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Post 2 (April 25)</a:t>
            </a:r>
            <a:endParaRPr lang="en-US" dirty="0"/>
          </a:p>
        </p:txBody>
      </p:sp>
      <p:sp>
        <p:nvSpPr>
          <p:cNvPr id="3" name="Content Placeholder 2"/>
          <p:cNvSpPr>
            <a:spLocks noGrp="1"/>
          </p:cNvSpPr>
          <p:nvPr>
            <p:ph idx="1"/>
          </p:nvPr>
        </p:nvSpPr>
        <p:spPr>
          <a:xfrm>
            <a:off x="1130270" y="1688123"/>
            <a:ext cx="9603275" cy="3778222"/>
          </a:xfrm>
        </p:spPr>
        <p:txBody>
          <a:bodyPr>
            <a:normAutofit fontScale="85000" lnSpcReduction="10000"/>
          </a:bodyPr>
          <a:lstStyle/>
          <a:p>
            <a:pPr marL="0" indent="0">
              <a:buNone/>
            </a:pPr>
            <a:r>
              <a:rPr lang="en-US" dirty="0" smtClean="0"/>
              <a:t>Topic: Police media </a:t>
            </a:r>
            <a:r>
              <a:rPr lang="en-US" dirty="0" err="1" smtClean="0"/>
              <a:t>centre</a:t>
            </a:r>
            <a:r>
              <a:rPr lang="en-US" dirty="0" smtClean="0"/>
              <a:t>. </a:t>
            </a:r>
            <a:r>
              <a:rPr lang="x-none" altLang="x-none" dirty="0" smtClean="0">
                <a:latin typeface="Arial" charset="0"/>
                <a:ea typeface="Times New Roman" charset="0"/>
              </a:rPr>
              <a:t>Question(s):</a:t>
            </a:r>
            <a:endParaRPr lang="en-AU" altLang="x-none" dirty="0" smtClean="0">
              <a:latin typeface="Arial" charset="0"/>
              <a:ea typeface="Times New Roman" charset="0"/>
            </a:endParaRPr>
          </a:p>
          <a:p>
            <a:pPr marL="0" indent="0">
              <a:buNone/>
            </a:pPr>
            <a:r>
              <a:rPr lang="x-none" altLang="x-none" dirty="0" smtClean="0">
                <a:latin typeface="Arial" charset="0"/>
                <a:ea typeface="Times New Roman" charset="0"/>
              </a:rPr>
              <a:t>Are </a:t>
            </a:r>
            <a:r>
              <a:rPr lang="x-none" altLang="x-none" dirty="0">
                <a:latin typeface="Arial" charset="0"/>
                <a:ea typeface="Times New Roman" charset="0"/>
              </a:rPr>
              <a:t>any members aware of a coordinated attempt to resolve issues with getting </a:t>
            </a:r>
            <a:r>
              <a:rPr lang="x-none" altLang="x-none" dirty="0" smtClean="0">
                <a:latin typeface="Arial" charset="0"/>
                <a:ea typeface="Times New Roman" charset="0"/>
              </a:rPr>
              <a:t>information </a:t>
            </a:r>
            <a:r>
              <a:rPr lang="x-none" altLang="x-none" dirty="0">
                <a:latin typeface="Arial" charset="0"/>
                <a:ea typeface="Times New Roman" charset="0"/>
              </a:rPr>
              <a:t>from police media centre</a:t>
            </a:r>
            <a:r>
              <a:rPr lang="x-none" altLang="x-none" dirty="0" smtClean="0">
                <a:latin typeface="Arial" charset="0"/>
                <a:ea typeface="Times New Roman" charset="0"/>
              </a:rPr>
              <a:t>?</a:t>
            </a:r>
            <a:endParaRPr lang="en-AU" altLang="x-none" dirty="0" smtClean="0">
              <a:latin typeface="Arial" charset="0"/>
              <a:ea typeface="Times New Roman" charset="0"/>
            </a:endParaRPr>
          </a:p>
          <a:p>
            <a:pPr marL="0" lvl="0" indent="0">
              <a:buNone/>
            </a:pPr>
            <a:r>
              <a:rPr lang="x-none" altLang="x-none" dirty="0" smtClean="0">
                <a:latin typeface="Arial" charset="0"/>
                <a:ea typeface="Times New Roman" charset="0"/>
              </a:rPr>
              <a:t>Has </a:t>
            </a:r>
            <a:r>
              <a:rPr lang="x-none" altLang="x-none" dirty="0">
                <a:latin typeface="Arial" charset="0"/>
                <a:ea typeface="Times New Roman" charset="0"/>
              </a:rPr>
              <a:t>anyone complained at all? Has anyone seen a positive change in their relationships/communications with the police Comms team?</a:t>
            </a:r>
          </a:p>
          <a:p>
            <a:pPr marL="0" lvl="0" indent="0">
              <a:buNone/>
            </a:pPr>
            <a:r>
              <a:rPr lang="x-none" altLang="x-none" dirty="0">
                <a:latin typeface="Arial" charset="0"/>
                <a:ea typeface="Times New Roman" charset="0"/>
              </a:rPr>
              <a:t>Reasoning: While I realise this topic has been raised frequently on KJA in the past, I haven't seen whether there has been a resolution to this issue. I know that the "best option" is to form good relationships with police staff, but in a breaking news situation at 8, 9, 10pm at night, or if you aren't the reporter assigned the the police round, then this won't necessarily be helpful. </a:t>
            </a:r>
            <a:br>
              <a:rPr lang="x-none" altLang="x-none" dirty="0">
                <a:latin typeface="Arial" charset="0"/>
                <a:ea typeface="Times New Roman" charset="0"/>
              </a:rPr>
            </a:br>
            <a:r>
              <a:rPr lang="x-none" altLang="x-none" dirty="0">
                <a:latin typeface="Arial" charset="0"/>
                <a:ea typeface="Times New Roman" charset="0"/>
              </a:rPr>
              <a:t>Happy to expand on the difficulties experienced in my newsroom today if it's of any interest to you all, just didn't want to write a novel if it is </a:t>
            </a:r>
            <a:r>
              <a:rPr lang="x-none" altLang="x-none" dirty="0" smtClean="0">
                <a:latin typeface="Arial" charset="0"/>
                <a:ea typeface="Times New Roman" charset="0"/>
              </a:rPr>
              <a:t>unnecessary</a:t>
            </a:r>
            <a:r>
              <a:rPr lang="en-NZ" altLang="x-none" dirty="0" smtClean="0">
                <a:latin typeface="Arial" charset="0"/>
                <a:ea typeface="Times New Roman" charset="0"/>
              </a:rPr>
              <a:t>.</a:t>
            </a:r>
            <a:r>
              <a:rPr lang="x-none" altLang="x-none" dirty="0">
                <a:latin typeface="Arial" charset="0"/>
                <a:ea typeface="Times New Roman" charset="0"/>
              </a:rPr>
              <a:t> </a:t>
            </a:r>
            <a:endParaRPr lang="x-none" altLang="x-none" sz="3200" dirty="0">
              <a:latin typeface="Arial" charset="0"/>
            </a:endParaRPr>
          </a:p>
          <a:p>
            <a:endParaRPr lang="en-US" dirty="0"/>
          </a:p>
        </p:txBody>
      </p:sp>
    </p:spTree>
    <p:extLst>
      <p:ext uri="{BB962C8B-B14F-4D97-AF65-F5344CB8AC3E}">
        <p14:creationId xmlns:p14="http://schemas.microsoft.com/office/powerpoint/2010/main" val="10875656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Post 2 responses</a:t>
            </a:r>
            <a:endParaRPr lang="en-US" dirty="0"/>
          </a:p>
        </p:txBody>
      </p:sp>
      <p:sp>
        <p:nvSpPr>
          <p:cNvPr id="3" name="Content Placeholder 2"/>
          <p:cNvSpPr>
            <a:spLocks noGrp="1"/>
          </p:cNvSpPr>
          <p:nvPr>
            <p:ph idx="1"/>
          </p:nvPr>
        </p:nvSpPr>
        <p:spPr>
          <a:xfrm>
            <a:off x="1130270" y="1641231"/>
            <a:ext cx="9603275" cy="3825114"/>
          </a:xfrm>
        </p:spPr>
        <p:txBody>
          <a:bodyPr>
            <a:normAutofit/>
          </a:bodyPr>
          <a:lstStyle/>
          <a:p>
            <a:pPr marL="0" indent="0">
              <a:buNone/>
            </a:pPr>
            <a:r>
              <a:rPr lang="en-US" dirty="0" smtClean="0"/>
              <a:t>30 relevant comments by 13 journalists.</a:t>
            </a:r>
          </a:p>
          <a:p>
            <a:pPr lvl="1"/>
            <a:r>
              <a:rPr lang="en-US" dirty="0"/>
              <a:t>No, delayed or poor responses (9)</a:t>
            </a:r>
          </a:p>
          <a:p>
            <a:pPr lvl="1"/>
            <a:r>
              <a:rPr lang="en-US" dirty="0" smtClean="0"/>
              <a:t>Need for formal complaint or action (7)</a:t>
            </a:r>
          </a:p>
          <a:p>
            <a:pPr lvl="1"/>
            <a:r>
              <a:rPr lang="en-US" dirty="0" smtClean="0"/>
              <a:t>Supportive of media </a:t>
            </a:r>
            <a:r>
              <a:rPr lang="en-US" dirty="0" err="1" smtClean="0"/>
              <a:t>centre</a:t>
            </a:r>
            <a:r>
              <a:rPr lang="en-US" dirty="0" smtClean="0"/>
              <a:t> (5)</a:t>
            </a:r>
          </a:p>
          <a:p>
            <a:pPr lvl="1"/>
            <a:r>
              <a:rPr lang="en-US" dirty="0" smtClean="0"/>
              <a:t>Need to find alternative source for police info (4)</a:t>
            </a:r>
          </a:p>
          <a:p>
            <a:pPr lvl="1"/>
            <a:r>
              <a:rPr lang="en-US" dirty="0" smtClean="0"/>
              <a:t>Police ”speak” (3)</a:t>
            </a:r>
          </a:p>
          <a:p>
            <a:pPr lvl="1"/>
            <a:r>
              <a:rPr lang="en-US" dirty="0" smtClean="0"/>
              <a:t>Poor relationship (1)</a:t>
            </a:r>
          </a:p>
          <a:p>
            <a:pPr lvl="1"/>
            <a:r>
              <a:rPr lang="en-US" dirty="0" smtClean="0"/>
              <a:t>Deliberate public relations strategy (1)</a:t>
            </a:r>
            <a:endParaRPr lang="en-US" dirty="0"/>
          </a:p>
        </p:txBody>
      </p:sp>
    </p:spTree>
    <p:extLst>
      <p:ext uri="{BB962C8B-B14F-4D97-AF65-F5344CB8AC3E}">
        <p14:creationId xmlns:p14="http://schemas.microsoft.com/office/powerpoint/2010/main" val="13611464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a:t>
            </a:r>
            <a:endParaRPr lang="en-US" dirty="0"/>
          </a:p>
        </p:txBody>
      </p:sp>
      <p:sp>
        <p:nvSpPr>
          <p:cNvPr id="3" name="Content Placeholder 2"/>
          <p:cNvSpPr>
            <a:spLocks noGrp="1"/>
          </p:cNvSpPr>
          <p:nvPr>
            <p:ph idx="1"/>
          </p:nvPr>
        </p:nvSpPr>
        <p:spPr>
          <a:xfrm>
            <a:off x="1130270" y="1723697"/>
            <a:ext cx="9603275" cy="3742648"/>
          </a:xfrm>
        </p:spPr>
        <p:txBody>
          <a:bodyPr>
            <a:normAutofit fontScale="85000" lnSpcReduction="10000"/>
          </a:bodyPr>
          <a:lstStyle/>
          <a:p>
            <a:pPr marL="0" indent="0">
              <a:buNone/>
            </a:pPr>
            <a:r>
              <a:rPr lang="en-US" dirty="0" smtClean="0"/>
              <a:t>Changes in technology and a emphasis on promoting a positive public image has seen a change in the late 20</a:t>
            </a:r>
            <a:r>
              <a:rPr lang="en-US" baseline="30000" dirty="0" smtClean="0"/>
              <a:t>th</a:t>
            </a:r>
            <a:r>
              <a:rPr lang="en-US" dirty="0" smtClean="0"/>
              <a:t> and early 21</a:t>
            </a:r>
            <a:r>
              <a:rPr lang="en-US" baseline="30000" dirty="0" smtClean="0"/>
              <a:t>st</a:t>
            </a:r>
            <a:r>
              <a:rPr lang="en-US" dirty="0" smtClean="0"/>
              <a:t> centuries in the way police communicate with the media. (Surette, 2001, </a:t>
            </a:r>
            <a:r>
              <a:rPr lang="en-US" dirty="0" err="1" smtClean="0"/>
              <a:t>Mawbry</a:t>
            </a:r>
            <a:r>
              <a:rPr lang="en-US" dirty="0" smtClean="0"/>
              <a:t>, 2010, Lee &amp; McGovern ,2013)</a:t>
            </a:r>
          </a:p>
          <a:p>
            <a:pPr marL="0" indent="0">
              <a:buNone/>
            </a:pPr>
            <a:endParaRPr lang="en-US" dirty="0"/>
          </a:p>
          <a:p>
            <a:pPr marL="0" indent="0">
              <a:buNone/>
            </a:pPr>
            <a:r>
              <a:rPr lang="en-US" dirty="0" smtClean="0"/>
              <a:t>One significant change is the creation of </a:t>
            </a:r>
            <a:r>
              <a:rPr lang="en-US" dirty="0" err="1" smtClean="0"/>
              <a:t>centralised</a:t>
            </a:r>
            <a:r>
              <a:rPr lang="en-US" dirty="0" smtClean="0"/>
              <a:t> and </a:t>
            </a:r>
            <a:r>
              <a:rPr lang="en-US" dirty="0" err="1" smtClean="0"/>
              <a:t>professionalised</a:t>
            </a:r>
            <a:r>
              <a:rPr lang="en-US" dirty="0" smtClean="0"/>
              <a:t> media and public relations units. (Lee &amp; McGovern, 2013)</a:t>
            </a:r>
          </a:p>
          <a:p>
            <a:pPr marL="0" indent="0">
              <a:buNone/>
            </a:pPr>
            <a:endParaRPr lang="en-US" dirty="0" smtClean="0"/>
          </a:p>
          <a:p>
            <a:pPr marL="0" indent="0">
              <a:buNone/>
            </a:pPr>
            <a:r>
              <a:rPr lang="en-US" dirty="0"/>
              <a:t>There has been a move across police in Western countries to limit individual officer relationships with media “and put a stop to dissemination of information between officers and reporters outside of official communications channels” (Ellis &amp; McGovern, 2016, p. 948)</a:t>
            </a:r>
          </a:p>
          <a:p>
            <a:pPr marL="0" indent="0">
              <a:buNone/>
            </a:pPr>
            <a:endParaRPr lang="en-US" dirty="0"/>
          </a:p>
        </p:txBody>
      </p:sp>
    </p:spTree>
    <p:extLst>
      <p:ext uri="{BB962C8B-B14F-4D97-AF65-F5344CB8AC3E}">
        <p14:creationId xmlns:p14="http://schemas.microsoft.com/office/powerpoint/2010/main" val="613013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2015 Police media survey of journalists (n=300)</a:t>
            </a:r>
            <a:endParaRPr lang="en-US" dirty="0"/>
          </a:p>
        </p:txBody>
      </p:sp>
      <p:sp>
        <p:nvSpPr>
          <p:cNvPr id="3" name="Content Placeholder 2"/>
          <p:cNvSpPr>
            <a:spLocks noGrp="1"/>
          </p:cNvSpPr>
          <p:nvPr>
            <p:ph idx="1"/>
          </p:nvPr>
        </p:nvSpPr>
        <p:spPr/>
        <p:txBody>
          <a:bodyPr/>
          <a:lstStyle/>
          <a:p>
            <a:r>
              <a:rPr lang="en-US" dirty="0" smtClean="0"/>
              <a:t>54 percent said it was not working</a:t>
            </a:r>
          </a:p>
          <a:p>
            <a:r>
              <a:rPr lang="en-US" dirty="0" smtClean="0"/>
              <a:t>Inconsistent approach around the country</a:t>
            </a:r>
          </a:p>
          <a:p>
            <a:r>
              <a:rPr lang="en-US" dirty="0" smtClean="0"/>
              <a:t>No </a:t>
            </a:r>
            <a:r>
              <a:rPr lang="en-US" dirty="0" err="1" smtClean="0"/>
              <a:t>centralised</a:t>
            </a:r>
            <a:r>
              <a:rPr lang="en-US" dirty="0" smtClean="0"/>
              <a:t> points of contact – multiple phone numbers and emails</a:t>
            </a:r>
          </a:p>
          <a:p>
            <a:r>
              <a:rPr lang="en-US" dirty="0" smtClean="0"/>
              <a:t>Impossible to get information out of office hours</a:t>
            </a:r>
          </a:p>
          <a:p>
            <a:r>
              <a:rPr lang="en-US" dirty="0" smtClean="0"/>
              <a:t>Too slow and not responsive</a:t>
            </a:r>
          </a:p>
          <a:p>
            <a:pPr marL="0" indent="0" algn="r">
              <a:buNone/>
            </a:pPr>
            <a:r>
              <a:rPr lang="en-US" dirty="0" smtClean="0"/>
              <a:t>(Source, Police Media Unit)</a:t>
            </a:r>
          </a:p>
          <a:p>
            <a:endParaRPr lang="en-US" dirty="0" smtClean="0"/>
          </a:p>
        </p:txBody>
      </p:sp>
    </p:spTree>
    <p:extLst>
      <p:ext uri="{BB962C8B-B14F-4D97-AF65-F5344CB8AC3E}">
        <p14:creationId xmlns:p14="http://schemas.microsoft.com/office/powerpoint/2010/main" val="16720601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new model (from May 2016)</a:t>
            </a:r>
            <a:endParaRPr lang="en-US" dirty="0"/>
          </a:p>
        </p:txBody>
      </p:sp>
      <p:sp>
        <p:nvSpPr>
          <p:cNvPr id="3" name="Content Placeholder 2"/>
          <p:cNvSpPr>
            <a:spLocks noGrp="1"/>
          </p:cNvSpPr>
          <p:nvPr>
            <p:ph idx="1"/>
          </p:nvPr>
        </p:nvSpPr>
        <p:spPr>
          <a:xfrm>
            <a:off x="1130270" y="1828800"/>
            <a:ext cx="9603275" cy="3637545"/>
          </a:xfrm>
        </p:spPr>
        <p:txBody>
          <a:bodyPr/>
          <a:lstStyle/>
          <a:p>
            <a:r>
              <a:rPr lang="en-US" dirty="0" err="1" smtClean="0"/>
              <a:t>Centralised</a:t>
            </a:r>
            <a:r>
              <a:rPr lang="en-US" dirty="0" smtClean="0"/>
              <a:t> Police Media Unit based in Wellington</a:t>
            </a:r>
          </a:p>
          <a:p>
            <a:pPr lvl="1"/>
            <a:r>
              <a:rPr lang="en-US" dirty="0" smtClean="0"/>
              <a:t>Operates from 6am to 11pm</a:t>
            </a:r>
          </a:p>
          <a:p>
            <a:pPr lvl="1"/>
            <a:r>
              <a:rPr lang="en-US" dirty="0" smtClean="0"/>
              <a:t>11 staff working on rostered basis</a:t>
            </a:r>
          </a:p>
          <a:p>
            <a:r>
              <a:rPr lang="en-US" dirty="0" smtClean="0"/>
              <a:t>Additional media hub in Auckland</a:t>
            </a:r>
          </a:p>
          <a:p>
            <a:pPr lvl="1"/>
            <a:r>
              <a:rPr lang="en-US" dirty="0" smtClean="0"/>
              <a:t>Operates from 9am to 5pm</a:t>
            </a:r>
          </a:p>
          <a:p>
            <a:pPr lvl="1"/>
            <a:r>
              <a:rPr lang="en-US" dirty="0" smtClean="0"/>
              <a:t>3 staff</a:t>
            </a:r>
          </a:p>
          <a:p>
            <a:r>
              <a:rPr lang="en-US" dirty="0" smtClean="0"/>
              <a:t>Operates seven days a week, 365 days a year</a:t>
            </a:r>
          </a:p>
          <a:p>
            <a:r>
              <a:rPr lang="en-US" b="1" dirty="0" smtClean="0"/>
              <a:t>No change to police spokesperson policy</a:t>
            </a:r>
          </a:p>
          <a:p>
            <a:endParaRPr lang="en-US" dirty="0" smtClean="0"/>
          </a:p>
          <a:p>
            <a:endParaRPr lang="en-US" dirty="0" smtClean="0"/>
          </a:p>
          <a:p>
            <a:endParaRPr lang="en-US" dirty="0"/>
          </a:p>
        </p:txBody>
      </p:sp>
    </p:spTree>
    <p:extLst>
      <p:ext uri="{BB962C8B-B14F-4D97-AF65-F5344CB8AC3E}">
        <p14:creationId xmlns:p14="http://schemas.microsoft.com/office/powerpoint/2010/main" val="2288783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My research</a:t>
            </a:r>
            <a:endParaRPr lang="en-US" dirty="0"/>
          </a:p>
        </p:txBody>
      </p:sp>
      <p:sp>
        <p:nvSpPr>
          <p:cNvPr id="3" name="Content Placeholder 2"/>
          <p:cNvSpPr>
            <a:spLocks noGrp="1"/>
          </p:cNvSpPr>
          <p:nvPr>
            <p:ph idx="1"/>
          </p:nvPr>
        </p:nvSpPr>
        <p:spPr>
          <a:xfrm>
            <a:off x="1130270" y="2002559"/>
            <a:ext cx="9603275" cy="3463786"/>
          </a:xfrm>
        </p:spPr>
        <p:txBody>
          <a:bodyPr/>
          <a:lstStyle/>
          <a:p>
            <a:pPr marL="0" indent="0">
              <a:buNone/>
            </a:pPr>
            <a:r>
              <a:rPr lang="en-US" dirty="0" smtClean="0"/>
              <a:t>RQ. What is the impact on journalists on the new model?</a:t>
            </a:r>
          </a:p>
          <a:p>
            <a:pPr marL="0" indent="0">
              <a:buNone/>
            </a:pPr>
            <a:r>
              <a:rPr lang="en-US" dirty="0" smtClean="0"/>
              <a:t>Kiwi Journalists’ Association Facebook page postings.</a:t>
            </a:r>
          </a:p>
          <a:p>
            <a:pPr lvl="1"/>
            <a:r>
              <a:rPr lang="en-US" dirty="0" smtClean="0"/>
              <a:t>Posted a request for comments on KJA Facebook page.</a:t>
            </a:r>
          </a:p>
          <a:p>
            <a:pPr lvl="1"/>
            <a:r>
              <a:rPr lang="en-US" dirty="0" smtClean="0"/>
              <a:t>Contacted posters individually.</a:t>
            </a:r>
          </a:p>
          <a:p>
            <a:pPr lvl="1"/>
            <a:r>
              <a:rPr lang="en-US" dirty="0" smtClean="0"/>
              <a:t>Contacted reporters directly.</a:t>
            </a:r>
          </a:p>
          <a:p>
            <a:pPr marL="0" indent="0">
              <a:buNone/>
            </a:pPr>
            <a:endParaRPr lang="en-US" dirty="0"/>
          </a:p>
        </p:txBody>
      </p:sp>
    </p:spTree>
    <p:extLst>
      <p:ext uri="{BB962C8B-B14F-4D97-AF65-F5344CB8AC3E}">
        <p14:creationId xmlns:p14="http://schemas.microsoft.com/office/powerpoint/2010/main" val="8626373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Facebook posts, </a:t>
            </a:r>
            <a:r>
              <a:rPr lang="en-US" sz="2400" dirty="0" smtClean="0"/>
              <a:t>(68 comments, 33 journalists)</a:t>
            </a:r>
            <a:endParaRPr lang="en-US" sz="2400" dirty="0"/>
          </a:p>
        </p:txBody>
      </p:sp>
      <p:sp>
        <p:nvSpPr>
          <p:cNvPr id="3" name="Content Placeholder 2"/>
          <p:cNvSpPr>
            <a:spLocks noGrp="1"/>
          </p:cNvSpPr>
          <p:nvPr>
            <p:ph idx="1"/>
          </p:nvPr>
        </p:nvSpPr>
        <p:spPr>
          <a:xfrm>
            <a:off x="1130270" y="1655180"/>
            <a:ext cx="9603275" cy="3811165"/>
          </a:xfrm>
        </p:spPr>
        <p:txBody>
          <a:bodyPr>
            <a:normAutofit fontScale="92500" lnSpcReduction="20000"/>
          </a:bodyPr>
          <a:lstStyle/>
          <a:p>
            <a:pPr lvl="1"/>
            <a:r>
              <a:rPr lang="en-US" dirty="0"/>
              <a:t>No, delayed or poor responses </a:t>
            </a:r>
            <a:r>
              <a:rPr lang="en-US" dirty="0" smtClean="0"/>
              <a:t>(18)</a:t>
            </a:r>
          </a:p>
          <a:p>
            <a:pPr lvl="1"/>
            <a:r>
              <a:rPr lang="en-US" dirty="0" smtClean="0"/>
              <a:t>Need </a:t>
            </a:r>
            <a:r>
              <a:rPr lang="en-US" dirty="0"/>
              <a:t>for formal complaint or action </a:t>
            </a:r>
            <a:r>
              <a:rPr lang="en-US" dirty="0" smtClean="0"/>
              <a:t>(11)</a:t>
            </a:r>
            <a:endParaRPr lang="en-US" dirty="0"/>
          </a:p>
          <a:p>
            <a:pPr lvl="1"/>
            <a:r>
              <a:rPr lang="en-US" dirty="0"/>
              <a:t>Deliberate public relations strategy (9)</a:t>
            </a:r>
          </a:p>
          <a:p>
            <a:pPr lvl="1"/>
            <a:r>
              <a:rPr lang="en-US" dirty="0"/>
              <a:t>Lack of daily or weekly local police briefings (9)</a:t>
            </a:r>
          </a:p>
          <a:p>
            <a:pPr lvl="1"/>
            <a:r>
              <a:rPr lang="en-US" dirty="0" smtClean="0"/>
              <a:t>Supportive </a:t>
            </a:r>
            <a:r>
              <a:rPr lang="en-US" dirty="0"/>
              <a:t>of media </a:t>
            </a:r>
            <a:r>
              <a:rPr lang="en-US" dirty="0" err="1"/>
              <a:t>centre</a:t>
            </a:r>
            <a:r>
              <a:rPr lang="en-US" dirty="0"/>
              <a:t> </a:t>
            </a:r>
            <a:r>
              <a:rPr lang="en-US" dirty="0" smtClean="0"/>
              <a:t>(6)</a:t>
            </a:r>
            <a:endParaRPr lang="en-US" dirty="0"/>
          </a:p>
          <a:p>
            <a:pPr lvl="1"/>
            <a:r>
              <a:rPr lang="en-US" dirty="0" smtClean="0"/>
              <a:t>Police </a:t>
            </a:r>
            <a:r>
              <a:rPr lang="en-US" dirty="0"/>
              <a:t>refuse to speak to media – direct questions to media unit (5)</a:t>
            </a:r>
          </a:p>
          <a:p>
            <a:pPr lvl="1"/>
            <a:r>
              <a:rPr lang="en-US" dirty="0" smtClean="0"/>
              <a:t>Poor </a:t>
            </a:r>
            <a:r>
              <a:rPr lang="en-US" dirty="0"/>
              <a:t>relationship </a:t>
            </a:r>
            <a:r>
              <a:rPr lang="en-US" dirty="0" smtClean="0"/>
              <a:t>(5)</a:t>
            </a:r>
            <a:endParaRPr lang="en-US" dirty="0"/>
          </a:p>
          <a:p>
            <a:pPr lvl="1"/>
            <a:r>
              <a:rPr lang="en-US" dirty="0" smtClean="0"/>
              <a:t>Still </a:t>
            </a:r>
            <a:r>
              <a:rPr lang="en-US" dirty="0"/>
              <a:t>have daily or weekly local police briefings (4)</a:t>
            </a:r>
          </a:p>
          <a:p>
            <a:pPr lvl="1"/>
            <a:r>
              <a:rPr lang="en-US" dirty="0"/>
              <a:t>Police ”speak” (3)</a:t>
            </a:r>
          </a:p>
          <a:p>
            <a:pPr lvl="1"/>
            <a:r>
              <a:rPr lang="en-US" dirty="0" smtClean="0"/>
              <a:t>Preferential </a:t>
            </a:r>
            <a:r>
              <a:rPr lang="en-US" dirty="0"/>
              <a:t>treatment given to big news </a:t>
            </a:r>
            <a:r>
              <a:rPr lang="en-US" dirty="0" err="1"/>
              <a:t>organisations</a:t>
            </a:r>
            <a:r>
              <a:rPr lang="en-US" dirty="0"/>
              <a:t> (1)</a:t>
            </a:r>
          </a:p>
          <a:p>
            <a:pPr lvl="1"/>
            <a:r>
              <a:rPr lang="en-US" dirty="0" smtClean="0"/>
              <a:t>Informational </a:t>
            </a:r>
            <a:r>
              <a:rPr lang="en-US" dirty="0"/>
              <a:t>(1)</a:t>
            </a:r>
          </a:p>
          <a:p>
            <a:pPr lvl="1"/>
            <a:endParaRPr lang="en-US" dirty="0"/>
          </a:p>
        </p:txBody>
      </p:sp>
    </p:spTree>
    <p:extLst>
      <p:ext uri="{BB962C8B-B14F-4D97-AF65-F5344CB8AC3E}">
        <p14:creationId xmlns:p14="http://schemas.microsoft.com/office/powerpoint/2010/main" val="19914796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Personal responses</a:t>
            </a:r>
            <a:br>
              <a:rPr lang="en-US" dirty="0" smtClean="0"/>
            </a:br>
            <a:r>
              <a:rPr lang="en-US" sz="2400" dirty="0" smtClean="0"/>
              <a:t>(14 responses)</a:t>
            </a:r>
            <a:endParaRPr lang="en-US" sz="2400" dirty="0"/>
          </a:p>
        </p:txBody>
      </p:sp>
      <p:sp>
        <p:nvSpPr>
          <p:cNvPr id="3" name="Content Placeholder 2"/>
          <p:cNvSpPr>
            <a:spLocks noGrp="1"/>
          </p:cNvSpPr>
          <p:nvPr>
            <p:ph idx="1"/>
          </p:nvPr>
        </p:nvSpPr>
        <p:spPr/>
        <p:txBody>
          <a:bodyPr/>
          <a:lstStyle/>
          <a:p>
            <a:r>
              <a:rPr lang="en-US" dirty="0" smtClean="0"/>
              <a:t>No, delayed or poor responses (12)</a:t>
            </a:r>
          </a:p>
          <a:p>
            <a:r>
              <a:rPr lang="en-US" dirty="0" smtClean="0"/>
              <a:t>Police officers refused to talk – directed to media unit (8)</a:t>
            </a:r>
          </a:p>
          <a:p>
            <a:r>
              <a:rPr lang="en-US" dirty="0" smtClean="0"/>
              <a:t>Need to submit an OIA to get information (3)</a:t>
            </a:r>
          </a:p>
          <a:p>
            <a:r>
              <a:rPr lang="en-US" dirty="0" smtClean="0"/>
              <a:t>Police only helpful if it’s a good news story (3)</a:t>
            </a:r>
            <a:endParaRPr lang="en-US" dirty="0"/>
          </a:p>
        </p:txBody>
      </p:sp>
    </p:spTree>
    <p:extLst>
      <p:ext uri="{BB962C8B-B14F-4D97-AF65-F5344CB8AC3E}">
        <p14:creationId xmlns:p14="http://schemas.microsoft.com/office/powerpoint/2010/main" val="3376642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snapshot of comments</a:t>
            </a:r>
            <a:endParaRPr lang="en-US" dirty="0"/>
          </a:p>
        </p:txBody>
      </p:sp>
      <p:sp>
        <p:nvSpPr>
          <p:cNvPr id="3" name="Content Placeholder 2"/>
          <p:cNvSpPr>
            <a:spLocks noGrp="1"/>
          </p:cNvSpPr>
          <p:nvPr>
            <p:ph idx="1"/>
          </p:nvPr>
        </p:nvSpPr>
        <p:spPr>
          <a:xfrm>
            <a:off x="1130270" y="1664677"/>
            <a:ext cx="9603275" cy="3801668"/>
          </a:xfrm>
        </p:spPr>
        <p:txBody>
          <a:bodyPr>
            <a:normAutofit/>
          </a:bodyPr>
          <a:lstStyle/>
          <a:p>
            <a:r>
              <a:rPr lang="en-US" dirty="0"/>
              <a:t>I've been flabbergasted at the hamstringing attitude </a:t>
            </a:r>
            <a:endParaRPr lang="en-US" dirty="0" smtClean="0"/>
          </a:p>
          <a:p>
            <a:r>
              <a:rPr lang="en-US" dirty="0" smtClean="0"/>
              <a:t>local </a:t>
            </a:r>
            <a:r>
              <a:rPr lang="en-US" dirty="0"/>
              <a:t>cops try to say all queries must be directed to the media </a:t>
            </a:r>
            <a:r>
              <a:rPr lang="en-US" dirty="0" err="1"/>
              <a:t>centre</a:t>
            </a:r>
            <a:r>
              <a:rPr lang="en-US" dirty="0"/>
              <a:t> </a:t>
            </a:r>
            <a:endParaRPr lang="en-US" dirty="0" smtClean="0"/>
          </a:p>
          <a:p>
            <a:r>
              <a:rPr lang="en-US" dirty="0" smtClean="0"/>
              <a:t>It's </a:t>
            </a:r>
            <a:r>
              <a:rPr lang="en-US" dirty="0"/>
              <a:t>now routine for them to say nothing's happening, only for the newsroom to find out something rather major has happened. </a:t>
            </a:r>
            <a:endParaRPr lang="en-US" dirty="0" smtClean="0"/>
          </a:p>
          <a:p>
            <a:r>
              <a:rPr lang="en-US" dirty="0"/>
              <a:t>T</a:t>
            </a:r>
            <a:r>
              <a:rPr lang="en-US" dirty="0" smtClean="0"/>
              <a:t>he </a:t>
            </a:r>
            <a:r>
              <a:rPr lang="en-US" dirty="0"/>
              <a:t>new media model adopted by police has been been obstructive more often than </a:t>
            </a:r>
            <a:r>
              <a:rPr lang="en-US" dirty="0" smtClean="0"/>
              <a:t>not. </a:t>
            </a:r>
          </a:p>
          <a:p>
            <a:r>
              <a:rPr lang="en-US" dirty="0"/>
              <a:t>Our cops no longer talk to us despite assurances there's no gag order against talking to media </a:t>
            </a:r>
          </a:p>
        </p:txBody>
      </p:sp>
    </p:spTree>
    <p:extLst>
      <p:ext uri="{BB962C8B-B14F-4D97-AF65-F5344CB8AC3E}">
        <p14:creationId xmlns:p14="http://schemas.microsoft.com/office/powerpoint/2010/main" val="359624734"/>
      </p:ext>
    </p:extLst>
  </p:cSld>
  <p:clrMapOvr>
    <a:masterClrMapping/>
  </p:clrMapOvr>
  <p:timing>
    <p:tnLst>
      <p:par>
        <p:cTn id="1" dur="indefinite" restart="never" nodeType="tmRoot"/>
      </p:par>
    </p:tnLst>
  </p:timing>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CDCE0"/>
      </a:lt2>
      <a:accent1>
        <a:srgbClr val="415588"/>
      </a:accent1>
      <a:accent2>
        <a:srgbClr val="4294B6"/>
      </a:accent2>
      <a:accent3>
        <a:srgbClr val="087D7C"/>
      </a:accent3>
      <a:accent4>
        <a:srgbClr val="2CB663"/>
      </a:accent4>
      <a:accent5>
        <a:srgbClr val="DF8822"/>
      </a:accent5>
      <a:accent6>
        <a:srgbClr val="BC410A"/>
      </a:accent6>
      <a:hlink>
        <a:srgbClr val="5977C4"/>
      </a:hlink>
      <a:folHlink>
        <a:srgbClr val="A1A9BF"/>
      </a:folHlink>
    </a:clrScheme>
    <a:fontScheme name="Gallery">
      <a:majorFont>
        <a:latin typeface="Century Gothic" panose="020B0502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lumMod val="108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E050AC27-895F-4B90-991D-A6818FC89AB6}"/>
    </a:ext>
  </a:extLst>
</a:theme>
</file>

<file path=docProps/app.xml><?xml version="1.0" encoding="utf-8"?>
<Properties xmlns="http://schemas.openxmlformats.org/officeDocument/2006/extended-properties" xmlns:vt="http://schemas.openxmlformats.org/officeDocument/2006/docPropsVTypes">
  <Template>Gallery</Template>
  <TotalTime>3334</TotalTime>
  <Words>1973</Words>
  <Application>Microsoft Macintosh PowerPoint</Application>
  <PresentationFormat>Widescreen</PresentationFormat>
  <Paragraphs>140</Paragraphs>
  <Slides>26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Century Gothic</vt:lpstr>
      <vt:lpstr>Times New Roman</vt:lpstr>
      <vt:lpstr>Arial</vt:lpstr>
      <vt:lpstr>Gallery</vt:lpstr>
      <vt:lpstr>Is the marriage on the rocks?</vt:lpstr>
      <vt:lpstr>The relationship between police and the media</vt:lpstr>
      <vt:lpstr>Change</vt:lpstr>
      <vt:lpstr>2015 Police media survey of journalists (n=300)</vt:lpstr>
      <vt:lpstr>The new model (from May 2016)</vt:lpstr>
      <vt:lpstr>My research</vt:lpstr>
      <vt:lpstr>Facebook posts, (68 comments, 33 journalists)</vt:lpstr>
      <vt:lpstr>Personal responses (14 responses)</vt:lpstr>
      <vt:lpstr>A snapshot of comments</vt:lpstr>
      <vt:lpstr>PowerPoint Presentation</vt:lpstr>
      <vt:lpstr>Examples</vt:lpstr>
      <vt:lpstr>Examples</vt:lpstr>
      <vt:lpstr>Examples</vt:lpstr>
      <vt:lpstr>Examples</vt:lpstr>
      <vt:lpstr>OIAs</vt:lpstr>
      <vt:lpstr>Supportive</vt:lpstr>
      <vt:lpstr>Example - A consequence?</vt:lpstr>
      <vt:lpstr>Another example - a loss of trust, a legal risk</vt:lpstr>
      <vt:lpstr>Conclusion</vt:lpstr>
      <vt:lpstr>References</vt:lpstr>
      <vt:lpstr>The first 12 months</vt:lpstr>
      <vt:lpstr>The old model in New Zealand (prior to 2016)</vt:lpstr>
      <vt:lpstr>Post 3 (April 17)</vt:lpstr>
      <vt:lpstr>Post 3 responses</vt:lpstr>
      <vt:lpstr>Post 2 (April 25)</vt:lpstr>
      <vt:lpstr>Post 2 responses</vt:lpstr>
    </vt:vector>
  </TitlesOfParts>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Microsoft Office User</cp:lastModifiedBy>
  <cp:revision>67</cp:revision>
  <cp:lastPrinted>2017-06-27T22:08:02Z</cp:lastPrinted>
  <dcterms:created xsi:type="dcterms:W3CDTF">2017-06-19T02:33:59Z</dcterms:created>
  <dcterms:modified xsi:type="dcterms:W3CDTF">2017-06-28T23:57:28Z</dcterms:modified>
</cp:coreProperties>
</file>