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xlsx" ContentType="application/vnd.openxmlformats-officedocument.spreadsheetml.sheet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61" r:id="rId4"/>
    <p:sldId id="269" r:id="rId5"/>
    <p:sldId id="271" r:id="rId6"/>
    <p:sldId id="259" r:id="rId7"/>
    <p:sldId id="258" r:id="rId8"/>
    <p:sldId id="257" r:id="rId9"/>
    <p:sldId id="263" r:id="rId10"/>
    <p:sldId id="260" r:id="rId11"/>
    <p:sldId id="262" r:id="rId12"/>
    <p:sldId id="264" r:id="rId13"/>
    <p:sldId id="265" r:id="rId14"/>
    <p:sldId id="266" r:id="rId15"/>
    <p:sldId id="273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4648"/>
  </p:normalViewPr>
  <p:slideViewPr>
    <p:cSldViewPr snapToGrid="0" snapToObjects="1">
      <p:cViewPr varScale="1">
        <p:scale>
          <a:sx n="170" d="100"/>
          <a:sy n="170" d="100"/>
        </p:scale>
        <p:origin x="-96" y="-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4" Type="http://schemas.microsoft.com/office/2011/relationships/chartColorStyle" Target="colors4.xml"/><Relationship Id="rId1" Type="http://schemas.openxmlformats.org/officeDocument/2006/relationships/package" Target="../embeddings/Microsoft_Excel_Sheet4.xlsx"/><Relationship Id="rId2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Relationship Id="rId2" Type="http://schemas.microsoft.com/office/2011/relationships/chartStyle" Target="style6.xml"/><Relationship Id="rId3" Type="http://schemas.microsoft.com/office/2011/relationships/chartColorStyle" Target="colors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News</a:t>
            </a:r>
            <a:r>
              <a:rPr lang="en-US" baseline="0" dirty="0"/>
              <a:t> coverage of child murder 1870 - 1930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Stories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6"/>
                <c:pt idx="0">
                  <c:v>Whitting</c:v>
                </c:pt>
                <c:pt idx="1">
                  <c:v>Walls</c:v>
                </c:pt>
                <c:pt idx="2">
                  <c:v>Roil</c:v>
                </c:pt>
                <c:pt idx="3">
                  <c:v>Edwards</c:v>
                </c:pt>
                <c:pt idx="4">
                  <c:v>Munro</c:v>
                </c:pt>
                <c:pt idx="5">
                  <c:v>Dean</c:v>
                </c:pt>
                <c:pt idx="6">
                  <c:v>Tyson</c:v>
                </c:pt>
                <c:pt idx="7">
                  <c:v>Wolfe</c:v>
                </c:pt>
                <c:pt idx="8">
                  <c:v>Reid</c:v>
                </c:pt>
                <c:pt idx="9">
                  <c:v>Cooper</c:v>
                </c:pt>
                <c:pt idx="10">
                  <c:v>Higgins</c:v>
                </c:pt>
                <c:pt idx="11">
                  <c:v>Hart</c:v>
                </c:pt>
                <c:pt idx="12">
                  <c:v>Page</c:v>
                </c:pt>
                <c:pt idx="13">
                  <c:v>Perrin</c:v>
                </c:pt>
                <c:pt idx="14">
                  <c:v>Rae</c:v>
                </c:pt>
                <c:pt idx="15">
                  <c:v>Cubis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20.0</c:v>
                </c:pt>
                <c:pt idx="1">
                  <c:v>21.0</c:v>
                </c:pt>
                <c:pt idx="2">
                  <c:v>16.0</c:v>
                </c:pt>
                <c:pt idx="3">
                  <c:v>28.0</c:v>
                </c:pt>
                <c:pt idx="4">
                  <c:v>28.0</c:v>
                </c:pt>
                <c:pt idx="5">
                  <c:v>83.0</c:v>
                </c:pt>
                <c:pt idx="6">
                  <c:v>19.0</c:v>
                </c:pt>
                <c:pt idx="7">
                  <c:v>47.0</c:v>
                </c:pt>
                <c:pt idx="8">
                  <c:v>14.0</c:v>
                </c:pt>
                <c:pt idx="9">
                  <c:v>80.0</c:v>
                </c:pt>
                <c:pt idx="10">
                  <c:v>131.0</c:v>
                </c:pt>
                <c:pt idx="11">
                  <c:v>17.0</c:v>
                </c:pt>
                <c:pt idx="12">
                  <c:v>36.0</c:v>
                </c:pt>
                <c:pt idx="13">
                  <c:v>11.0</c:v>
                </c:pt>
                <c:pt idx="14">
                  <c:v>14.0</c:v>
                </c:pt>
                <c:pt idx="15">
                  <c:v>24.0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3E-C747-9B34-DD6BCBD6BE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6"/>
                <c:pt idx="0">
                  <c:v>Whitting</c:v>
                </c:pt>
                <c:pt idx="1">
                  <c:v>Walls</c:v>
                </c:pt>
                <c:pt idx="2">
                  <c:v>Roil</c:v>
                </c:pt>
                <c:pt idx="3">
                  <c:v>Edwards</c:v>
                </c:pt>
                <c:pt idx="4">
                  <c:v>Munro</c:v>
                </c:pt>
                <c:pt idx="5">
                  <c:v>Dean</c:v>
                </c:pt>
                <c:pt idx="6">
                  <c:v>Tyson</c:v>
                </c:pt>
                <c:pt idx="7">
                  <c:v>Wolfe</c:v>
                </c:pt>
                <c:pt idx="8">
                  <c:v>Reid</c:v>
                </c:pt>
                <c:pt idx="9">
                  <c:v>Cooper</c:v>
                </c:pt>
                <c:pt idx="10">
                  <c:v>Higgins</c:v>
                </c:pt>
                <c:pt idx="11">
                  <c:v>Hart</c:v>
                </c:pt>
                <c:pt idx="12">
                  <c:v>Page</c:v>
                </c:pt>
                <c:pt idx="13">
                  <c:v>Perrin</c:v>
                </c:pt>
                <c:pt idx="14">
                  <c:v>Rae</c:v>
                </c:pt>
                <c:pt idx="15">
                  <c:v>Cubis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53E-C747-9B34-DD6BCBD6BEE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6"/>
                <c:pt idx="0">
                  <c:v>Whitting</c:v>
                </c:pt>
                <c:pt idx="1">
                  <c:v>Walls</c:v>
                </c:pt>
                <c:pt idx="2">
                  <c:v>Roil</c:v>
                </c:pt>
                <c:pt idx="3">
                  <c:v>Edwards</c:v>
                </c:pt>
                <c:pt idx="4">
                  <c:v>Munro</c:v>
                </c:pt>
                <c:pt idx="5">
                  <c:v>Dean</c:v>
                </c:pt>
                <c:pt idx="6">
                  <c:v>Tyson</c:v>
                </c:pt>
                <c:pt idx="7">
                  <c:v>Wolfe</c:v>
                </c:pt>
                <c:pt idx="8">
                  <c:v>Reid</c:v>
                </c:pt>
                <c:pt idx="9">
                  <c:v>Cooper</c:v>
                </c:pt>
                <c:pt idx="10">
                  <c:v>Higgins</c:v>
                </c:pt>
                <c:pt idx="11">
                  <c:v>Hart</c:v>
                </c:pt>
                <c:pt idx="12">
                  <c:v>Page</c:v>
                </c:pt>
                <c:pt idx="13">
                  <c:v>Perrin</c:v>
                </c:pt>
                <c:pt idx="14">
                  <c:v>Rae</c:v>
                </c:pt>
                <c:pt idx="15">
                  <c:v>Cubis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53E-C747-9B34-DD6BCBD6BE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3779976"/>
        <c:axId val="2143783624"/>
      </c:barChart>
      <c:catAx>
        <c:axId val="2143779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3783624"/>
        <c:crosses val="autoZero"/>
        <c:auto val="1"/>
        <c:lblAlgn val="ctr"/>
        <c:lblOffset val="100"/>
        <c:noMultiLvlLbl val="0"/>
      </c:catAx>
      <c:valAx>
        <c:axId val="2143783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377997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Child murder news 1870 to 1930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Stories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6"/>
                <c:pt idx="0">
                  <c:v>Whitting</c:v>
                </c:pt>
                <c:pt idx="1">
                  <c:v>Walls</c:v>
                </c:pt>
                <c:pt idx="2">
                  <c:v>Roil</c:v>
                </c:pt>
                <c:pt idx="3">
                  <c:v>Edwards</c:v>
                </c:pt>
                <c:pt idx="4">
                  <c:v>Munro</c:v>
                </c:pt>
                <c:pt idx="5">
                  <c:v>Dean</c:v>
                </c:pt>
                <c:pt idx="6">
                  <c:v>Tyson</c:v>
                </c:pt>
                <c:pt idx="7">
                  <c:v>Wolfe</c:v>
                </c:pt>
                <c:pt idx="8">
                  <c:v>Reid</c:v>
                </c:pt>
                <c:pt idx="9">
                  <c:v>Cooper</c:v>
                </c:pt>
                <c:pt idx="10">
                  <c:v>Higgins</c:v>
                </c:pt>
                <c:pt idx="11">
                  <c:v>Hart</c:v>
                </c:pt>
                <c:pt idx="12">
                  <c:v>Page</c:v>
                </c:pt>
                <c:pt idx="13">
                  <c:v>Perrin</c:v>
                </c:pt>
                <c:pt idx="14">
                  <c:v>Rae</c:v>
                </c:pt>
                <c:pt idx="15">
                  <c:v>Cubis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20.0</c:v>
                </c:pt>
                <c:pt idx="1">
                  <c:v>21.0</c:v>
                </c:pt>
                <c:pt idx="2">
                  <c:v>16.0</c:v>
                </c:pt>
                <c:pt idx="3">
                  <c:v>28.0</c:v>
                </c:pt>
                <c:pt idx="4">
                  <c:v>28.0</c:v>
                </c:pt>
                <c:pt idx="5">
                  <c:v>83.0</c:v>
                </c:pt>
                <c:pt idx="6">
                  <c:v>19.0</c:v>
                </c:pt>
                <c:pt idx="7">
                  <c:v>47.0</c:v>
                </c:pt>
                <c:pt idx="8">
                  <c:v>14.0</c:v>
                </c:pt>
                <c:pt idx="9">
                  <c:v>80.0</c:v>
                </c:pt>
                <c:pt idx="10">
                  <c:v>131.0</c:v>
                </c:pt>
                <c:pt idx="11">
                  <c:v>17.0</c:v>
                </c:pt>
                <c:pt idx="12">
                  <c:v>36.0</c:v>
                </c:pt>
                <c:pt idx="13">
                  <c:v>11.0</c:v>
                </c:pt>
                <c:pt idx="14">
                  <c:v>14.0</c:v>
                </c:pt>
                <c:pt idx="15">
                  <c:v>24.0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D9-D841-9EE1-E6DDC55364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Headlines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6"/>
                <c:pt idx="0">
                  <c:v>Whitting</c:v>
                </c:pt>
                <c:pt idx="1">
                  <c:v>Walls</c:v>
                </c:pt>
                <c:pt idx="2">
                  <c:v>Roil</c:v>
                </c:pt>
                <c:pt idx="3">
                  <c:v>Edwards</c:v>
                </c:pt>
                <c:pt idx="4">
                  <c:v>Munro</c:v>
                </c:pt>
                <c:pt idx="5">
                  <c:v>Dean</c:v>
                </c:pt>
                <c:pt idx="6">
                  <c:v>Tyson</c:v>
                </c:pt>
                <c:pt idx="7">
                  <c:v>Wolfe</c:v>
                </c:pt>
                <c:pt idx="8">
                  <c:v>Reid</c:v>
                </c:pt>
                <c:pt idx="9">
                  <c:v>Cooper</c:v>
                </c:pt>
                <c:pt idx="10">
                  <c:v>Higgins</c:v>
                </c:pt>
                <c:pt idx="11">
                  <c:v>Hart</c:v>
                </c:pt>
                <c:pt idx="12">
                  <c:v>Page</c:v>
                </c:pt>
                <c:pt idx="13">
                  <c:v>Perrin</c:v>
                </c:pt>
                <c:pt idx="14">
                  <c:v>Rae</c:v>
                </c:pt>
                <c:pt idx="15">
                  <c:v>Cubis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5.0</c:v>
                </c:pt>
                <c:pt idx="1">
                  <c:v>7.0</c:v>
                </c:pt>
                <c:pt idx="2">
                  <c:v>9.0</c:v>
                </c:pt>
                <c:pt idx="3">
                  <c:v>11.0</c:v>
                </c:pt>
                <c:pt idx="4">
                  <c:v>15.0</c:v>
                </c:pt>
                <c:pt idx="5">
                  <c:v>51.0</c:v>
                </c:pt>
                <c:pt idx="6">
                  <c:v>10.0</c:v>
                </c:pt>
                <c:pt idx="7">
                  <c:v>14.0</c:v>
                </c:pt>
                <c:pt idx="8">
                  <c:v>8.0</c:v>
                </c:pt>
                <c:pt idx="9">
                  <c:v>71.0</c:v>
                </c:pt>
                <c:pt idx="10">
                  <c:v>77.0</c:v>
                </c:pt>
                <c:pt idx="11">
                  <c:v>15.0</c:v>
                </c:pt>
                <c:pt idx="12">
                  <c:v>24.0</c:v>
                </c:pt>
                <c:pt idx="13">
                  <c:v>11.0</c:v>
                </c:pt>
                <c:pt idx="14">
                  <c:v>9.0</c:v>
                </c:pt>
                <c:pt idx="15">
                  <c:v>23.0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CD9-D841-9EE1-E6DDC553640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6"/>
                <c:pt idx="0">
                  <c:v>Whitting</c:v>
                </c:pt>
                <c:pt idx="1">
                  <c:v>Walls</c:v>
                </c:pt>
                <c:pt idx="2">
                  <c:v>Roil</c:v>
                </c:pt>
                <c:pt idx="3">
                  <c:v>Edwards</c:v>
                </c:pt>
                <c:pt idx="4">
                  <c:v>Munro</c:v>
                </c:pt>
                <c:pt idx="5">
                  <c:v>Dean</c:v>
                </c:pt>
                <c:pt idx="6">
                  <c:v>Tyson</c:v>
                </c:pt>
                <c:pt idx="7">
                  <c:v>Wolfe</c:v>
                </c:pt>
                <c:pt idx="8">
                  <c:v>Reid</c:v>
                </c:pt>
                <c:pt idx="9">
                  <c:v>Cooper</c:v>
                </c:pt>
                <c:pt idx="10">
                  <c:v>Higgins</c:v>
                </c:pt>
                <c:pt idx="11">
                  <c:v>Hart</c:v>
                </c:pt>
                <c:pt idx="12">
                  <c:v>Page</c:v>
                </c:pt>
                <c:pt idx="13">
                  <c:v>Perrin</c:v>
                </c:pt>
                <c:pt idx="14">
                  <c:v>Rae</c:v>
                </c:pt>
                <c:pt idx="15">
                  <c:v>Cubis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CD9-D841-9EE1-E6DDC55364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8592072"/>
        <c:axId val="2108595784"/>
      </c:barChart>
      <c:catAx>
        <c:axId val="2108592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8595784"/>
        <c:crosses val="autoZero"/>
        <c:auto val="1"/>
        <c:lblAlgn val="ctr"/>
        <c:lblOffset val="100"/>
        <c:noMultiLvlLbl val="0"/>
      </c:catAx>
      <c:valAx>
        <c:axId val="2108595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8592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Coverage of child murders 1870 to 1930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Stories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6"/>
                <c:pt idx="0">
                  <c:v>Whitting</c:v>
                </c:pt>
                <c:pt idx="1">
                  <c:v>Walls</c:v>
                </c:pt>
                <c:pt idx="2">
                  <c:v>Roil</c:v>
                </c:pt>
                <c:pt idx="3">
                  <c:v>Edwards</c:v>
                </c:pt>
                <c:pt idx="4">
                  <c:v>Munro</c:v>
                </c:pt>
                <c:pt idx="5">
                  <c:v>Dean</c:v>
                </c:pt>
                <c:pt idx="6">
                  <c:v>Tyson</c:v>
                </c:pt>
                <c:pt idx="7">
                  <c:v>Wolfe</c:v>
                </c:pt>
                <c:pt idx="8">
                  <c:v>Reid</c:v>
                </c:pt>
                <c:pt idx="9">
                  <c:v>Cooper</c:v>
                </c:pt>
                <c:pt idx="10">
                  <c:v>Higgins</c:v>
                </c:pt>
                <c:pt idx="11">
                  <c:v>Hart</c:v>
                </c:pt>
                <c:pt idx="12">
                  <c:v>Page</c:v>
                </c:pt>
                <c:pt idx="13">
                  <c:v>Perrin</c:v>
                </c:pt>
                <c:pt idx="14">
                  <c:v>Rae</c:v>
                </c:pt>
                <c:pt idx="15">
                  <c:v>Cubis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20.0</c:v>
                </c:pt>
                <c:pt idx="1">
                  <c:v>21.0</c:v>
                </c:pt>
                <c:pt idx="2">
                  <c:v>16.0</c:v>
                </c:pt>
                <c:pt idx="3">
                  <c:v>28.0</c:v>
                </c:pt>
                <c:pt idx="4">
                  <c:v>28.0</c:v>
                </c:pt>
                <c:pt idx="5">
                  <c:v>83.0</c:v>
                </c:pt>
                <c:pt idx="6">
                  <c:v>19.0</c:v>
                </c:pt>
                <c:pt idx="7">
                  <c:v>47.0</c:v>
                </c:pt>
                <c:pt idx="8">
                  <c:v>14.0</c:v>
                </c:pt>
                <c:pt idx="9">
                  <c:v>80.0</c:v>
                </c:pt>
                <c:pt idx="10">
                  <c:v>131.0</c:v>
                </c:pt>
                <c:pt idx="11">
                  <c:v>17.0</c:v>
                </c:pt>
                <c:pt idx="12">
                  <c:v>36.0</c:v>
                </c:pt>
                <c:pt idx="13">
                  <c:v>11.0</c:v>
                </c:pt>
                <c:pt idx="14">
                  <c:v>14.0</c:v>
                </c:pt>
                <c:pt idx="15">
                  <c:v>24.0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81-E048-B733-724E1127C9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Headlines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6"/>
                <c:pt idx="0">
                  <c:v>Whitting</c:v>
                </c:pt>
                <c:pt idx="1">
                  <c:v>Walls</c:v>
                </c:pt>
                <c:pt idx="2">
                  <c:v>Roil</c:v>
                </c:pt>
                <c:pt idx="3">
                  <c:v>Edwards</c:v>
                </c:pt>
                <c:pt idx="4">
                  <c:v>Munro</c:v>
                </c:pt>
                <c:pt idx="5">
                  <c:v>Dean</c:v>
                </c:pt>
                <c:pt idx="6">
                  <c:v>Tyson</c:v>
                </c:pt>
                <c:pt idx="7">
                  <c:v>Wolfe</c:v>
                </c:pt>
                <c:pt idx="8">
                  <c:v>Reid</c:v>
                </c:pt>
                <c:pt idx="9">
                  <c:v>Cooper</c:v>
                </c:pt>
                <c:pt idx="10">
                  <c:v>Higgins</c:v>
                </c:pt>
                <c:pt idx="11">
                  <c:v>Hart</c:v>
                </c:pt>
                <c:pt idx="12">
                  <c:v>Page</c:v>
                </c:pt>
                <c:pt idx="13">
                  <c:v>Perrin</c:v>
                </c:pt>
                <c:pt idx="14">
                  <c:v>Rae</c:v>
                </c:pt>
                <c:pt idx="15">
                  <c:v>Cubis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5.0</c:v>
                </c:pt>
                <c:pt idx="1">
                  <c:v>7.0</c:v>
                </c:pt>
                <c:pt idx="2">
                  <c:v>9.0</c:v>
                </c:pt>
                <c:pt idx="3">
                  <c:v>11.0</c:v>
                </c:pt>
                <c:pt idx="4">
                  <c:v>15.0</c:v>
                </c:pt>
                <c:pt idx="5">
                  <c:v>51.0</c:v>
                </c:pt>
                <c:pt idx="6">
                  <c:v>10.0</c:v>
                </c:pt>
                <c:pt idx="7">
                  <c:v>14.0</c:v>
                </c:pt>
                <c:pt idx="8">
                  <c:v>8.0</c:v>
                </c:pt>
                <c:pt idx="9">
                  <c:v>71.0</c:v>
                </c:pt>
                <c:pt idx="10">
                  <c:v>77.0</c:v>
                </c:pt>
                <c:pt idx="11">
                  <c:v>15.0</c:v>
                </c:pt>
                <c:pt idx="12">
                  <c:v>24.0</c:v>
                </c:pt>
                <c:pt idx="13">
                  <c:v>11.0</c:v>
                </c:pt>
                <c:pt idx="14">
                  <c:v>9.0</c:v>
                </c:pt>
                <c:pt idx="15">
                  <c:v>23.0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81-E048-B733-724E1127C9C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Decks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6"/>
                <c:pt idx="0">
                  <c:v>Whitting</c:v>
                </c:pt>
                <c:pt idx="1">
                  <c:v>Walls</c:v>
                </c:pt>
                <c:pt idx="2">
                  <c:v>Roil</c:v>
                </c:pt>
                <c:pt idx="3">
                  <c:v>Edwards</c:v>
                </c:pt>
                <c:pt idx="4">
                  <c:v>Munro</c:v>
                </c:pt>
                <c:pt idx="5">
                  <c:v>Dean</c:v>
                </c:pt>
                <c:pt idx="6">
                  <c:v>Tyson</c:v>
                </c:pt>
                <c:pt idx="7">
                  <c:v>Wolfe</c:v>
                </c:pt>
                <c:pt idx="8">
                  <c:v>Reid</c:v>
                </c:pt>
                <c:pt idx="9">
                  <c:v>Cooper</c:v>
                </c:pt>
                <c:pt idx="10">
                  <c:v>Higgins</c:v>
                </c:pt>
                <c:pt idx="11">
                  <c:v>Hart</c:v>
                </c:pt>
                <c:pt idx="12">
                  <c:v>Page</c:v>
                </c:pt>
                <c:pt idx="13">
                  <c:v>Perrin</c:v>
                </c:pt>
                <c:pt idx="14">
                  <c:v>Rae</c:v>
                </c:pt>
                <c:pt idx="15">
                  <c:v>Cubis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  <c:pt idx="0">
                  <c:v>7.0</c:v>
                </c:pt>
                <c:pt idx="1">
                  <c:v>11.0</c:v>
                </c:pt>
                <c:pt idx="2">
                  <c:v>14.0</c:v>
                </c:pt>
                <c:pt idx="3">
                  <c:v>15.0</c:v>
                </c:pt>
                <c:pt idx="4">
                  <c:v>35.0</c:v>
                </c:pt>
                <c:pt idx="5">
                  <c:v>110.0</c:v>
                </c:pt>
                <c:pt idx="6">
                  <c:v>31.0</c:v>
                </c:pt>
                <c:pt idx="7">
                  <c:v>50.0</c:v>
                </c:pt>
                <c:pt idx="8">
                  <c:v>23.0</c:v>
                </c:pt>
                <c:pt idx="9">
                  <c:v>252.0</c:v>
                </c:pt>
                <c:pt idx="10">
                  <c:v>272.0</c:v>
                </c:pt>
                <c:pt idx="11">
                  <c:v>56.0</c:v>
                </c:pt>
                <c:pt idx="12">
                  <c:v>69.0</c:v>
                </c:pt>
                <c:pt idx="13">
                  <c:v>25.0</c:v>
                </c:pt>
                <c:pt idx="14">
                  <c:v>20.0</c:v>
                </c:pt>
                <c:pt idx="15">
                  <c:v>73.0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681-E048-B733-724E1127C9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8651048"/>
        <c:axId val="2108654760"/>
      </c:barChart>
      <c:catAx>
        <c:axId val="2108651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8654760"/>
        <c:crosses val="autoZero"/>
        <c:auto val="1"/>
        <c:lblAlgn val="ctr"/>
        <c:lblOffset val="100"/>
        <c:noMultiLvlLbl val="0"/>
      </c:catAx>
      <c:valAx>
        <c:axId val="2108654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8651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Comparison</a:t>
            </a:r>
            <a:r>
              <a:rPr lang="en-US" baseline="0" dirty="0"/>
              <a:t> of coverage by outcome of case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408194491992849"/>
          <c:y val="0.128522537205797"/>
          <c:w val="0.943480067708928"/>
          <c:h val="0.7104538879765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Stories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Sheet1!$A$2:$A$20</c:f>
              <c:strCache>
                <c:ptCount val="19"/>
                <c:pt idx="0">
                  <c:v>Tyson</c:v>
                </c:pt>
                <c:pt idx="1">
                  <c:v>Reid</c:v>
                </c:pt>
                <c:pt idx="3">
                  <c:v>Walls</c:v>
                </c:pt>
                <c:pt idx="4">
                  <c:v>Roil</c:v>
                </c:pt>
                <c:pt idx="5">
                  <c:v>Munro</c:v>
                </c:pt>
                <c:pt idx="6">
                  <c:v>Hart</c:v>
                </c:pt>
                <c:pt idx="7">
                  <c:v>Page</c:v>
                </c:pt>
                <c:pt idx="8">
                  <c:v>Perrin</c:v>
                </c:pt>
                <c:pt idx="9">
                  <c:v>Rae</c:v>
                </c:pt>
                <c:pt idx="10">
                  <c:v>Cubis</c:v>
                </c:pt>
                <c:pt idx="12">
                  <c:v>Whitting</c:v>
                </c:pt>
                <c:pt idx="13">
                  <c:v>Wolfe</c:v>
                </c:pt>
                <c:pt idx="14">
                  <c:v>Higgins</c:v>
                </c:pt>
                <c:pt idx="16">
                  <c:v>Edwards</c:v>
                </c:pt>
                <c:pt idx="17">
                  <c:v>Dean</c:v>
                </c:pt>
                <c:pt idx="18">
                  <c:v>Cooper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19.0</c:v>
                </c:pt>
                <c:pt idx="1">
                  <c:v>14.0</c:v>
                </c:pt>
                <c:pt idx="3">
                  <c:v>21.0</c:v>
                </c:pt>
                <c:pt idx="4">
                  <c:v>16.0</c:v>
                </c:pt>
                <c:pt idx="5">
                  <c:v>28.0</c:v>
                </c:pt>
                <c:pt idx="6">
                  <c:v>17.0</c:v>
                </c:pt>
                <c:pt idx="7">
                  <c:v>36.0</c:v>
                </c:pt>
                <c:pt idx="8">
                  <c:v>11.0</c:v>
                </c:pt>
                <c:pt idx="9">
                  <c:v>14.0</c:v>
                </c:pt>
                <c:pt idx="10">
                  <c:v>24.0</c:v>
                </c:pt>
                <c:pt idx="12">
                  <c:v>20.0</c:v>
                </c:pt>
                <c:pt idx="13">
                  <c:v>47.0</c:v>
                </c:pt>
                <c:pt idx="14">
                  <c:v>131.0</c:v>
                </c:pt>
                <c:pt idx="16">
                  <c:v>28.0</c:v>
                </c:pt>
                <c:pt idx="17">
                  <c:v>83.0</c:v>
                </c:pt>
                <c:pt idx="18">
                  <c:v>80.0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08-1240-AFC8-D53874B558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Headlines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Sheet1!$A$2:$A$20</c:f>
              <c:strCache>
                <c:ptCount val="19"/>
                <c:pt idx="0">
                  <c:v>Tyson</c:v>
                </c:pt>
                <c:pt idx="1">
                  <c:v>Reid</c:v>
                </c:pt>
                <c:pt idx="3">
                  <c:v>Walls</c:v>
                </c:pt>
                <c:pt idx="4">
                  <c:v>Roil</c:v>
                </c:pt>
                <c:pt idx="5">
                  <c:v>Munro</c:v>
                </c:pt>
                <c:pt idx="6">
                  <c:v>Hart</c:v>
                </c:pt>
                <c:pt idx="7">
                  <c:v>Page</c:v>
                </c:pt>
                <c:pt idx="8">
                  <c:v>Perrin</c:v>
                </c:pt>
                <c:pt idx="9">
                  <c:v>Rae</c:v>
                </c:pt>
                <c:pt idx="10">
                  <c:v>Cubis</c:v>
                </c:pt>
                <c:pt idx="12">
                  <c:v>Whitting</c:v>
                </c:pt>
                <c:pt idx="13">
                  <c:v>Wolfe</c:v>
                </c:pt>
                <c:pt idx="14">
                  <c:v>Higgins</c:v>
                </c:pt>
                <c:pt idx="16">
                  <c:v>Edwards</c:v>
                </c:pt>
                <c:pt idx="17">
                  <c:v>Dean</c:v>
                </c:pt>
                <c:pt idx="18">
                  <c:v>Cooper</c:v>
                </c:pt>
              </c:strCache>
            </c:str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10.0</c:v>
                </c:pt>
                <c:pt idx="1">
                  <c:v>8.0</c:v>
                </c:pt>
                <c:pt idx="3">
                  <c:v>7.0</c:v>
                </c:pt>
                <c:pt idx="4">
                  <c:v>9.0</c:v>
                </c:pt>
                <c:pt idx="5">
                  <c:v>15.0</c:v>
                </c:pt>
                <c:pt idx="6">
                  <c:v>15.0</c:v>
                </c:pt>
                <c:pt idx="7">
                  <c:v>24.0</c:v>
                </c:pt>
                <c:pt idx="8">
                  <c:v>11.0</c:v>
                </c:pt>
                <c:pt idx="9">
                  <c:v>9.0</c:v>
                </c:pt>
                <c:pt idx="10">
                  <c:v>23.0</c:v>
                </c:pt>
                <c:pt idx="12">
                  <c:v>5.0</c:v>
                </c:pt>
                <c:pt idx="13">
                  <c:v>14.0</c:v>
                </c:pt>
                <c:pt idx="14">
                  <c:v>77.0</c:v>
                </c:pt>
                <c:pt idx="16">
                  <c:v>11.0</c:v>
                </c:pt>
                <c:pt idx="17">
                  <c:v>51.0</c:v>
                </c:pt>
                <c:pt idx="18">
                  <c:v>71.0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808-1240-AFC8-D53874B5586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Decks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Sheet1!$A$2:$A$20</c:f>
              <c:strCache>
                <c:ptCount val="19"/>
                <c:pt idx="0">
                  <c:v>Tyson</c:v>
                </c:pt>
                <c:pt idx="1">
                  <c:v>Reid</c:v>
                </c:pt>
                <c:pt idx="3">
                  <c:v>Walls</c:v>
                </c:pt>
                <c:pt idx="4">
                  <c:v>Roil</c:v>
                </c:pt>
                <c:pt idx="5">
                  <c:v>Munro</c:v>
                </c:pt>
                <c:pt idx="6">
                  <c:v>Hart</c:v>
                </c:pt>
                <c:pt idx="7">
                  <c:v>Page</c:v>
                </c:pt>
                <c:pt idx="8">
                  <c:v>Perrin</c:v>
                </c:pt>
                <c:pt idx="9">
                  <c:v>Rae</c:v>
                </c:pt>
                <c:pt idx="10">
                  <c:v>Cubis</c:v>
                </c:pt>
                <c:pt idx="12">
                  <c:v>Whitting</c:v>
                </c:pt>
                <c:pt idx="13">
                  <c:v>Wolfe</c:v>
                </c:pt>
                <c:pt idx="14">
                  <c:v>Higgins</c:v>
                </c:pt>
                <c:pt idx="16">
                  <c:v>Edwards</c:v>
                </c:pt>
                <c:pt idx="17">
                  <c:v>Dean</c:v>
                </c:pt>
                <c:pt idx="18">
                  <c:v>Cooper</c:v>
                </c:pt>
              </c:strCache>
            </c:strRef>
          </c:cat>
          <c:val>
            <c:numRef>
              <c:f>Sheet1!$D$2:$D$20</c:f>
              <c:numCache>
                <c:formatCode>General</c:formatCode>
                <c:ptCount val="19"/>
                <c:pt idx="0">
                  <c:v>31.0</c:v>
                </c:pt>
                <c:pt idx="1">
                  <c:v>23.0</c:v>
                </c:pt>
                <c:pt idx="3">
                  <c:v>11.0</c:v>
                </c:pt>
                <c:pt idx="4">
                  <c:v>14.0</c:v>
                </c:pt>
                <c:pt idx="5">
                  <c:v>35.0</c:v>
                </c:pt>
                <c:pt idx="6">
                  <c:v>56.0</c:v>
                </c:pt>
                <c:pt idx="7">
                  <c:v>69.0</c:v>
                </c:pt>
                <c:pt idx="8">
                  <c:v>25.0</c:v>
                </c:pt>
                <c:pt idx="9">
                  <c:v>20.0</c:v>
                </c:pt>
                <c:pt idx="10">
                  <c:v>73.0</c:v>
                </c:pt>
                <c:pt idx="12">
                  <c:v>7.0</c:v>
                </c:pt>
                <c:pt idx="13">
                  <c:v>50.0</c:v>
                </c:pt>
                <c:pt idx="14">
                  <c:v>272.0</c:v>
                </c:pt>
                <c:pt idx="16">
                  <c:v>15.0</c:v>
                </c:pt>
                <c:pt idx="17">
                  <c:v>110.0</c:v>
                </c:pt>
                <c:pt idx="18">
                  <c:v>252.0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808-1240-AFC8-D53874B558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7903352"/>
        <c:axId val="2107899624"/>
      </c:barChart>
      <c:catAx>
        <c:axId val="2107903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899624"/>
        <c:crosses val="autoZero"/>
        <c:auto val="1"/>
        <c:lblAlgn val="ctr"/>
        <c:lblOffset val="100"/>
        <c:noMultiLvlLbl val="0"/>
      </c:catAx>
      <c:valAx>
        <c:axId val="2107899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903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Child murders domestic</a:t>
            </a:r>
            <a:r>
              <a:rPr lang="en-US" baseline="0" dirty="0"/>
              <a:t> vs other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Stories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Sheet1!$A$2:$A$18</c:f>
              <c:strCache>
                <c:ptCount val="17"/>
                <c:pt idx="0">
                  <c:v>Whitting</c:v>
                </c:pt>
                <c:pt idx="1">
                  <c:v>Walls</c:v>
                </c:pt>
                <c:pt idx="2">
                  <c:v>Roil</c:v>
                </c:pt>
                <c:pt idx="3">
                  <c:v>Edwards</c:v>
                </c:pt>
                <c:pt idx="4">
                  <c:v>Munro</c:v>
                </c:pt>
                <c:pt idx="5">
                  <c:v>Tyson</c:v>
                </c:pt>
                <c:pt idx="6">
                  <c:v>Wolfe</c:v>
                </c:pt>
                <c:pt idx="7">
                  <c:v>Reid</c:v>
                </c:pt>
                <c:pt idx="8">
                  <c:v>Hart</c:v>
                </c:pt>
                <c:pt idx="9">
                  <c:v>Page</c:v>
                </c:pt>
                <c:pt idx="10">
                  <c:v>Perrin</c:v>
                </c:pt>
                <c:pt idx="11">
                  <c:v>Rae</c:v>
                </c:pt>
                <c:pt idx="12">
                  <c:v>Cubis</c:v>
                </c:pt>
                <c:pt idx="14">
                  <c:v>Dean</c:v>
                </c:pt>
                <c:pt idx="15">
                  <c:v>Cooper</c:v>
                </c:pt>
                <c:pt idx="16">
                  <c:v>Higgins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20.0</c:v>
                </c:pt>
                <c:pt idx="1">
                  <c:v>21.0</c:v>
                </c:pt>
                <c:pt idx="2">
                  <c:v>16.0</c:v>
                </c:pt>
                <c:pt idx="3">
                  <c:v>28.0</c:v>
                </c:pt>
                <c:pt idx="4">
                  <c:v>28.0</c:v>
                </c:pt>
                <c:pt idx="5">
                  <c:v>19.0</c:v>
                </c:pt>
                <c:pt idx="6">
                  <c:v>47.0</c:v>
                </c:pt>
                <c:pt idx="7">
                  <c:v>14.0</c:v>
                </c:pt>
                <c:pt idx="8">
                  <c:v>17.0</c:v>
                </c:pt>
                <c:pt idx="9">
                  <c:v>36.0</c:v>
                </c:pt>
                <c:pt idx="10">
                  <c:v>11.0</c:v>
                </c:pt>
                <c:pt idx="11">
                  <c:v>14.0</c:v>
                </c:pt>
                <c:pt idx="12">
                  <c:v>24.0</c:v>
                </c:pt>
                <c:pt idx="14">
                  <c:v>83.0</c:v>
                </c:pt>
                <c:pt idx="15">
                  <c:v>80.0</c:v>
                </c:pt>
                <c:pt idx="16">
                  <c:v>131.0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62-8D4B-A0A9-8BD695EFAC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Headlines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Sheet1!$A$2:$A$18</c:f>
              <c:strCache>
                <c:ptCount val="17"/>
                <c:pt idx="0">
                  <c:v>Whitting</c:v>
                </c:pt>
                <c:pt idx="1">
                  <c:v>Walls</c:v>
                </c:pt>
                <c:pt idx="2">
                  <c:v>Roil</c:v>
                </c:pt>
                <c:pt idx="3">
                  <c:v>Edwards</c:v>
                </c:pt>
                <c:pt idx="4">
                  <c:v>Munro</c:v>
                </c:pt>
                <c:pt idx="5">
                  <c:v>Tyson</c:v>
                </c:pt>
                <c:pt idx="6">
                  <c:v>Wolfe</c:v>
                </c:pt>
                <c:pt idx="7">
                  <c:v>Reid</c:v>
                </c:pt>
                <c:pt idx="8">
                  <c:v>Hart</c:v>
                </c:pt>
                <c:pt idx="9">
                  <c:v>Page</c:v>
                </c:pt>
                <c:pt idx="10">
                  <c:v>Perrin</c:v>
                </c:pt>
                <c:pt idx="11">
                  <c:v>Rae</c:v>
                </c:pt>
                <c:pt idx="12">
                  <c:v>Cubis</c:v>
                </c:pt>
                <c:pt idx="14">
                  <c:v>Dean</c:v>
                </c:pt>
                <c:pt idx="15">
                  <c:v>Cooper</c:v>
                </c:pt>
                <c:pt idx="16">
                  <c:v>Higgins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5.0</c:v>
                </c:pt>
                <c:pt idx="1">
                  <c:v>7.0</c:v>
                </c:pt>
                <c:pt idx="2">
                  <c:v>9.0</c:v>
                </c:pt>
                <c:pt idx="3">
                  <c:v>11.0</c:v>
                </c:pt>
                <c:pt idx="4">
                  <c:v>15.0</c:v>
                </c:pt>
                <c:pt idx="5">
                  <c:v>10.0</c:v>
                </c:pt>
                <c:pt idx="6">
                  <c:v>14.0</c:v>
                </c:pt>
                <c:pt idx="7">
                  <c:v>8.0</c:v>
                </c:pt>
                <c:pt idx="8">
                  <c:v>15.0</c:v>
                </c:pt>
                <c:pt idx="9">
                  <c:v>24.0</c:v>
                </c:pt>
                <c:pt idx="10">
                  <c:v>11.0</c:v>
                </c:pt>
                <c:pt idx="11">
                  <c:v>9.0</c:v>
                </c:pt>
                <c:pt idx="12">
                  <c:v>23.0</c:v>
                </c:pt>
                <c:pt idx="14">
                  <c:v>51.0</c:v>
                </c:pt>
                <c:pt idx="15">
                  <c:v>71.0</c:v>
                </c:pt>
                <c:pt idx="16">
                  <c:v>77.0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E62-8D4B-A0A9-8BD695EFAC9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Decks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Sheet1!$A$2:$A$18</c:f>
              <c:strCache>
                <c:ptCount val="17"/>
                <c:pt idx="0">
                  <c:v>Whitting</c:v>
                </c:pt>
                <c:pt idx="1">
                  <c:v>Walls</c:v>
                </c:pt>
                <c:pt idx="2">
                  <c:v>Roil</c:v>
                </c:pt>
                <c:pt idx="3">
                  <c:v>Edwards</c:v>
                </c:pt>
                <c:pt idx="4">
                  <c:v>Munro</c:v>
                </c:pt>
                <c:pt idx="5">
                  <c:v>Tyson</c:v>
                </c:pt>
                <c:pt idx="6">
                  <c:v>Wolfe</c:v>
                </c:pt>
                <c:pt idx="7">
                  <c:v>Reid</c:v>
                </c:pt>
                <c:pt idx="8">
                  <c:v>Hart</c:v>
                </c:pt>
                <c:pt idx="9">
                  <c:v>Page</c:v>
                </c:pt>
                <c:pt idx="10">
                  <c:v>Perrin</c:v>
                </c:pt>
                <c:pt idx="11">
                  <c:v>Rae</c:v>
                </c:pt>
                <c:pt idx="12">
                  <c:v>Cubis</c:v>
                </c:pt>
                <c:pt idx="14">
                  <c:v>Dean</c:v>
                </c:pt>
                <c:pt idx="15">
                  <c:v>Cooper</c:v>
                </c:pt>
                <c:pt idx="16">
                  <c:v>Higgins</c:v>
                </c:pt>
              </c:strCache>
            </c:strRef>
          </c:cat>
          <c:val>
            <c:numRef>
              <c:f>Sheet1!$D$2:$D$18</c:f>
              <c:numCache>
                <c:formatCode>General</c:formatCode>
                <c:ptCount val="17"/>
                <c:pt idx="0">
                  <c:v>7.0</c:v>
                </c:pt>
                <c:pt idx="1">
                  <c:v>11.0</c:v>
                </c:pt>
                <c:pt idx="2">
                  <c:v>14.0</c:v>
                </c:pt>
                <c:pt idx="3">
                  <c:v>15.0</c:v>
                </c:pt>
                <c:pt idx="4">
                  <c:v>35.0</c:v>
                </c:pt>
                <c:pt idx="5">
                  <c:v>31.0</c:v>
                </c:pt>
                <c:pt idx="6">
                  <c:v>50.0</c:v>
                </c:pt>
                <c:pt idx="7">
                  <c:v>23.0</c:v>
                </c:pt>
                <c:pt idx="8">
                  <c:v>56.0</c:v>
                </c:pt>
                <c:pt idx="9">
                  <c:v>69.0</c:v>
                </c:pt>
                <c:pt idx="10">
                  <c:v>25.0</c:v>
                </c:pt>
                <c:pt idx="11">
                  <c:v>20.0</c:v>
                </c:pt>
                <c:pt idx="12">
                  <c:v>73.0</c:v>
                </c:pt>
                <c:pt idx="14">
                  <c:v>110.0</c:v>
                </c:pt>
                <c:pt idx="15">
                  <c:v>252.0</c:v>
                </c:pt>
                <c:pt idx="16">
                  <c:v>272.0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E62-8D4B-A0A9-8BD695EFAC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3891192"/>
        <c:axId val="2143894904"/>
      </c:barChart>
      <c:catAx>
        <c:axId val="2143891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3894904"/>
        <c:crosses val="autoZero"/>
        <c:auto val="1"/>
        <c:lblAlgn val="ctr"/>
        <c:lblOffset val="100"/>
        <c:noMultiLvlLbl val="0"/>
      </c:catAx>
      <c:valAx>
        <c:axId val="2143894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3891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Newztext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Sheet1!$A$2:$A$18</c:f>
              <c:strCache>
                <c:ptCount val="17"/>
                <c:pt idx="0">
                  <c:v>Whitting</c:v>
                </c:pt>
                <c:pt idx="1">
                  <c:v>Walls</c:v>
                </c:pt>
                <c:pt idx="2">
                  <c:v>Roil</c:v>
                </c:pt>
                <c:pt idx="3">
                  <c:v>Edwards</c:v>
                </c:pt>
                <c:pt idx="4">
                  <c:v>Munro</c:v>
                </c:pt>
                <c:pt idx="5">
                  <c:v>Tyson</c:v>
                </c:pt>
                <c:pt idx="6">
                  <c:v>Wolfe</c:v>
                </c:pt>
                <c:pt idx="7">
                  <c:v>Reid</c:v>
                </c:pt>
                <c:pt idx="8">
                  <c:v>Hart</c:v>
                </c:pt>
                <c:pt idx="9">
                  <c:v>Page</c:v>
                </c:pt>
                <c:pt idx="10">
                  <c:v>Perrin</c:v>
                </c:pt>
                <c:pt idx="11">
                  <c:v>Rae</c:v>
                </c:pt>
                <c:pt idx="12">
                  <c:v>Cubis</c:v>
                </c:pt>
                <c:pt idx="14">
                  <c:v>Dean</c:v>
                </c:pt>
                <c:pt idx="15">
                  <c:v>Cooper</c:v>
                </c:pt>
                <c:pt idx="16">
                  <c:v>Higgins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2.0</c:v>
                </c:pt>
                <c:pt idx="1">
                  <c:v>0.0</c:v>
                </c:pt>
                <c:pt idx="2">
                  <c:v>0.0</c:v>
                </c:pt>
                <c:pt idx="3">
                  <c:v>2.0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1.0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5">
                  <c:v>4.0</c:v>
                </c:pt>
                <c:pt idx="16">
                  <c:v>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6D-2C47-B591-73A34903C4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4036936"/>
        <c:axId val="2144040712"/>
      </c:barChart>
      <c:catAx>
        <c:axId val="2144036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4040712"/>
        <c:crosses val="autoZero"/>
        <c:auto val="1"/>
        <c:lblAlgn val="ctr"/>
        <c:lblOffset val="100"/>
        <c:noMultiLvlLbl val="0"/>
      </c:catAx>
      <c:valAx>
        <c:axId val="2144040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4036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0.04367</cdr:x>
      <cdr:y>0.12568</cdr:y>
    </cdr:from>
    <cdr:to>
      <cdr:x>0.13063</cdr:x>
      <cdr:y>0.19667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8AE92CB4-E283-DC4F-9962-27FB518818A6}"/>
            </a:ext>
          </a:extLst>
        </cdr:cNvPr>
        <cdr:cNvSpPr txBox="1"/>
      </cdr:nvSpPr>
      <cdr:spPr>
        <a:xfrm xmlns:a="http://schemas.openxmlformats.org/drawingml/2006/main">
          <a:off x="459259" y="546872"/>
          <a:ext cx="914400" cy="3089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Not guilty</a:t>
          </a:r>
        </a:p>
      </cdr:txBody>
    </cdr:sp>
  </cdr:relSizeAnchor>
  <cdr:relSizeAnchor xmlns:cdr="http://schemas.openxmlformats.org/drawingml/2006/chartDrawing">
    <cdr:from>
      <cdr:x>0.27987</cdr:x>
      <cdr:y>0.12568</cdr:y>
    </cdr:from>
    <cdr:to>
      <cdr:x>0.47258</cdr:x>
      <cdr:y>0.20803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D561EFCE-1EFC-234E-9D2F-995C463DAAA2}"/>
            </a:ext>
          </a:extLst>
        </cdr:cNvPr>
        <cdr:cNvSpPr txBox="1"/>
      </cdr:nvSpPr>
      <cdr:spPr>
        <a:xfrm xmlns:a="http://schemas.openxmlformats.org/drawingml/2006/main">
          <a:off x="2942967" y="546872"/>
          <a:ext cx="2026508" cy="3583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Not guilty by reason of insanity</a:t>
          </a:r>
        </a:p>
      </cdr:txBody>
    </cdr:sp>
  </cdr:relSizeAnchor>
  <cdr:relSizeAnchor xmlns:cdr="http://schemas.openxmlformats.org/drawingml/2006/chartDrawing">
    <cdr:from>
      <cdr:x>0.63944</cdr:x>
      <cdr:y>0.12568</cdr:y>
    </cdr:from>
    <cdr:to>
      <cdr:x>0.76283</cdr:x>
      <cdr:y>0.19099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xmlns="" id="{54D732B8-88B1-5C45-87EA-87C437ED71D2}"/>
            </a:ext>
          </a:extLst>
        </cdr:cNvPr>
        <cdr:cNvSpPr txBox="1"/>
      </cdr:nvSpPr>
      <cdr:spPr>
        <a:xfrm xmlns:a="http://schemas.openxmlformats.org/drawingml/2006/main">
          <a:off x="6724134" y="546873"/>
          <a:ext cx="1297459" cy="284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Guilty but insane</a:t>
          </a:r>
        </a:p>
      </cdr:txBody>
    </cdr:sp>
  </cdr:relSizeAnchor>
  <cdr:relSizeAnchor xmlns:cdr="http://schemas.openxmlformats.org/drawingml/2006/chartDrawing">
    <cdr:from>
      <cdr:x>0.87799</cdr:x>
      <cdr:y>0.13136</cdr:y>
    </cdr:from>
    <cdr:to>
      <cdr:x>0.9908</cdr:x>
      <cdr:y>0.19951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xmlns="" id="{11832C50-D1B3-684F-8A1E-B49056978C7F}"/>
            </a:ext>
          </a:extLst>
        </cdr:cNvPr>
        <cdr:cNvSpPr txBox="1"/>
      </cdr:nvSpPr>
      <cdr:spPr>
        <a:xfrm xmlns:a="http://schemas.openxmlformats.org/drawingml/2006/main">
          <a:off x="9232556" y="571586"/>
          <a:ext cx="1186249" cy="296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Guilty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F85856-7F25-7544-80FF-AC7F92A83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679F9EF-3584-CC48-8039-FC5E13DDB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BADEC4-0229-0749-9CEE-75BA3B996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7C67-7ED9-AB4E-982D-86F2D9AE344E}" type="datetimeFigureOut">
              <a:rPr lang="en-US" smtClean="0"/>
              <a:t>31/01/19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84648C-EB39-5B43-AB49-BD0602985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CE0CF4-BA52-AB4D-BE34-0710B90AA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22D9E-CBCC-AD4F-B965-E62B2309D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06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0C480D-3492-004E-AB38-0694AA11B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DCF724C-A740-794C-9088-BB40ACFD0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D208D4-169C-D14A-9AFA-4F5110145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7C67-7ED9-AB4E-982D-86F2D9AE344E}" type="datetimeFigureOut">
              <a:rPr lang="en-US" smtClean="0"/>
              <a:t>31/01/19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0C4086-8EF4-2840-8596-C437DCB9A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14A38C-DD80-B24E-B8A9-DC832245A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22D9E-CBCC-AD4F-B965-E62B2309D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08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72EF23C-DA53-234F-BEAA-0124DCAFFF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5013E87-C19E-824B-8090-59848547E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6F4653-28AF-2140-B22B-9342FEA0A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7C67-7ED9-AB4E-982D-86F2D9AE344E}" type="datetimeFigureOut">
              <a:rPr lang="en-US" smtClean="0"/>
              <a:t>31/01/19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BD3CD1-E341-2F4C-B393-397BFB2D8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E6CBA8-76A7-844B-B5F3-88B5B2D98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22D9E-CBCC-AD4F-B965-E62B2309D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8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61ECF7-70FC-F44A-8AF3-2C620D438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757B7F-E30F-4049-9758-37349F593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CA5469-13DE-5B48-A983-CAE14E7F6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7C67-7ED9-AB4E-982D-86F2D9AE344E}" type="datetimeFigureOut">
              <a:rPr lang="en-US" smtClean="0"/>
              <a:t>31/01/19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DDF91B-3F6D-5148-851C-A063FC8DB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E3696D-5D75-024A-819D-C8E68DBB2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22D9E-CBCC-AD4F-B965-E62B2309D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9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E10767-A330-3C4B-ABDF-388C22F0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C7C82D3-B991-BB44-ADAC-CD63F967A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9EEEA4-13FF-A242-9555-4E15371F9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7C67-7ED9-AB4E-982D-86F2D9AE344E}" type="datetimeFigureOut">
              <a:rPr lang="en-US" smtClean="0"/>
              <a:t>31/01/19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09E1F7-1342-C447-B427-92716EA1A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777ECE-FDA7-0B41-AAF5-91941369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22D9E-CBCC-AD4F-B965-E62B2309D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3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DF887B-486F-BD4B-8B21-9CA139D6A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ADCB3C-9F53-A943-A012-0AC8D7DD8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F5F39AD-5BE3-6446-B740-7D3F858BF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C5EC2D9-6C2E-EC48-838C-AAB15FAEE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7C67-7ED9-AB4E-982D-86F2D9AE344E}" type="datetimeFigureOut">
              <a:rPr lang="en-US" smtClean="0"/>
              <a:t>31/01/19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6D19BA-70AC-4F44-BFFB-9109ECA56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4F2268-54C1-4642-B1CD-04EFD0061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22D9E-CBCC-AD4F-B965-E62B2309D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682C46-2322-804F-998D-D0F7B6F56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55D8640-653D-B74F-B6FD-E20E3817D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02396E5-D7A5-A446-AE0E-8566F9229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DE28B7D-0C29-034F-830A-97888C9DA9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4F4AACD-0582-8C45-B39A-BA47EDA194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C5CE2C-F20E-2442-898E-8BCC74F8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7C67-7ED9-AB4E-982D-86F2D9AE344E}" type="datetimeFigureOut">
              <a:rPr lang="en-US" smtClean="0"/>
              <a:t>31/01/19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CE71754-7FF4-524E-874D-6350437CF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D6E006F-C8BD-B64E-9743-5B496D597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22D9E-CBCC-AD4F-B965-E62B2309D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6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F76C4D-04F6-A344-AD26-FCA7B0BB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E36F13C-DB57-9343-8196-6AF559D93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7C67-7ED9-AB4E-982D-86F2D9AE344E}" type="datetimeFigureOut">
              <a:rPr lang="en-US" smtClean="0"/>
              <a:t>31/01/19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5E735D-5523-2941-8F78-04F8EF641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8ADB6F-8992-364F-9697-3786716B0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22D9E-CBCC-AD4F-B965-E62B2309D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92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E86E661-DD70-0A4B-8F8A-A93A34A98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7C67-7ED9-AB4E-982D-86F2D9AE344E}" type="datetimeFigureOut">
              <a:rPr lang="en-US" smtClean="0"/>
              <a:t>31/01/19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2B9BF1C-9468-514C-AC91-7DCA590CF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135E08F-8CB3-864B-9EAA-1635DB962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22D9E-CBCC-AD4F-B965-E62B2309D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46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354D30-B7C0-6148-A105-098D112C3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B7C8AC-2A38-7D41-BC38-C805C6EEA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A7D7D74-7659-1049-8E5E-7B195AF97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AC584B4-9E31-104C-8AA0-1593898BB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7C67-7ED9-AB4E-982D-86F2D9AE344E}" type="datetimeFigureOut">
              <a:rPr lang="en-US" smtClean="0"/>
              <a:t>31/01/19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79AB49A-8119-4D49-83D3-DD8B892AC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4D465B9-560F-3B4B-BDA1-B3911E41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22D9E-CBCC-AD4F-B965-E62B2309D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5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90300E-8848-3145-A813-1AFB6BF2E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DC8F143-47DF-F14E-8822-7F14452BD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BA21219-FD0E-6B45-9D85-B9DA2C1830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D479E3F-4692-6E4C-A0E7-74BC58EA8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7C67-7ED9-AB4E-982D-86F2D9AE344E}" type="datetimeFigureOut">
              <a:rPr lang="en-US" smtClean="0"/>
              <a:t>31/01/19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5E990A8-F355-CE48-A31C-F2BAACF4B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F421332-883A-8541-BD2E-CAA714119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22D9E-CBCC-AD4F-B965-E62B2309D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38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00796E3-98C6-EE47-808F-BE24B5507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317AAA-B875-144A-B587-0DA2368C3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AE7B39-428B-4140-9A36-4AE11D3E5C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7C67-7ED9-AB4E-982D-86F2D9AE344E}" type="datetimeFigureOut">
              <a:rPr lang="en-US" smtClean="0"/>
              <a:t>31/01/19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1A14B3-E975-2449-880A-3C594F0BE8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BFFC52-E16F-6149-A1B0-B0F6841EB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22D9E-CBCC-AD4F-B965-E62B2309D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8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671F2A-3A52-6545-9223-E19AF11FA6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Murder headlines and celebrities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B6BE371-8DBE-3941-996B-7BEEB21C7A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Fran Tyler </a:t>
            </a:r>
          </a:p>
          <a:p>
            <a:r>
              <a:rPr lang="en-US" dirty="0"/>
              <a:t>Massey University</a:t>
            </a:r>
          </a:p>
        </p:txBody>
      </p:sp>
    </p:spTree>
    <p:extLst>
      <p:ext uri="{BB962C8B-B14F-4D97-AF65-F5344CB8AC3E}">
        <p14:creationId xmlns:p14="http://schemas.microsoft.com/office/powerpoint/2010/main" val="3577172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894E07-3749-ED4D-A049-FB9B812E6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Your kids or someone else’s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98032922-95E0-3146-9755-8AB1885826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599199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7735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4AF478-ED13-0C48-A793-8CFB4DD30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used to describe not guilty cases </a:t>
            </a:r>
            <a:r>
              <a:rPr lang="en-US" sz="2000" dirty="0"/>
              <a:t>(n=2)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500835B9-586D-7B41-A17B-F7ABC02952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2557482"/>
              </p:ext>
            </p:extLst>
          </p:nvPr>
        </p:nvGraphicFramePr>
        <p:xfrm>
          <a:off x="2755558" y="1912121"/>
          <a:ext cx="5634680" cy="32035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35036">
                  <a:extLst>
                    <a:ext uri="{9D8B030D-6E8A-4147-A177-3AD203B41FA5}">
                      <a16:colId xmlns:a16="http://schemas.microsoft.com/office/drawing/2014/main" xmlns="" val="1542502751"/>
                    </a:ext>
                  </a:extLst>
                </a:gridCol>
                <a:gridCol w="1399644">
                  <a:extLst>
                    <a:ext uri="{9D8B030D-6E8A-4147-A177-3AD203B41FA5}">
                      <a16:colId xmlns:a16="http://schemas.microsoft.com/office/drawing/2014/main" xmlns="" val="1941803733"/>
                    </a:ext>
                  </a:extLst>
                </a:gridCol>
              </a:tblGrid>
              <a:tr h="533929">
                <a:tc>
                  <a:txBody>
                    <a:bodyPr/>
                    <a:lstStyle/>
                    <a:p>
                      <a:r>
                        <a:rPr lang="en-US" dirty="0"/>
                        <a:t>Tragedy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3163667"/>
                  </a:ext>
                </a:extLst>
              </a:tr>
              <a:tr h="533929">
                <a:tc>
                  <a:txBody>
                    <a:bodyPr/>
                    <a:lstStyle/>
                    <a:p>
                      <a:r>
                        <a:rPr lang="en-US" dirty="0"/>
                        <a:t>Murder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9095359"/>
                  </a:ext>
                </a:extLst>
              </a:tr>
              <a:tr h="533929">
                <a:tc>
                  <a:txBody>
                    <a:bodyPr/>
                    <a:lstStyle/>
                    <a:p>
                      <a:r>
                        <a:rPr lang="en-US" dirty="0"/>
                        <a:t>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1126613"/>
                  </a:ext>
                </a:extLst>
              </a:tr>
              <a:tr h="533929">
                <a:tc>
                  <a:txBody>
                    <a:bodyPr/>
                    <a:lstStyle/>
                    <a:p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0418128"/>
                  </a:ext>
                </a:extLst>
              </a:tr>
              <a:tr h="533929">
                <a:tc>
                  <a:txBody>
                    <a:bodyPr/>
                    <a:lstStyle/>
                    <a:p>
                      <a:r>
                        <a:rPr lang="en-US" dirty="0"/>
                        <a:t>Death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5091445"/>
                  </a:ext>
                </a:extLst>
              </a:tr>
              <a:tr h="533929">
                <a:tc>
                  <a:txBody>
                    <a:bodyPr/>
                    <a:lstStyle/>
                    <a:p>
                      <a:r>
                        <a:rPr lang="en-US" dirty="0"/>
                        <a:t>Sensation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9877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684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531319-6B29-A648-8CD6-36F7B41CE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Language used to describe insanity-related  cases </a:t>
            </a:r>
            <a:r>
              <a:rPr lang="en-US" sz="1800" dirty="0"/>
              <a:t>(n= 11)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FC74ABF5-7F61-C642-BA6E-CB0A49C062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9581506"/>
              </p:ext>
            </p:extLst>
          </p:nvPr>
        </p:nvGraphicFramePr>
        <p:xfrm>
          <a:off x="2733932" y="1875052"/>
          <a:ext cx="6724135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511810832"/>
                    </a:ext>
                  </a:extLst>
                </a:gridCol>
                <a:gridCol w="1466335">
                  <a:extLst>
                    <a:ext uri="{9D8B030D-6E8A-4147-A177-3AD203B41FA5}">
                      <a16:colId xmlns:a16="http://schemas.microsoft.com/office/drawing/2014/main" xmlns="" val="20189494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Tragedy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4448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Murder/ horrible murder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8239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5948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3148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Reference to insanity (mad/ demented/ </a:t>
                      </a:r>
                      <a:r>
                        <a:rPr lang="en-US" dirty="0" err="1"/>
                        <a:t>etc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7487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1657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Shocking affair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8161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Pitiful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9426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Awful 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3078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91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71473A-FA1E-3C47-89D3-E74E6C9AC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Language used to describe guilty (and non-family) cases </a:t>
            </a:r>
            <a:r>
              <a:rPr lang="en-US" sz="2000" dirty="0"/>
              <a:t>(n=3)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E3C6D83C-9F49-C940-B176-DA9FF97DA3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992263"/>
              </p:ext>
            </p:extLst>
          </p:nvPr>
        </p:nvGraphicFramePr>
        <p:xfrm>
          <a:off x="2919284" y="1887409"/>
          <a:ext cx="6353432" cy="4079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3533585749"/>
                    </a:ext>
                  </a:extLst>
                </a:gridCol>
                <a:gridCol w="1095632">
                  <a:extLst>
                    <a:ext uri="{9D8B030D-6E8A-4147-A177-3AD203B41FA5}">
                      <a16:colId xmlns:a16="http://schemas.microsoft.com/office/drawing/2014/main" xmlns="" val="11650238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Baby farming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5519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Murder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70485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Child murders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8493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6501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Sensation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1029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Affair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2383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Mystery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6229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Infanticide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5664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Tragedy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3425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Massacre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8883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5577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1807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E66EDB-A71D-7B46-8C46-CE00B5B88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we remember them?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AE708147-A479-CA47-B650-F51ACC1A71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552405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7477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1E3B08-6CDF-8644-B1CA-8D3DCBA40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Conclusions…</a:t>
            </a:r>
          </a:p>
        </p:txBody>
      </p:sp>
    </p:spTree>
    <p:extLst>
      <p:ext uri="{BB962C8B-B14F-4D97-AF65-F5344CB8AC3E}">
        <p14:creationId xmlns:p14="http://schemas.microsoft.com/office/powerpoint/2010/main" val="1417862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6277A4-E902-714F-890D-9901CDD1A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9F20CB-4221-7141-A6A6-9DDCF3185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Ducat, L., Thomas, S, &amp; Blood, W. (2009). Sensationalising sex offenders and sexual recidivism: Impact of the Serious Sex Offender Monitoring Act 2005 on media reportage. </a:t>
            </a:r>
            <a:r>
              <a:rPr lang="en-AU" i="1" dirty="0"/>
              <a:t>Australian Psychologist, 44</a:t>
            </a:r>
            <a:r>
              <a:rPr lang="en-AU" dirty="0"/>
              <a:t>(3), 156-165.</a:t>
            </a:r>
            <a:endParaRPr lang="en-US" dirty="0"/>
          </a:p>
          <a:p>
            <a:r>
              <a:rPr lang="en-AU" dirty="0" err="1"/>
              <a:t>Entman</a:t>
            </a:r>
            <a:r>
              <a:rPr lang="en-AU" dirty="0"/>
              <a:t>, R. M. (1993). Framing: Toward clarification of a fractured paradigm. </a:t>
            </a:r>
            <a:r>
              <a:rPr lang="en-AU" i="1" dirty="0"/>
              <a:t>Journal of Communication 43</a:t>
            </a:r>
            <a:r>
              <a:rPr lang="en-AU" dirty="0"/>
              <a:t>(4), 51-58. </a:t>
            </a:r>
          </a:p>
          <a:p>
            <a:r>
              <a:rPr lang="en-AU" dirty="0"/>
              <a:t>Holt, L. F., &amp; Major, L. H. (2010). Frame and blame: An analysis of how national and local newspapers framed the Jena Six controversy. </a:t>
            </a:r>
            <a:r>
              <a:rPr lang="en-AU" i="1" dirty="0"/>
              <a:t>Journalism and Mass Communication Quarterly 87</a:t>
            </a:r>
            <a:r>
              <a:rPr lang="en-AU" dirty="0"/>
              <a:t>(3/4), 582-597.</a:t>
            </a:r>
            <a:endParaRPr lang="en-US" dirty="0"/>
          </a:p>
          <a:p>
            <a:r>
              <a:rPr lang="en-US" dirty="0"/>
              <a:t>Pizarro, J.M., </a:t>
            </a:r>
            <a:r>
              <a:rPr lang="en-US" dirty="0" err="1"/>
              <a:t>Chermak</a:t>
            </a:r>
            <a:r>
              <a:rPr lang="en-US" dirty="0"/>
              <a:t>, S.M., &amp; Gruenewald, M.A. (2007). Juvenile “super-predators” in the news: A comparison of adult and juvenile homicides. </a:t>
            </a:r>
            <a:r>
              <a:rPr lang="en-US" i="1" dirty="0"/>
              <a:t>Journal of Criminal Justice and Popular Culture, 14</a:t>
            </a:r>
            <a:r>
              <a:rPr lang="en-US" dirty="0"/>
              <a:t>(1), 2007. </a:t>
            </a:r>
          </a:p>
        </p:txBody>
      </p:sp>
    </p:spTree>
    <p:extLst>
      <p:ext uri="{BB962C8B-B14F-4D97-AF65-F5344CB8AC3E}">
        <p14:creationId xmlns:p14="http://schemas.microsoft.com/office/powerpoint/2010/main" val="798094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DAE116-A536-054E-82DC-A5E9FAF49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A31BF2-8710-8246-87DB-2975A4AF0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365" y="2342457"/>
            <a:ext cx="10515600" cy="2202678"/>
          </a:xfrm>
        </p:spPr>
        <p:txBody>
          <a:bodyPr/>
          <a:lstStyle/>
          <a:p>
            <a:r>
              <a:rPr lang="en-US" dirty="0"/>
              <a:t>Do certain types of murder cases use specific types of language (framing, key words)</a:t>
            </a:r>
          </a:p>
          <a:p>
            <a:r>
              <a:rPr lang="en-US" dirty="0"/>
              <a:t>Does the type of language used to describe some murders help to elevate these cases to celebrity status</a:t>
            </a:r>
          </a:p>
        </p:txBody>
      </p:sp>
    </p:spTree>
    <p:extLst>
      <p:ext uri="{BB962C8B-B14F-4D97-AF65-F5344CB8AC3E}">
        <p14:creationId xmlns:p14="http://schemas.microsoft.com/office/powerpoint/2010/main" val="2940345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Framing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616" y="1536271"/>
            <a:ext cx="10515600" cy="4640692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journalists make decisions about how to portray a story and the characters therein by selecting certain pieces of information or aspects of a perceived reality and framing them in a way that makes them more salient, the story becomes more meaningful to the audience and thus more memorable (</a:t>
            </a:r>
            <a:r>
              <a:rPr lang="en-US" dirty="0" err="1"/>
              <a:t>Entman</a:t>
            </a:r>
            <a:r>
              <a:rPr lang="en-US" dirty="0"/>
              <a:t>, 1993).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132992"/>
            <a:ext cx="4338967" cy="5255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34" t="-10666"/>
          <a:stretch/>
        </p:blipFill>
        <p:spPr>
          <a:xfrm>
            <a:off x="838200" y="4658497"/>
            <a:ext cx="4831492" cy="11786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485" y="3952682"/>
            <a:ext cx="5002942" cy="3452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4629" y="4344595"/>
            <a:ext cx="4843849" cy="18954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68811" y="5966027"/>
            <a:ext cx="2137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Evening Post 16 May 1895, p2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62982" y="6357805"/>
            <a:ext cx="2137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Evening Post 29 Oct 1872, p2</a:t>
            </a:r>
          </a:p>
        </p:txBody>
      </p:sp>
    </p:spTree>
    <p:extLst>
      <p:ext uri="{BB962C8B-B14F-4D97-AF65-F5344CB8AC3E}">
        <p14:creationId xmlns:p14="http://schemas.microsoft.com/office/powerpoint/2010/main" val="1866095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Framing crime and homicide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365" y="2026221"/>
            <a:ext cx="10515600" cy="3200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Frames:</a:t>
            </a:r>
          </a:p>
          <a:p>
            <a:r>
              <a:rPr lang="en-US" dirty="0"/>
              <a:t>Can help people make judgements about guilt or innocence, or evaluate morals (Holt &amp; Major, 2010)</a:t>
            </a:r>
          </a:p>
          <a:p>
            <a:r>
              <a:rPr lang="en-US" dirty="0"/>
              <a:t>Can skew the public’s perception of the risk of crime (Ducat, Thomas &amp; Blood, (2009)</a:t>
            </a:r>
          </a:p>
          <a:p>
            <a:r>
              <a:rPr lang="en-US" dirty="0"/>
              <a:t>Can result in pressure on lawmakers for ‘get-tough-on-crime’ laws (Ducat, et. al. 2009; Pizarro, </a:t>
            </a:r>
            <a:r>
              <a:rPr lang="en-US" dirty="0" err="1"/>
              <a:t>Chermak</a:t>
            </a:r>
            <a:r>
              <a:rPr lang="en-US" dirty="0"/>
              <a:t> &amp; Gruenewald, 2007)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526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F1FA23-75E8-2649-9456-58FCAA513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563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78A4A5-D57D-C542-9A2E-7DA77D195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16 multiple child murder cases between 1870 and 1930</a:t>
            </a:r>
          </a:p>
          <a:p>
            <a:r>
              <a:rPr lang="en-US" dirty="0"/>
              <a:t>Coronial inquest verdict of </a:t>
            </a:r>
            <a:r>
              <a:rPr lang="en-US" dirty="0" err="1"/>
              <a:t>wilful</a:t>
            </a:r>
            <a:r>
              <a:rPr lang="en-US" dirty="0"/>
              <a:t> murder</a:t>
            </a:r>
          </a:p>
          <a:p>
            <a:r>
              <a:rPr lang="en-US" dirty="0"/>
              <a:t>Content analysis</a:t>
            </a:r>
          </a:p>
          <a:p>
            <a:r>
              <a:rPr lang="en-US" dirty="0"/>
              <a:t>Descriptors used for:</a:t>
            </a:r>
          </a:p>
          <a:p>
            <a:pPr lvl="1"/>
            <a:r>
              <a:rPr lang="en-US" dirty="0"/>
              <a:t>Crime</a:t>
            </a:r>
          </a:p>
          <a:p>
            <a:pPr lvl="1"/>
            <a:r>
              <a:rPr lang="en-US" dirty="0"/>
              <a:t>Offender</a:t>
            </a:r>
          </a:p>
          <a:p>
            <a:pPr lvl="1"/>
            <a:r>
              <a:rPr lang="en-US" dirty="0"/>
              <a:t>Victims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345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576108-E53A-CD4D-8179-4678F21C4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Multiple child murders 1870 - 1930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DADDC527-4916-FC49-ACE8-CC5D12F44D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22223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7001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902C1B-2400-1F42-AD73-D50BBD997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Stories and headlines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D3E5E60-5475-3549-92C3-422F1063C5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68918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3221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F49819-1DB5-B947-B79D-52267D2E3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Stories, headlines and decks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918B487F-CE3B-7547-92E3-DC555B31EE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0335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8443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F71950-2A20-2B4A-BB80-69C0EB184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Sad, mad or bad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01EE66A-AF5A-3A42-BF3F-FEAC20C738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873868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1563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597</Words>
  <Application>Microsoft Macintosh PowerPoint</Application>
  <PresentationFormat>Custom</PresentationFormat>
  <Paragraphs>100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Murder headlines and celebrities</vt:lpstr>
      <vt:lpstr>Research questions</vt:lpstr>
      <vt:lpstr>Framing theory</vt:lpstr>
      <vt:lpstr>Framing crime and homicide</vt:lpstr>
      <vt:lpstr>Methodology</vt:lpstr>
      <vt:lpstr>Multiple child murders 1870 - 1930</vt:lpstr>
      <vt:lpstr>Stories and headlines</vt:lpstr>
      <vt:lpstr>Stories, headlines and decks</vt:lpstr>
      <vt:lpstr>Sad, mad or bad</vt:lpstr>
      <vt:lpstr>Your kids or someone else’s</vt:lpstr>
      <vt:lpstr>Language used to describe not guilty cases (n=2)</vt:lpstr>
      <vt:lpstr>Language used to describe insanity-related  cases (n= 11)</vt:lpstr>
      <vt:lpstr>Language used to describe guilty (and non-family) cases (n=3)</vt:lpstr>
      <vt:lpstr>Do we remember them?</vt:lpstr>
      <vt:lpstr>Conclusions…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 Tyler</dc:creator>
  <cp:lastModifiedBy>Catherine Strong</cp:lastModifiedBy>
  <cp:revision>27</cp:revision>
  <dcterms:created xsi:type="dcterms:W3CDTF">2018-12-12T19:30:00Z</dcterms:created>
  <dcterms:modified xsi:type="dcterms:W3CDTF">2019-01-31T00:50:03Z</dcterms:modified>
</cp:coreProperties>
</file>