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307" r:id="rId3"/>
    <p:sldId id="266" r:id="rId4"/>
    <p:sldId id="268" r:id="rId5"/>
    <p:sldId id="269" r:id="rId6"/>
    <p:sldId id="298" r:id="rId7"/>
    <p:sldId id="279" r:id="rId8"/>
    <p:sldId id="278" r:id="rId9"/>
    <p:sldId id="272" r:id="rId10"/>
    <p:sldId id="286" r:id="rId11"/>
    <p:sldId id="282" r:id="rId12"/>
    <p:sldId id="281" r:id="rId13"/>
    <p:sldId id="299" r:id="rId14"/>
    <p:sldId id="275" r:id="rId15"/>
    <p:sldId id="280" r:id="rId16"/>
    <p:sldId id="305" r:id="rId17"/>
    <p:sldId id="274" r:id="rId18"/>
    <p:sldId id="267" r:id="rId19"/>
    <p:sldId id="306" r:id="rId20"/>
    <p:sldId id="265" r:id="rId21"/>
    <p:sldId id="276" r:id="rId22"/>
    <p:sldId id="270" r:id="rId23"/>
    <p:sldId id="285" r:id="rId24"/>
    <p:sldId id="277" r:id="rId25"/>
    <p:sldId id="284" r:id="rId26"/>
    <p:sldId id="283" r:id="rId27"/>
    <p:sldId id="288" r:id="rId28"/>
    <p:sldId id="289" r:id="rId29"/>
    <p:sldId id="296" r:id="rId30"/>
    <p:sldId id="300" r:id="rId31"/>
    <p:sldId id="301" r:id="rId32"/>
    <p:sldId id="303" r:id="rId33"/>
    <p:sldId id="302" r:id="rId34"/>
    <p:sldId id="304" r:id="rId35"/>
    <p:sldId id="308" r:id="rId36"/>
    <p:sldId id="310" r:id="rId37"/>
    <p:sldId id="311" r:id="rId38"/>
    <p:sldId id="312" r:id="rId39"/>
    <p:sldId id="313" r:id="rId40"/>
  </p:sldIdLst>
  <p:sldSz cx="9144000" cy="6858000" type="screen4x3"/>
  <p:notesSz cx="6858000" cy="91440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55" d="100"/>
          <a:sy n="55" d="100"/>
        </p:scale>
        <p:origin x="-1776" y="-342"/>
      </p:cViewPr>
      <p:guideLst>
        <p:guide orient="horz" pos="2160"/>
        <p:guide pos="2880"/>
      </p:guideLst>
    </p:cSldViewPr>
  </p:slideViewPr>
  <p:notesTextViewPr>
    <p:cViewPr>
      <p:scale>
        <a:sx n="100" d="100"/>
        <a:sy n="100" d="100"/>
      </p:scale>
      <p:origin x="0" y="0"/>
    </p:cViewPr>
  </p:notesTextViewPr>
  <p:gridSpacing cx="39327138" cy="3932713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7F459D-AC8C-4316-B167-6F65C30D0DF2}" type="datetimeFigureOut">
              <a:rPr lang="en-US" smtClean="0"/>
              <a:pPr/>
              <a:t>3/6/2020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1AEA03D-3E5A-4520-B01F-182028E292A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Dogwood:</a:t>
            </a:r>
            <a:r>
              <a:rPr lang="en-US" baseline="0" dirty="0" smtClean="0"/>
              <a:t>  Not a food, but a construction material.</a:t>
            </a:r>
            <a:endParaRPr lang="en-US" dirty="0"/>
          </a:p>
        </p:txBody>
      </p:sp>
      <p:sp>
        <p:nvSpPr>
          <p:cNvPr id="4" name="Slide Number Placeholder 3"/>
          <p:cNvSpPr>
            <a:spLocks noGrp="1"/>
          </p:cNvSpPr>
          <p:nvPr>
            <p:ph type="sldNum" sz="quarter" idx="10"/>
          </p:nvPr>
        </p:nvSpPr>
        <p:spPr/>
        <p:txBody>
          <a:bodyPr/>
          <a:lstStyle/>
          <a:p>
            <a:fld id="{E1AEA03D-3E5A-4520-B01F-182028E292A9}" type="slidenum">
              <a:rPr lang="en-US" smtClean="0"/>
              <a:pPr/>
              <a:t>4</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Mid-Channel</a:t>
            </a:r>
            <a:r>
              <a:rPr lang="en-US" baseline="0" dirty="0" smtClean="0"/>
              <a:t> breach</a:t>
            </a:r>
            <a:endParaRPr lang="en-US" dirty="0"/>
          </a:p>
        </p:txBody>
      </p:sp>
      <p:sp>
        <p:nvSpPr>
          <p:cNvPr id="4" name="Slide Number Placeholder 3"/>
          <p:cNvSpPr>
            <a:spLocks noGrp="1"/>
          </p:cNvSpPr>
          <p:nvPr>
            <p:ph type="sldNum" sz="quarter" idx="10"/>
          </p:nvPr>
        </p:nvSpPr>
        <p:spPr/>
        <p:txBody>
          <a:bodyPr/>
          <a:lstStyle/>
          <a:p>
            <a:fld id="{E1AEA03D-3E5A-4520-B01F-182028E292A9}" type="slidenum">
              <a:rPr lang="en-US" smtClean="0"/>
              <a:pPr/>
              <a:t>26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Level</a:t>
            </a:r>
            <a:endParaRPr lang="en-US" dirty="0"/>
          </a:p>
        </p:txBody>
      </p:sp>
      <p:sp>
        <p:nvSpPr>
          <p:cNvPr id="4" name="Slide Number Placeholder 3"/>
          <p:cNvSpPr>
            <a:spLocks noGrp="1"/>
          </p:cNvSpPr>
          <p:nvPr>
            <p:ph type="sldNum" sz="quarter" idx="10"/>
          </p:nvPr>
        </p:nvSpPr>
        <p:spPr/>
        <p:txBody>
          <a:bodyPr/>
          <a:lstStyle/>
          <a:p>
            <a:fld id="{E1AEA03D-3E5A-4520-B01F-182028E292A9}" type="slidenum">
              <a:rPr lang="en-US" smtClean="0"/>
              <a:pPr/>
              <a:t>27</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Classic Slide, dished, brown</a:t>
            </a:r>
            <a:r>
              <a:rPr lang="en-US" baseline="0" dirty="0" smtClean="0"/>
              <a:t> water coming out</a:t>
            </a:r>
            <a:endParaRPr lang="en-US" dirty="0"/>
          </a:p>
        </p:txBody>
      </p:sp>
      <p:sp>
        <p:nvSpPr>
          <p:cNvPr id="4" name="Slide Number Placeholder 3"/>
          <p:cNvSpPr>
            <a:spLocks noGrp="1"/>
          </p:cNvSpPr>
          <p:nvPr>
            <p:ph type="sldNum" sz="quarter" idx="10"/>
          </p:nvPr>
        </p:nvSpPr>
        <p:spPr/>
        <p:txBody>
          <a:bodyPr/>
          <a:lstStyle/>
          <a:p>
            <a:fld id="{E1AEA03D-3E5A-4520-B01F-182028E292A9}" type="slidenum">
              <a:rPr lang="en-US" smtClean="0"/>
              <a:pPr/>
              <a:t>28</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 bank full, inactive</a:t>
            </a:r>
            <a:endParaRPr lang="en-US" dirty="0"/>
          </a:p>
        </p:txBody>
      </p:sp>
      <p:sp>
        <p:nvSpPr>
          <p:cNvPr id="4" name="Slide Number Placeholder 3"/>
          <p:cNvSpPr>
            <a:spLocks noGrp="1"/>
          </p:cNvSpPr>
          <p:nvPr>
            <p:ph type="sldNum" sz="quarter" idx="10"/>
          </p:nvPr>
        </p:nvSpPr>
        <p:spPr/>
        <p:txBody>
          <a:bodyPr/>
          <a:lstStyle/>
          <a:p>
            <a:fld id="{E1AEA03D-3E5A-4520-B01F-182028E292A9}" type="slidenum">
              <a:rPr lang="en-US" smtClean="0"/>
              <a:pPr/>
              <a:t>29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Logs are Clusters </a:t>
            </a:r>
            <a:r>
              <a:rPr lang="en-US" smtClean="0"/>
              <a:t>of activity</a:t>
            </a:r>
            <a:endParaRPr lang="en-US"/>
          </a:p>
        </p:txBody>
      </p:sp>
      <p:sp>
        <p:nvSpPr>
          <p:cNvPr id="4" name="Slide Number Placeholder 3"/>
          <p:cNvSpPr>
            <a:spLocks noGrp="1"/>
          </p:cNvSpPr>
          <p:nvPr>
            <p:ph type="sldNum" sz="quarter" idx="10"/>
          </p:nvPr>
        </p:nvSpPr>
        <p:spPr/>
        <p:txBody>
          <a:bodyPr/>
          <a:lstStyle/>
          <a:p>
            <a:fld id="{E1AEA03D-3E5A-4520-B01F-182028E292A9}" type="slidenum">
              <a:rPr lang="en-US" smtClean="0"/>
              <a:pPr/>
              <a:t>30</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things to note:  When</a:t>
            </a:r>
            <a:r>
              <a:rPr lang="en-US" baseline="0" dirty="0" smtClean="0"/>
              <a:t> the cache is peeled and develops a scum across the surface of the cache, it could be three years old or older.  This does not mean that the system is active.</a:t>
            </a:r>
            <a:endParaRPr lang="en-US" dirty="0"/>
          </a:p>
        </p:txBody>
      </p:sp>
      <p:sp>
        <p:nvSpPr>
          <p:cNvPr id="4" name="Slide Number Placeholder 3"/>
          <p:cNvSpPr>
            <a:spLocks noGrp="1"/>
          </p:cNvSpPr>
          <p:nvPr>
            <p:ph type="sldNum" sz="quarter" idx="10"/>
          </p:nvPr>
        </p:nvSpPr>
        <p:spPr/>
        <p:txBody>
          <a:bodyPr/>
          <a:lstStyle/>
          <a:p>
            <a:fld id="{E1AEA03D-3E5A-4520-B01F-182028E292A9}" type="slidenum">
              <a:rPr lang="en-US" smtClean="0"/>
              <a:pPr/>
              <a:t>31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1AEA03D-3E5A-4520-B01F-182028E292A9}" type="slidenum">
              <a:rPr lang="en-US" smtClean="0"/>
              <a:pPr/>
              <a:t>34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Fresh and Old Cuts, willow</a:t>
            </a:r>
            <a:endParaRPr lang="en-US" dirty="0"/>
          </a:p>
        </p:txBody>
      </p:sp>
      <p:sp>
        <p:nvSpPr>
          <p:cNvPr id="4" name="Slide Number Placeholder 3"/>
          <p:cNvSpPr>
            <a:spLocks noGrp="1"/>
          </p:cNvSpPr>
          <p:nvPr>
            <p:ph type="sldNum" sz="quarter" idx="10"/>
          </p:nvPr>
        </p:nvSpPr>
        <p:spPr/>
        <p:txBody>
          <a:bodyPr/>
          <a:lstStyle/>
          <a:p>
            <a:fld id="{E1AEA03D-3E5A-4520-B01F-182028E292A9}" type="slidenum">
              <a:rPr lang="en-US" smtClean="0"/>
              <a:pPr/>
              <a:t>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the red ring. This disappears 3-6</a:t>
            </a:r>
            <a:r>
              <a:rPr lang="en-US" baseline="0" dirty="0" smtClean="0"/>
              <a:t> weeks depending upon the conditions</a:t>
            </a:r>
            <a:endParaRPr lang="en-US" dirty="0"/>
          </a:p>
        </p:txBody>
      </p:sp>
      <p:sp>
        <p:nvSpPr>
          <p:cNvPr id="4" name="Slide Number Placeholder 3"/>
          <p:cNvSpPr>
            <a:spLocks noGrp="1"/>
          </p:cNvSpPr>
          <p:nvPr>
            <p:ph type="sldNum" sz="quarter" idx="10"/>
          </p:nvPr>
        </p:nvSpPr>
        <p:spPr/>
        <p:txBody>
          <a:bodyPr/>
          <a:lstStyle/>
          <a:p>
            <a:fld id="{E1AEA03D-3E5A-4520-B01F-182028E292A9}" type="slidenum">
              <a:rPr lang="en-US" smtClean="0"/>
              <a:pPr/>
              <a:t>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 checking.  Less than a week</a:t>
            </a:r>
            <a:r>
              <a:rPr lang="en-US" baseline="0" dirty="0" smtClean="0"/>
              <a:t> old, mountain ash</a:t>
            </a:r>
            <a:endParaRPr lang="en-US" dirty="0"/>
          </a:p>
        </p:txBody>
      </p:sp>
      <p:sp>
        <p:nvSpPr>
          <p:cNvPr id="4" name="Slide Number Placeholder 3"/>
          <p:cNvSpPr>
            <a:spLocks noGrp="1"/>
          </p:cNvSpPr>
          <p:nvPr>
            <p:ph type="sldNum" sz="quarter" idx="10"/>
          </p:nvPr>
        </p:nvSpPr>
        <p:spPr/>
        <p:txBody>
          <a:bodyPr/>
          <a:lstStyle/>
          <a:p>
            <a:fld id="{E1AEA03D-3E5A-4520-B01F-182028E292A9}" type="slidenum">
              <a:rPr lang="en-US" smtClean="0"/>
              <a:pPr/>
              <a:t>10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Fresh and Old Cuts, Coyote</a:t>
            </a:r>
            <a:r>
              <a:rPr lang="en-US" baseline="0" dirty="0" smtClean="0"/>
              <a:t> Willow</a:t>
            </a:r>
            <a:endParaRPr lang="en-US" dirty="0"/>
          </a:p>
        </p:txBody>
      </p:sp>
      <p:sp>
        <p:nvSpPr>
          <p:cNvPr id="4" name="Slide Number Placeholder 3"/>
          <p:cNvSpPr>
            <a:spLocks noGrp="1"/>
          </p:cNvSpPr>
          <p:nvPr>
            <p:ph type="sldNum" sz="quarter" idx="10"/>
          </p:nvPr>
        </p:nvSpPr>
        <p:spPr/>
        <p:txBody>
          <a:bodyPr/>
          <a:lstStyle/>
          <a:p>
            <a:fld id="{E1AEA03D-3E5A-4520-B01F-182028E292A9}" type="slidenum">
              <a:rPr lang="en-US" smtClean="0"/>
              <a:pPr/>
              <a:t>11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Dam and pond with fresh mud</a:t>
            </a:r>
            <a:endParaRPr lang="en-US" dirty="0"/>
          </a:p>
        </p:txBody>
      </p:sp>
      <p:sp>
        <p:nvSpPr>
          <p:cNvPr id="4" name="Slide Number Placeholder 3"/>
          <p:cNvSpPr>
            <a:spLocks noGrp="1"/>
          </p:cNvSpPr>
          <p:nvPr>
            <p:ph type="sldNum" sz="quarter" idx="10"/>
          </p:nvPr>
        </p:nvSpPr>
        <p:spPr/>
        <p:txBody>
          <a:bodyPr/>
          <a:lstStyle/>
          <a:p>
            <a:fld id="{E1AEA03D-3E5A-4520-B01F-182028E292A9}" type="slidenum">
              <a:rPr lang="en-US" smtClean="0"/>
              <a:pPr/>
              <a:t>18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New and Active Dam</a:t>
            </a:r>
            <a:endParaRPr lang="en-US" dirty="0"/>
          </a:p>
        </p:txBody>
      </p:sp>
      <p:sp>
        <p:nvSpPr>
          <p:cNvPr id="4" name="Slide Number Placeholder 3"/>
          <p:cNvSpPr>
            <a:spLocks noGrp="1"/>
          </p:cNvSpPr>
          <p:nvPr>
            <p:ph type="sldNum" sz="quarter" idx="10"/>
          </p:nvPr>
        </p:nvSpPr>
        <p:spPr/>
        <p:txBody>
          <a:bodyPr/>
          <a:lstStyle/>
          <a:p>
            <a:fld id="{E1AEA03D-3E5A-4520-B01F-182028E292A9}" type="slidenum">
              <a:rPr lang="en-US" smtClean="0"/>
              <a:pPr/>
              <a:t>21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Pond, fresh cuts and active dam</a:t>
            </a:r>
            <a:endParaRPr lang="en-US" dirty="0"/>
          </a:p>
        </p:txBody>
      </p:sp>
      <p:sp>
        <p:nvSpPr>
          <p:cNvPr id="4" name="Slide Number Placeholder 3"/>
          <p:cNvSpPr>
            <a:spLocks noGrp="1"/>
          </p:cNvSpPr>
          <p:nvPr>
            <p:ph type="sldNum" sz="quarter" idx="10"/>
          </p:nvPr>
        </p:nvSpPr>
        <p:spPr/>
        <p:txBody>
          <a:bodyPr/>
          <a:lstStyle/>
          <a:p>
            <a:fld id="{E1AEA03D-3E5A-4520-B01F-182028E292A9}" type="slidenum">
              <a:rPr lang="en-US" smtClean="0"/>
              <a:pPr/>
              <a:t>24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 at bank</a:t>
            </a:r>
            <a:r>
              <a:rPr lang="en-US" baseline="0" dirty="0" smtClean="0"/>
              <a:t> full</a:t>
            </a:r>
            <a:endParaRPr lang="en-US" dirty="0"/>
          </a:p>
        </p:txBody>
      </p:sp>
      <p:sp>
        <p:nvSpPr>
          <p:cNvPr id="4" name="Slide Number Placeholder 3"/>
          <p:cNvSpPr>
            <a:spLocks noGrp="1"/>
          </p:cNvSpPr>
          <p:nvPr>
            <p:ph type="sldNum" sz="quarter" idx="10"/>
          </p:nvPr>
        </p:nvSpPr>
        <p:spPr/>
        <p:txBody>
          <a:bodyPr/>
          <a:lstStyle/>
          <a:p>
            <a:fld id="{E1AEA03D-3E5A-4520-B01F-182028E292A9}" type="slidenum">
              <a:rPr lang="en-US" smtClean="0"/>
              <a:pPr/>
              <a:t>25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84E7C8E-53B7-4568-9CF0-501D08A5D6DF}" type="datetimeFigureOut">
              <a:rPr lang="en-US" smtClean="0"/>
              <a:pPr/>
              <a:t>3/6/2020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C3DE48-8FBB-4291-8B98-5223E26DF28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4E7C8E-53B7-4568-9CF0-501D08A5D6DF}" type="datetimeFigureOut">
              <a:rPr lang="en-US" smtClean="0"/>
              <a:pPr/>
              <a:t>3/6/2020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C3DE48-8FBB-4291-8B98-5223E26DF28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4E7C8E-53B7-4568-9CF0-501D08A5D6DF}" type="datetimeFigureOut">
              <a:rPr lang="en-US" smtClean="0"/>
              <a:pPr/>
              <a:t>3/6/2020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C3DE48-8FBB-4291-8B98-5223E26DF28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4E7C8E-53B7-4568-9CF0-501D08A5D6DF}" type="datetimeFigureOut">
              <a:rPr lang="en-US" smtClean="0"/>
              <a:pPr/>
              <a:t>3/6/2020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C3DE48-8FBB-4291-8B98-5223E26DF28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4E7C8E-53B7-4568-9CF0-501D08A5D6DF}" type="datetimeFigureOut">
              <a:rPr lang="en-US" smtClean="0"/>
              <a:pPr/>
              <a:t>3/6/2020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C3DE48-8FBB-4291-8B98-5223E26DF28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4E7C8E-53B7-4568-9CF0-501D08A5D6DF}" type="datetimeFigureOut">
              <a:rPr lang="en-US" smtClean="0"/>
              <a:pPr/>
              <a:t>3/6/2020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C3DE48-8FBB-4291-8B98-5223E26DF28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84E7C8E-53B7-4568-9CF0-501D08A5D6DF}" type="datetimeFigureOut">
              <a:rPr lang="en-US" smtClean="0"/>
              <a:pPr/>
              <a:t>3/6/2020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C3DE48-8FBB-4291-8B98-5223E26DF28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4E7C8E-53B7-4568-9CF0-501D08A5D6DF}" type="datetimeFigureOut">
              <a:rPr lang="en-US" smtClean="0"/>
              <a:pPr/>
              <a:t>3/6/2020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C3DE48-8FBB-4291-8B98-5223E26DF28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4E7C8E-53B7-4568-9CF0-501D08A5D6DF}" type="datetimeFigureOut">
              <a:rPr lang="en-US" smtClean="0"/>
              <a:pPr/>
              <a:t>3/6/2020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C3DE48-8FBB-4291-8B98-5223E26DF28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4E7C8E-53B7-4568-9CF0-501D08A5D6DF}" type="datetimeFigureOut">
              <a:rPr lang="en-US" smtClean="0"/>
              <a:pPr/>
              <a:t>3/6/2020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C3DE48-8FBB-4291-8B98-5223E26DF28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4E7C8E-53B7-4568-9CF0-501D08A5D6DF}" type="datetimeFigureOut">
              <a:rPr lang="en-US" smtClean="0"/>
              <a:pPr/>
              <a:t>3/6/2020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C3DE48-8FBB-4291-8B98-5223E26DF28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4E7C8E-53B7-4568-9CF0-501D08A5D6DF}" type="datetimeFigureOut">
              <a:rPr lang="en-US" smtClean="0"/>
              <a:pPr/>
              <a:t>3/6/2020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C3DE48-8FBB-4291-8B98-5223E26DF28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32.jpeg"/><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131_153330.jpg"/>
          <p:cNvPicPr>
            <a:picLocks noGrp="1" noChangeAspect="1"/>
          </p:cNvPicPr>
          <p:nvPr isPhoto="1"/>
        </p:nvPicPr>
        <p:blipFill>
          <a:blip r:embed="rId2" cstate="screen">
            <a:lum/>
          </a:blip>
          <a:stretch>
            <a:fillRect/>
          </a:stretch>
        </p:blipFill>
        <p:spPr>
          <a:xfrm>
            <a:off x="0" y="0"/>
            <a:ext cx="9144000" cy="6858000"/>
          </a:xfrm>
          <a:prstGeom prst="rect">
            <a:avLst/>
          </a:prstGeom>
          <a:noFill/>
          <a:ln>
            <a:noFill/>
          </a:ln>
        </p:spPr>
      </p:pic>
      <p:sp>
        <p:nvSpPr>
          <p:cNvPr id="2" name="Title 1"/>
          <p:cNvSpPr>
            <a:spLocks noGrp="1"/>
          </p:cNvSpPr>
          <p:nvPr>
            <p:ph type="ctrTitle"/>
          </p:nvPr>
        </p:nvSpPr>
        <p:spPr>
          <a:xfrm>
            <a:off x="539475" y="241385"/>
            <a:ext cx="7772400" cy="1075340"/>
          </a:xfrm>
        </p:spPr>
        <p:txBody>
          <a:bodyPr/>
          <a:lstStyle/>
          <a:p>
            <a:r>
              <a:rPr lang="en-US" dirty="0" smtClean="0"/>
              <a:t>Some training slides</a:t>
            </a:r>
            <a:endParaRPr lang="en-US" dirty="0"/>
          </a:p>
        </p:txBody>
      </p:sp>
      <p:sp>
        <p:nvSpPr>
          <p:cNvPr id="3" name="Subtitle 2"/>
          <p:cNvSpPr>
            <a:spLocks noGrp="1"/>
          </p:cNvSpPr>
          <p:nvPr>
            <p:ph type="subTitle" idx="1"/>
          </p:nvPr>
        </p:nvSpPr>
        <p:spPr>
          <a:xfrm>
            <a:off x="1499600" y="5349250"/>
            <a:ext cx="6400800" cy="771760"/>
          </a:xfrm>
        </p:spPr>
        <p:txBody>
          <a:bodyPr/>
          <a:lstStyle/>
          <a:p>
            <a:r>
              <a:rPr lang="en-US" dirty="0" smtClean="0">
                <a:solidFill>
                  <a:schemeClr val="tx1"/>
                </a:solidFill>
              </a:rPr>
              <a:t>To help identify beaver activity</a:t>
            </a:r>
            <a:endParaRPr lang="en-US" dirty="0">
              <a:solidFill>
                <a:schemeClr val="tx1"/>
              </a:solidFill>
            </a:endParaRPr>
          </a:p>
        </p:txBody>
      </p:sp>
      <p:pic>
        <p:nvPicPr>
          <p:cNvPr id="5" name="Picture 4" descr="Watershed Gaurdians4.jpg"/>
          <p:cNvPicPr>
            <a:picLocks noChangeAspect="1"/>
          </p:cNvPicPr>
          <p:nvPr/>
        </p:nvPicPr>
        <p:blipFill>
          <a:blip r:embed="rId3" cstate="print"/>
          <a:stretch>
            <a:fillRect/>
          </a:stretch>
        </p:blipFill>
        <p:spPr>
          <a:xfrm>
            <a:off x="7810037" y="5664255"/>
            <a:ext cx="1333963" cy="119374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90202_115816.jpg"/>
          <p:cNvPicPr>
            <a:picLocks noGrp="1" noChangeAspect="1"/>
          </p:cNvPicPr>
          <p:nvPr isPhoto="1"/>
        </p:nvPicPr>
        <p:blipFill>
          <a:blip r:embed="rId3" cstate="screen">
            <a:lum/>
          </a:blip>
          <a:srcRect t="19760" r="5072" b="35440"/>
          <a:stretch>
            <a:fillRect/>
          </a:stretch>
        </p:blipFill>
        <p:spPr>
          <a:xfrm>
            <a:off x="-1" y="0"/>
            <a:ext cx="7063959" cy="6858000"/>
          </a:xfrm>
          <a:prstGeom prst="rect">
            <a:avLst/>
          </a:prstGeom>
          <a:noFill/>
          <a:ln>
            <a:noFill/>
          </a:ln>
        </p:spPr>
      </p:pic>
      <p:pic>
        <p:nvPicPr>
          <p:cNvPr id="3" name="Picture 2" descr="Watershed Gaurdians4.jpg"/>
          <p:cNvPicPr>
            <a:picLocks noChangeAspect="1"/>
          </p:cNvPicPr>
          <p:nvPr/>
        </p:nvPicPr>
        <p:blipFill>
          <a:blip r:embed="rId4" cstate="print"/>
          <a:stretch>
            <a:fillRect/>
          </a:stretch>
        </p:blipFill>
        <p:spPr>
          <a:xfrm>
            <a:off x="7810037" y="5664255"/>
            <a:ext cx="1333963" cy="1193745"/>
          </a:xfrm>
          <a:prstGeom prst="rect">
            <a:avLst/>
          </a:prstGeom>
        </p:spPr>
      </p:pic>
      <p:sp>
        <p:nvSpPr>
          <p:cNvPr id="4" name="TextBox 3"/>
          <p:cNvSpPr txBox="1"/>
          <p:nvPr/>
        </p:nvSpPr>
        <p:spPr>
          <a:xfrm>
            <a:off x="7221945" y="779055"/>
            <a:ext cx="1651415" cy="1200329"/>
          </a:xfrm>
          <a:prstGeom prst="rect">
            <a:avLst/>
          </a:prstGeom>
          <a:noFill/>
        </p:spPr>
        <p:txBody>
          <a:bodyPr wrap="square" rtlCol="0">
            <a:spAutoFit/>
          </a:bodyPr>
          <a:lstStyle/>
          <a:p>
            <a:pPr algn="ctr"/>
            <a:r>
              <a:rPr lang="en-US" sz="3600" dirty="0" smtClean="0"/>
              <a:t>FRESH CUTS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90202_115306.jpg"/>
          <p:cNvPicPr>
            <a:picLocks noGrp="1" noChangeAspect="1"/>
          </p:cNvPicPr>
          <p:nvPr isPhoto="1"/>
        </p:nvPicPr>
        <p:blipFill>
          <a:blip r:embed="rId3" cstate="screen">
            <a:lum/>
          </a:blip>
          <a:srcRect b="50000"/>
          <a:stretch>
            <a:fillRect/>
          </a:stretch>
        </p:blipFill>
        <p:spPr>
          <a:xfrm>
            <a:off x="0" y="0"/>
            <a:ext cx="6645870" cy="6835752"/>
          </a:xfrm>
          <a:prstGeom prst="rect">
            <a:avLst/>
          </a:prstGeom>
          <a:noFill/>
          <a:ln>
            <a:noFill/>
          </a:ln>
        </p:spPr>
      </p:pic>
      <p:pic>
        <p:nvPicPr>
          <p:cNvPr id="3" name="Picture 2" descr="Watershed Gaurdians4.jpg"/>
          <p:cNvPicPr>
            <a:picLocks noChangeAspect="1"/>
          </p:cNvPicPr>
          <p:nvPr/>
        </p:nvPicPr>
        <p:blipFill>
          <a:blip r:embed="rId4" cstate="print"/>
          <a:stretch>
            <a:fillRect/>
          </a:stretch>
        </p:blipFill>
        <p:spPr>
          <a:xfrm>
            <a:off x="7810037" y="5664255"/>
            <a:ext cx="1333963" cy="1193745"/>
          </a:xfrm>
          <a:prstGeom prst="rect">
            <a:avLst/>
          </a:prstGeom>
        </p:spPr>
      </p:pic>
      <p:sp>
        <p:nvSpPr>
          <p:cNvPr id="4" name="TextBox 3"/>
          <p:cNvSpPr txBox="1"/>
          <p:nvPr/>
        </p:nvSpPr>
        <p:spPr>
          <a:xfrm>
            <a:off x="6837895" y="279790"/>
            <a:ext cx="1843440" cy="1754326"/>
          </a:xfrm>
          <a:prstGeom prst="rect">
            <a:avLst/>
          </a:prstGeom>
          <a:noFill/>
        </p:spPr>
        <p:txBody>
          <a:bodyPr wrap="square" rtlCol="0">
            <a:spAutoFit/>
          </a:bodyPr>
          <a:lstStyle/>
          <a:p>
            <a:pPr algn="ctr"/>
            <a:r>
              <a:rPr lang="en-US" sz="3600" dirty="0" smtClean="0"/>
              <a:t>Fresh cuts:  Willow</a:t>
            </a:r>
          </a:p>
        </p:txBody>
      </p:sp>
      <p:cxnSp>
        <p:nvCxnSpPr>
          <p:cNvPr id="6" name="Straight Arrow Connector 5"/>
          <p:cNvCxnSpPr>
            <a:stCxn id="4" idx="2"/>
          </p:cNvCxnSpPr>
          <p:nvPr/>
        </p:nvCxnSpPr>
        <p:spPr>
          <a:xfrm flipH="1">
            <a:off x="2152485" y="2034116"/>
            <a:ext cx="5607130" cy="112604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90202_115256.jpg"/>
          <p:cNvPicPr>
            <a:picLocks noGrp="1" noChangeAspect="1"/>
          </p:cNvPicPr>
          <p:nvPr isPhoto="1"/>
        </p:nvPicPr>
        <p:blipFill>
          <a:blip r:embed="rId2" cstate="screen">
            <a:lum/>
          </a:blip>
          <a:stretch>
            <a:fillRect/>
          </a:stretch>
        </p:blipFill>
        <p:spPr>
          <a:xfrm>
            <a:off x="0" y="0"/>
            <a:ext cx="3333750" cy="6858000"/>
          </a:xfrm>
          <a:prstGeom prst="rect">
            <a:avLst/>
          </a:prstGeom>
          <a:noFill/>
          <a:ln>
            <a:noFill/>
          </a:ln>
        </p:spPr>
      </p:pic>
      <p:pic>
        <p:nvPicPr>
          <p:cNvPr id="3" name="Picture 2" descr="20190202_115256.jpg"/>
          <p:cNvPicPr>
            <a:picLocks noChangeAspect="1"/>
          </p:cNvPicPr>
          <p:nvPr/>
        </p:nvPicPr>
        <p:blipFill>
          <a:blip r:embed="rId3" cstate="print"/>
          <a:srcRect l="40784" t="32640" r="24656" b="48880"/>
          <a:stretch>
            <a:fillRect/>
          </a:stretch>
        </p:blipFill>
        <p:spPr>
          <a:xfrm>
            <a:off x="3304635" y="0"/>
            <a:ext cx="5910364" cy="6501400"/>
          </a:xfrm>
          <a:prstGeom prst="rect">
            <a:avLst/>
          </a:prstGeom>
        </p:spPr>
      </p:pic>
      <p:pic>
        <p:nvPicPr>
          <p:cNvPr id="4" name="Picture 3" descr="Watershed Gaurdians4.jpg"/>
          <p:cNvPicPr>
            <a:picLocks noChangeAspect="1"/>
          </p:cNvPicPr>
          <p:nvPr/>
        </p:nvPicPr>
        <p:blipFill>
          <a:blip r:embed="rId4" cstate="print"/>
          <a:stretch>
            <a:fillRect/>
          </a:stretch>
        </p:blipFill>
        <p:spPr>
          <a:xfrm>
            <a:off x="7810037" y="5664255"/>
            <a:ext cx="1333963" cy="1193745"/>
          </a:xfrm>
          <a:prstGeom prst="rect">
            <a:avLst/>
          </a:prstGeom>
        </p:spPr>
      </p:pic>
      <p:sp>
        <p:nvSpPr>
          <p:cNvPr id="5" name="TextBox 4"/>
          <p:cNvSpPr txBox="1"/>
          <p:nvPr/>
        </p:nvSpPr>
        <p:spPr>
          <a:xfrm>
            <a:off x="0" y="164575"/>
            <a:ext cx="2918780" cy="2308324"/>
          </a:xfrm>
          <a:prstGeom prst="rect">
            <a:avLst/>
          </a:prstGeom>
          <a:noFill/>
        </p:spPr>
        <p:txBody>
          <a:bodyPr wrap="square" rtlCol="0">
            <a:spAutoFit/>
          </a:bodyPr>
          <a:lstStyle/>
          <a:p>
            <a:pPr algn="ctr"/>
            <a:r>
              <a:rPr lang="en-US" sz="3600" dirty="0" smtClean="0"/>
              <a:t>FRESH CUTS Hawthorne.  Notice teeth marks</a:t>
            </a:r>
          </a:p>
        </p:txBody>
      </p:sp>
      <p:cxnSp>
        <p:nvCxnSpPr>
          <p:cNvPr id="7" name="Straight Arrow Connector 6"/>
          <p:cNvCxnSpPr>
            <a:stCxn id="5" idx="2"/>
          </p:cNvCxnSpPr>
          <p:nvPr/>
        </p:nvCxnSpPr>
        <p:spPr>
          <a:xfrm>
            <a:off x="1459390" y="2472899"/>
            <a:ext cx="4992650" cy="95610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90202_115816.jpg"/>
          <p:cNvPicPr>
            <a:picLocks noChangeAspect="1"/>
          </p:cNvPicPr>
          <p:nvPr/>
        </p:nvPicPr>
        <p:blipFill>
          <a:blip r:embed="rId2" cstate="print"/>
          <a:srcRect l="38016" t="39360" r="31568" b="43840"/>
          <a:stretch>
            <a:fillRect/>
          </a:stretch>
        </p:blipFill>
        <p:spPr>
          <a:xfrm>
            <a:off x="0" y="-1"/>
            <a:ext cx="5349988" cy="6078945"/>
          </a:xfrm>
          <a:prstGeom prst="rect">
            <a:avLst/>
          </a:prstGeom>
        </p:spPr>
      </p:pic>
      <p:pic>
        <p:nvPicPr>
          <p:cNvPr id="3" name="Picture 2" descr="Watershed Gaurdians4.jpg"/>
          <p:cNvPicPr>
            <a:picLocks noChangeAspect="1"/>
          </p:cNvPicPr>
          <p:nvPr/>
        </p:nvPicPr>
        <p:blipFill>
          <a:blip r:embed="rId3" cstate="print"/>
          <a:stretch>
            <a:fillRect/>
          </a:stretch>
        </p:blipFill>
        <p:spPr>
          <a:xfrm>
            <a:off x="7810037" y="5664255"/>
            <a:ext cx="1333963" cy="1193745"/>
          </a:xfrm>
          <a:prstGeom prst="rect">
            <a:avLst/>
          </a:prstGeom>
        </p:spPr>
      </p:pic>
      <p:sp>
        <p:nvSpPr>
          <p:cNvPr id="4" name="TextBox 3"/>
          <p:cNvSpPr txBox="1"/>
          <p:nvPr/>
        </p:nvSpPr>
        <p:spPr>
          <a:xfrm>
            <a:off x="5685745" y="356600"/>
            <a:ext cx="2841970" cy="2862322"/>
          </a:xfrm>
          <a:prstGeom prst="rect">
            <a:avLst/>
          </a:prstGeom>
          <a:noFill/>
        </p:spPr>
        <p:txBody>
          <a:bodyPr wrap="square" rtlCol="0">
            <a:spAutoFit/>
          </a:bodyPr>
          <a:lstStyle/>
          <a:p>
            <a:pPr algn="ctr"/>
            <a:r>
              <a:rPr lang="en-US" sz="3600" dirty="0" smtClean="0"/>
              <a:t>FRESH CUT mountain ash.  Same hardness as baseball bats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90131_164446.jpg"/>
          <p:cNvPicPr>
            <a:picLocks noGrp="1" noChangeAspect="1"/>
          </p:cNvPicPr>
          <p:nvPr isPhoto="1"/>
        </p:nvPicPr>
        <p:blipFill>
          <a:blip r:embed="rId2" cstate="screen">
            <a:lum/>
          </a:blip>
          <a:stretch>
            <a:fillRect/>
          </a:stretch>
        </p:blipFill>
        <p:spPr>
          <a:xfrm>
            <a:off x="0" y="1206500"/>
            <a:ext cx="9144000" cy="4445000"/>
          </a:xfrm>
          <a:prstGeom prst="rect">
            <a:avLst/>
          </a:prstGeom>
          <a:noFill/>
          <a:ln>
            <a:noFill/>
          </a:ln>
        </p:spPr>
      </p:pic>
      <p:cxnSp>
        <p:nvCxnSpPr>
          <p:cNvPr id="4" name="Straight Connector 3"/>
          <p:cNvCxnSpPr/>
          <p:nvPr/>
        </p:nvCxnSpPr>
        <p:spPr>
          <a:xfrm>
            <a:off x="2114080" y="4849985"/>
            <a:ext cx="3917310" cy="230430"/>
          </a:xfrm>
          <a:prstGeom prst="line">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920585" y="2891330"/>
            <a:ext cx="3110805" cy="38405"/>
          </a:xfrm>
          <a:prstGeom prst="line">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707887" y="2699305"/>
            <a:ext cx="1536200" cy="400110"/>
          </a:xfrm>
          <a:prstGeom prst="rect">
            <a:avLst/>
          </a:prstGeom>
          <a:solidFill>
            <a:schemeClr val="tx2">
              <a:lumMod val="40000"/>
              <a:lumOff val="60000"/>
            </a:schemeClr>
          </a:solidFill>
        </p:spPr>
        <p:txBody>
          <a:bodyPr wrap="square" rtlCol="0">
            <a:spAutoFit/>
          </a:bodyPr>
          <a:lstStyle/>
          <a:p>
            <a:pPr algn="ctr"/>
            <a:r>
              <a:rPr lang="en-US" sz="2000" dirty="0" smtClean="0"/>
              <a:t>7 inches</a:t>
            </a:r>
          </a:p>
        </p:txBody>
      </p:sp>
      <p:sp>
        <p:nvSpPr>
          <p:cNvPr id="7" name="TextBox 6"/>
          <p:cNvSpPr txBox="1"/>
          <p:nvPr/>
        </p:nvSpPr>
        <p:spPr>
          <a:xfrm>
            <a:off x="1499600" y="510220"/>
            <a:ext cx="5914370" cy="646331"/>
          </a:xfrm>
          <a:prstGeom prst="rect">
            <a:avLst/>
          </a:prstGeom>
          <a:noFill/>
        </p:spPr>
        <p:txBody>
          <a:bodyPr wrap="square" rtlCol="0">
            <a:spAutoFit/>
          </a:bodyPr>
          <a:lstStyle/>
          <a:p>
            <a:pPr algn="ctr"/>
            <a:r>
              <a:rPr lang="en-US" sz="3600" dirty="0" smtClean="0"/>
              <a:t>Tracks</a:t>
            </a:r>
          </a:p>
        </p:txBody>
      </p:sp>
      <p:pic>
        <p:nvPicPr>
          <p:cNvPr id="9" name="Picture 8" descr="Watershed Gaurdians4.jpg"/>
          <p:cNvPicPr>
            <a:picLocks noChangeAspect="1"/>
          </p:cNvPicPr>
          <p:nvPr/>
        </p:nvPicPr>
        <p:blipFill>
          <a:blip r:embed="rId3" cstate="print"/>
          <a:stretch>
            <a:fillRect/>
          </a:stretch>
        </p:blipFill>
        <p:spPr>
          <a:xfrm>
            <a:off x="7810037" y="5664255"/>
            <a:ext cx="1333963" cy="119374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90202_115243.jpg"/>
          <p:cNvPicPr>
            <a:picLocks noGrp="1" noChangeAspect="1"/>
          </p:cNvPicPr>
          <p:nvPr isPhoto="1"/>
        </p:nvPicPr>
        <p:blipFill>
          <a:blip r:embed="rId2" cstate="screen">
            <a:lum/>
          </a:blip>
          <a:stretch>
            <a:fillRect/>
          </a:stretch>
        </p:blipFill>
        <p:spPr>
          <a:xfrm>
            <a:off x="0" y="0"/>
            <a:ext cx="3333750" cy="6858000"/>
          </a:xfrm>
          <a:prstGeom prst="rect">
            <a:avLst/>
          </a:prstGeom>
          <a:noFill/>
          <a:ln>
            <a:noFill/>
          </a:ln>
        </p:spPr>
      </p:pic>
      <p:pic>
        <p:nvPicPr>
          <p:cNvPr id="3" name="Picture 2" descr="Watershed Gaurdians4.jpg"/>
          <p:cNvPicPr>
            <a:picLocks noChangeAspect="1"/>
          </p:cNvPicPr>
          <p:nvPr/>
        </p:nvPicPr>
        <p:blipFill>
          <a:blip r:embed="rId3" cstate="print"/>
          <a:stretch>
            <a:fillRect/>
          </a:stretch>
        </p:blipFill>
        <p:spPr>
          <a:xfrm>
            <a:off x="7810037" y="5664255"/>
            <a:ext cx="1333963" cy="1193745"/>
          </a:xfrm>
          <a:prstGeom prst="rect">
            <a:avLst/>
          </a:prstGeom>
        </p:spPr>
      </p:pic>
      <p:sp>
        <p:nvSpPr>
          <p:cNvPr id="4" name="TextBox 3"/>
          <p:cNvSpPr txBox="1"/>
          <p:nvPr/>
        </p:nvSpPr>
        <p:spPr>
          <a:xfrm>
            <a:off x="3573470" y="1470345"/>
            <a:ext cx="2457920" cy="1200329"/>
          </a:xfrm>
          <a:prstGeom prst="rect">
            <a:avLst/>
          </a:prstGeom>
          <a:noFill/>
        </p:spPr>
        <p:txBody>
          <a:bodyPr wrap="square" rtlCol="0">
            <a:spAutoFit/>
          </a:bodyPr>
          <a:lstStyle/>
          <a:p>
            <a:pPr algn="ctr"/>
            <a:r>
              <a:rPr lang="en-US" sz="3600" dirty="0" smtClean="0"/>
              <a:t>Tracks and slide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acks in snow w food drag.jpg"/>
          <p:cNvPicPr>
            <a:picLocks noChangeAspect="1"/>
          </p:cNvPicPr>
          <p:nvPr/>
        </p:nvPicPr>
        <p:blipFill>
          <a:blip r:embed="rId2" cstate="print"/>
          <a:stretch>
            <a:fillRect/>
          </a:stretch>
        </p:blipFill>
        <p:spPr>
          <a:xfrm>
            <a:off x="0" y="0"/>
            <a:ext cx="9144000" cy="6833563"/>
          </a:xfrm>
          <a:prstGeom prst="rect">
            <a:avLst/>
          </a:prstGeom>
        </p:spPr>
      </p:pic>
      <p:sp>
        <p:nvSpPr>
          <p:cNvPr id="4" name="TextBox 3"/>
          <p:cNvSpPr txBox="1"/>
          <p:nvPr/>
        </p:nvSpPr>
        <p:spPr>
          <a:xfrm>
            <a:off x="5455315" y="2200040"/>
            <a:ext cx="2265895" cy="3970318"/>
          </a:xfrm>
          <a:prstGeom prst="rect">
            <a:avLst/>
          </a:prstGeom>
          <a:noFill/>
        </p:spPr>
        <p:txBody>
          <a:bodyPr wrap="square" rtlCol="0">
            <a:spAutoFit/>
          </a:bodyPr>
          <a:lstStyle/>
          <a:p>
            <a:pPr algn="ctr"/>
            <a:r>
              <a:rPr lang="en-US" sz="3600" dirty="0" smtClean="0"/>
              <a:t>TRACKS AND SLIDE showing twigs being dragged to the water.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2958990" y="3928265"/>
            <a:ext cx="1843440" cy="691290"/>
          </a:xfrm>
          <a:prstGeom prst="line">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 name="Picture 4" descr="Watershed Gaurdians4.jpg"/>
          <p:cNvPicPr>
            <a:picLocks noChangeAspect="1"/>
          </p:cNvPicPr>
          <p:nvPr/>
        </p:nvPicPr>
        <p:blipFill>
          <a:blip r:embed="rId2" cstate="print"/>
          <a:stretch>
            <a:fillRect/>
          </a:stretch>
        </p:blipFill>
        <p:spPr>
          <a:xfrm>
            <a:off x="7810037" y="5664255"/>
            <a:ext cx="1333963" cy="1193745"/>
          </a:xfrm>
          <a:prstGeom prst="rect">
            <a:avLst/>
          </a:prstGeom>
        </p:spPr>
      </p:pic>
      <p:sp>
        <p:nvSpPr>
          <p:cNvPr id="6" name="TextBox 5"/>
          <p:cNvSpPr txBox="1"/>
          <p:nvPr/>
        </p:nvSpPr>
        <p:spPr>
          <a:xfrm>
            <a:off x="1461195" y="395005"/>
            <a:ext cx="4954245" cy="1754326"/>
          </a:xfrm>
          <a:prstGeom prst="rect">
            <a:avLst/>
          </a:prstGeom>
          <a:noFill/>
        </p:spPr>
        <p:txBody>
          <a:bodyPr wrap="square" rtlCol="0">
            <a:spAutoFit/>
          </a:bodyPr>
          <a:lstStyle/>
          <a:p>
            <a:pPr algn="ctr"/>
            <a:r>
              <a:rPr lang="en-US" sz="3600" dirty="0" smtClean="0"/>
              <a:t>Tracks look much like a webbed human hand print</a:t>
            </a:r>
          </a:p>
        </p:txBody>
      </p:sp>
      <p:pic>
        <p:nvPicPr>
          <p:cNvPr id="7" name="Picture 6" descr="tracks in snow.jpg"/>
          <p:cNvPicPr>
            <a:picLocks noChangeAspect="1"/>
          </p:cNvPicPr>
          <p:nvPr/>
        </p:nvPicPr>
        <p:blipFill>
          <a:blip r:embed="rId3" cstate="print"/>
          <a:stretch>
            <a:fillRect/>
          </a:stretch>
        </p:blipFill>
        <p:spPr>
          <a:xfrm>
            <a:off x="0" y="394329"/>
            <a:ext cx="9144000" cy="6069341"/>
          </a:xfrm>
          <a:prstGeom prst="rect">
            <a:avLst/>
          </a:prstGeom>
        </p:spPr>
      </p:pic>
      <p:sp>
        <p:nvSpPr>
          <p:cNvPr id="8" name="TextBox 7"/>
          <p:cNvSpPr txBox="1"/>
          <p:nvPr/>
        </p:nvSpPr>
        <p:spPr>
          <a:xfrm>
            <a:off x="1000335" y="5234035"/>
            <a:ext cx="4378170" cy="1200329"/>
          </a:xfrm>
          <a:prstGeom prst="rect">
            <a:avLst/>
          </a:prstGeom>
          <a:noFill/>
        </p:spPr>
        <p:txBody>
          <a:bodyPr wrap="square" rtlCol="0">
            <a:spAutoFit/>
          </a:bodyPr>
          <a:lstStyle/>
          <a:p>
            <a:r>
              <a:rPr lang="en-US" sz="3600" dirty="0" smtClean="0"/>
              <a:t>Tracks.  Note thumb and webbed fingers</a:t>
            </a:r>
            <a:endParaRPr lang="en-US" sz="3600" dirty="0" smtClean="0"/>
          </a:p>
        </p:txBody>
      </p:sp>
      <p:pic>
        <p:nvPicPr>
          <p:cNvPr id="9" name="Picture 8" descr="Watershed Gaurdians4.jpg"/>
          <p:cNvPicPr>
            <a:picLocks noChangeAspect="1"/>
          </p:cNvPicPr>
          <p:nvPr/>
        </p:nvPicPr>
        <p:blipFill>
          <a:blip r:embed="rId2" cstate="print"/>
          <a:stretch>
            <a:fillRect/>
          </a:stretch>
        </p:blipFill>
        <p:spPr>
          <a:xfrm>
            <a:off x="7962437" y="5816655"/>
            <a:ext cx="1333963" cy="119374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90131_161557.jpg"/>
          <p:cNvPicPr>
            <a:picLocks noGrp="1" noChangeAspect="1"/>
          </p:cNvPicPr>
          <p:nvPr isPhoto="1"/>
        </p:nvPicPr>
        <p:blipFill>
          <a:blip r:embed="rId3" cstate="screen">
            <a:lum/>
          </a:blip>
          <a:stretch>
            <a:fillRect/>
          </a:stretch>
        </p:blipFill>
        <p:spPr>
          <a:xfrm>
            <a:off x="0" y="0"/>
            <a:ext cx="9144000" cy="6858000"/>
          </a:xfrm>
          <a:prstGeom prst="rect">
            <a:avLst/>
          </a:prstGeom>
          <a:noFill/>
          <a:ln>
            <a:noFill/>
          </a:ln>
        </p:spPr>
      </p:pic>
      <p:pic>
        <p:nvPicPr>
          <p:cNvPr id="4" name="Picture 3" descr="Watershed Gaurdians4.jpg"/>
          <p:cNvPicPr>
            <a:picLocks noChangeAspect="1"/>
          </p:cNvPicPr>
          <p:nvPr/>
        </p:nvPicPr>
        <p:blipFill>
          <a:blip r:embed="rId4" cstate="print"/>
          <a:stretch>
            <a:fillRect/>
          </a:stretch>
        </p:blipFill>
        <p:spPr>
          <a:xfrm>
            <a:off x="7810037" y="5664255"/>
            <a:ext cx="1333963" cy="1193745"/>
          </a:xfrm>
          <a:prstGeom prst="rect">
            <a:avLst/>
          </a:prstGeom>
        </p:spPr>
      </p:pic>
      <p:sp>
        <p:nvSpPr>
          <p:cNvPr id="5" name="Left Brace 4"/>
          <p:cNvSpPr/>
          <p:nvPr/>
        </p:nvSpPr>
        <p:spPr>
          <a:xfrm>
            <a:off x="1883650" y="2084825"/>
            <a:ext cx="1228960" cy="2803565"/>
          </a:xfrm>
          <a:prstGeom prst="leftBrace">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2920585" y="318195"/>
            <a:ext cx="6452039" cy="1754326"/>
          </a:xfrm>
          <a:prstGeom prst="rect">
            <a:avLst/>
          </a:prstGeom>
          <a:noFill/>
        </p:spPr>
        <p:txBody>
          <a:bodyPr wrap="square" rtlCol="0">
            <a:spAutoFit/>
          </a:bodyPr>
          <a:lstStyle/>
          <a:p>
            <a:pPr algn="ctr"/>
            <a:r>
              <a:rPr lang="en-US" sz="3600" dirty="0" smtClean="0">
                <a:solidFill>
                  <a:srgbClr val="FFC000"/>
                </a:solidFill>
              </a:rPr>
              <a:t>Note:  Elevation difference in water level is a clue, but not necessarily an active dam</a:t>
            </a:r>
            <a:endParaRPr lang="en-US" sz="3600" dirty="0" smtClean="0">
              <a:solidFill>
                <a:srgbClr val="FFC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29295" y="1047890"/>
            <a:ext cx="4685410" cy="1938992"/>
          </a:xfrm>
          <a:prstGeom prst="rect">
            <a:avLst/>
          </a:prstGeom>
          <a:noFill/>
        </p:spPr>
        <p:txBody>
          <a:bodyPr wrap="square" rtlCol="0">
            <a:spAutoFit/>
          </a:bodyPr>
          <a:lstStyle/>
          <a:p>
            <a:pPr algn="ctr"/>
            <a:r>
              <a:rPr lang="en-US" sz="6000" dirty="0" smtClean="0"/>
              <a:t>Pond and Dams</a:t>
            </a:r>
          </a:p>
        </p:txBody>
      </p:sp>
      <p:sp>
        <p:nvSpPr>
          <p:cNvPr id="3" name="TextBox 2"/>
          <p:cNvSpPr txBox="1"/>
          <p:nvPr/>
        </p:nvSpPr>
        <p:spPr>
          <a:xfrm>
            <a:off x="885120" y="3429000"/>
            <a:ext cx="7450570" cy="2308324"/>
          </a:xfrm>
          <a:prstGeom prst="rect">
            <a:avLst/>
          </a:prstGeom>
          <a:noFill/>
        </p:spPr>
        <p:txBody>
          <a:bodyPr wrap="square" rtlCol="0">
            <a:spAutoFit/>
          </a:bodyPr>
          <a:lstStyle/>
          <a:p>
            <a:pPr algn="ctr"/>
            <a:r>
              <a:rPr lang="en-US" sz="3600" dirty="0" smtClean="0"/>
              <a:t>If the pond has ripples (not caused by wind) that are closer to the dam than the width of the dam, do NOT mark it as a “POND”</a:t>
            </a:r>
          </a:p>
        </p:txBody>
      </p:sp>
      <p:pic>
        <p:nvPicPr>
          <p:cNvPr id="4" name="Picture 3" descr="Watershed Gaurdians4.jpg"/>
          <p:cNvPicPr>
            <a:picLocks noChangeAspect="1"/>
          </p:cNvPicPr>
          <p:nvPr/>
        </p:nvPicPr>
        <p:blipFill>
          <a:blip r:embed="rId2" cstate="print"/>
          <a:stretch>
            <a:fillRect/>
          </a:stretch>
        </p:blipFill>
        <p:spPr>
          <a:xfrm>
            <a:off x="7810037" y="5664255"/>
            <a:ext cx="1333963" cy="119374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90890" y="395005"/>
            <a:ext cx="4762220" cy="923330"/>
          </a:xfrm>
          <a:prstGeom prst="rect">
            <a:avLst/>
          </a:prstGeom>
          <a:noFill/>
        </p:spPr>
        <p:txBody>
          <a:bodyPr wrap="square" rtlCol="0">
            <a:spAutoFit/>
          </a:bodyPr>
          <a:lstStyle/>
          <a:p>
            <a:pPr algn="ctr"/>
            <a:r>
              <a:rPr lang="en-US" sz="5400" dirty="0" smtClean="0"/>
              <a:t>Fresh Cuts</a:t>
            </a:r>
          </a:p>
        </p:txBody>
      </p:sp>
      <p:pic>
        <p:nvPicPr>
          <p:cNvPr id="3" name="Picture 2" descr="Watershed Gaurdians4.jpg"/>
          <p:cNvPicPr>
            <a:picLocks noChangeAspect="1"/>
          </p:cNvPicPr>
          <p:nvPr/>
        </p:nvPicPr>
        <p:blipFill>
          <a:blip r:embed="rId2" cstate="print"/>
          <a:stretch>
            <a:fillRect/>
          </a:stretch>
        </p:blipFill>
        <p:spPr>
          <a:xfrm>
            <a:off x="7810037" y="5664255"/>
            <a:ext cx="1333963" cy="119374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90131_160447.jpg"/>
          <p:cNvPicPr>
            <a:picLocks noGrp="1" noChangeAspect="1"/>
          </p:cNvPicPr>
          <p:nvPr isPhoto="1"/>
        </p:nvPicPr>
        <p:blipFill>
          <a:blip r:embed="rId2" cstate="screen">
            <a:lum/>
          </a:blip>
          <a:stretch>
            <a:fillRect/>
          </a:stretch>
        </p:blipFill>
        <p:spPr>
          <a:xfrm>
            <a:off x="0" y="0"/>
            <a:ext cx="9144000" cy="6858000"/>
          </a:xfrm>
          <a:prstGeom prst="rect">
            <a:avLst/>
          </a:prstGeom>
          <a:noFill/>
          <a:ln>
            <a:noFill/>
          </a:ln>
        </p:spPr>
      </p:pic>
      <p:sp>
        <p:nvSpPr>
          <p:cNvPr id="3" name="TextBox 2"/>
          <p:cNvSpPr txBox="1"/>
          <p:nvPr/>
        </p:nvSpPr>
        <p:spPr>
          <a:xfrm>
            <a:off x="3496660" y="3813050"/>
            <a:ext cx="1689820" cy="523220"/>
          </a:xfrm>
          <a:prstGeom prst="rect">
            <a:avLst/>
          </a:prstGeom>
          <a:noFill/>
        </p:spPr>
        <p:txBody>
          <a:bodyPr wrap="square" rtlCol="0">
            <a:spAutoFit/>
          </a:bodyPr>
          <a:lstStyle/>
          <a:p>
            <a:pPr algn="ctr"/>
            <a:r>
              <a:rPr lang="en-US" sz="2800" dirty="0" smtClean="0"/>
              <a:t>Pond</a:t>
            </a:r>
            <a:endParaRPr lang="en-US" sz="2800" dirty="0"/>
          </a:p>
        </p:txBody>
      </p:sp>
      <p:sp>
        <p:nvSpPr>
          <p:cNvPr id="4" name="TextBox 3"/>
          <p:cNvSpPr txBox="1"/>
          <p:nvPr/>
        </p:nvSpPr>
        <p:spPr>
          <a:xfrm>
            <a:off x="5839365" y="2430470"/>
            <a:ext cx="1728225" cy="523220"/>
          </a:xfrm>
          <a:prstGeom prst="rect">
            <a:avLst/>
          </a:prstGeom>
          <a:noFill/>
        </p:spPr>
        <p:txBody>
          <a:bodyPr wrap="square" rtlCol="0">
            <a:spAutoFit/>
          </a:bodyPr>
          <a:lstStyle/>
          <a:p>
            <a:pPr algn="ctr"/>
            <a:r>
              <a:rPr lang="en-US" sz="2800" dirty="0" smtClean="0"/>
              <a:t>Dam</a:t>
            </a:r>
          </a:p>
        </p:txBody>
      </p:sp>
      <p:pic>
        <p:nvPicPr>
          <p:cNvPr id="5" name="Picture 4" descr="Watershed Gaurdians4.jpg"/>
          <p:cNvPicPr>
            <a:picLocks noChangeAspect="1"/>
          </p:cNvPicPr>
          <p:nvPr/>
        </p:nvPicPr>
        <p:blipFill>
          <a:blip r:embed="rId3" cstate="print"/>
          <a:stretch>
            <a:fillRect/>
          </a:stretch>
        </p:blipFill>
        <p:spPr>
          <a:xfrm>
            <a:off x="7810037" y="5664255"/>
            <a:ext cx="1333963" cy="119374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90202_113849.jpg"/>
          <p:cNvPicPr>
            <a:picLocks noGrp="1" noChangeAspect="1"/>
          </p:cNvPicPr>
          <p:nvPr isPhoto="1"/>
        </p:nvPicPr>
        <p:blipFill>
          <a:blip r:embed="rId3" cstate="screen">
            <a:lum/>
          </a:blip>
          <a:stretch>
            <a:fillRect/>
          </a:stretch>
        </p:blipFill>
        <p:spPr>
          <a:xfrm>
            <a:off x="0" y="1206500"/>
            <a:ext cx="9144000" cy="4445000"/>
          </a:xfrm>
          <a:prstGeom prst="rect">
            <a:avLst/>
          </a:prstGeom>
          <a:noFill/>
          <a:ln>
            <a:noFill/>
          </a:ln>
        </p:spPr>
      </p:pic>
      <p:pic>
        <p:nvPicPr>
          <p:cNvPr id="3" name="Picture 2" descr="Watershed Gaurdians4.jpg"/>
          <p:cNvPicPr>
            <a:picLocks noChangeAspect="1"/>
          </p:cNvPicPr>
          <p:nvPr/>
        </p:nvPicPr>
        <p:blipFill>
          <a:blip r:embed="rId4" cstate="print"/>
          <a:stretch>
            <a:fillRect/>
          </a:stretch>
        </p:blipFill>
        <p:spPr>
          <a:xfrm>
            <a:off x="7810037" y="5664255"/>
            <a:ext cx="1333963" cy="1193745"/>
          </a:xfrm>
          <a:prstGeom prst="rect">
            <a:avLst/>
          </a:prstGeom>
        </p:spPr>
      </p:pic>
      <p:cxnSp>
        <p:nvCxnSpPr>
          <p:cNvPr id="5" name="Straight Arrow Connector 4"/>
          <p:cNvCxnSpPr>
            <a:stCxn id="2" idx="0"/>
          </p:cNvCxnSpPr>
          <p:nvPr/>
        </p:nvCxnSpPr>
        <p:spPr>
          <a:xfrm flipH="1">
            <a:off x="3227825" y="1206500"/>
            <a:ext cx="1344175" cy="22225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08310" y="241386"/>
            <a:ext cx="7757810" cy="1077218"/>
          </a:xfrm>
          <a:prstGeom prst="rect">
            <a:avLst/>
          </a:prstGeom>
          <a:noFill/>
        </p:spPr>
        <p:txBody>
          <a:bodyPr wrap="square" rtlCol="0">
            <a:spAutoFit/>
          </a:bodyPr>
          <a:lstStyle/>
          <a:p>
            <a:pPr algn="ctr"/>
            <a:r>
              <a:rPr lang="en-US" sz="3200" dirty="0" smtClean="0"/>
              <a:t>Fresh cut sticks in the dam, mid-channel breach-ACTIVE</a:t>
            </a:r>
          </a:p>
        </p:txBody>
      </p:sp>
      <p:sp>
        <p:nvSpPr>
          <p:cNvPr id="7" name="TextBox 6"/>
          <p:cNvSpPr txBox="1"/>
          <p:nvPr/>
        </p:nvSpPr>
        <p:spPr>
          <a:xfrm>
            <a:off x="5416910" y="1700775"/>
            <a:ext cx="1997060" cy="3970318"/>
          </a:xfrm>
          <a:prstGeom prst="rect">
            <a:avLst/>
          </a:prstGeom>
          <a:noFill/>
        </p:spPr>
        <p:txBody>
          <a:bodyPr wrap="square" rtlCol="0">
            <a:spAutoFit/>
          </a:bodyPr>
          <a:lstStyle/>
          <a:p>
            <a:pPr algn="ctr"/>
            <a:r>
              <a:rPr lang="en-US" sz="3600" dirty="0" smtClean="0"/>
              <a:t>Pond:  Has no ripples over the majority of the surface</a:t>
            </a:r>
            <a:endParaRPr lang="en-US" sz="3600" dirty="0" smtClean="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90131_162529.jpg"/>
          <p:cNvPicPr>
            <a:picLocks noGrp="1" noChangeAspect="1"/>
          </p:cNvPicPr>
          <p:nvPr isPhoto="1"/>
        </p:nvPicPr>
        <p:blipFill>
          <a:blip r:embed="rId2" cstate="screen">
            <a:lum/>
          </a:blip>
          <a:stretch>
            <a:fillRect/>
          </a:stretch>
        </p:blipFill>
        <p:spPr>
          <a:xfrm>
            <a:off x="0" y="0"/>
            <a:ext cx="9144000" cy="6858000"/>
          </a:xfrm>
          <a:prstGeom prst="rect">
            <a:avLst/>
          </a:prstGeom>
          <a:noFill/>
          <a:ln>
            <a:noFill/>
          </a:ln>
        </p:spPr>
      </p:pic>
      <p:sp>
        <p:nvSpPr>
          <p:cNvPr id="3" name="TextBox 2"/>
          <p:cNvSpPr txBox="1"/>
          <p:nvPr/>
        </p:nvSpPr>
        <p:spPr>
          <a:xfrm>
            <a:off x="3573470" y="894270"/>
            <a:ext cx="3955715" cy="1754326"/>
          </a:xfrm>
          <a:prstGeom prst="rect">
            <a:avLst/>
          </a:prstGeom>
          <a:noFill/>
        </p:spPr>
        <p:txBody>
          <a:bodyPr wrap="square" rtlCol="0">
            <a:spAutoFit/>
          </a:bodyPr>
          <a:lstStyle/>
          <a:p>
            <a:pPr algn="ctr"/>
            <a:r>
              <a:rPr lang="en-US" sz="3600" dirty="0" smtClean="0"/>
              <a:t>Mid Channel Breach, fresh cut wood: ACTIVE</a:t>
            </a:r>
          </a:p>
        </p:txBody>
      </p:sp>
      <p:pic>
        <p:nvPicPr>
          <p:cNvPr id="4" name="Picture 3" descr="Watershed Gaurdians4.jpg"/>
          <p:cNvPicPr>
            <a:picLocks noChangeAspect="1"/>
          </p:cNvPicPr>
          <p:nvPr/>
        </p:nvPicPr>
        <p:blipFill>
          <a:blip r:embed="rId3" cstate="print"/>
          <a:stretch>
            <a:fillRect/>
          </a:stretch>
        </p:blipFill>
        <p:spPr>
          <a:xfrm>
            <a:off x="7810037" y="5664255"/>
            <a:ext cx="1333963" cy="119374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90202_115700.jpg"/>
          <p:cNvPicPr>
            <a:picLocks noGrp="1" noChangeAspect="1"/>
          </p:cNvPicPr>
          <p:nvPr isPhoto="1"/>
        </p:nvPicPr>
        <p:blipFill>
          <a:blip r:embed="rId2" cstate="screen">
            <a:lum/>
          </a:blip>
          <a:stretch>
            <a:fillRect/>
          </a:stretch>
        </p:blipFill>
        <p:spPr>
          <a:xfrm>
            <a:off x="0" y="1206500"/>
            <a:ext cx="9144000" cy="4445000"/>
          </a:xfrm>
          <a:prstGeom prst="rect">
            <a:avLst/>
          </a:prstGeom>
          <a:noFill/>
          <a:ln>
            <a:noFill/>
          </a:ln>
        </p:spPr>
      </p:pic>
      <p:pic>
        <p:nvPicPr>
          <p:cNvPr id="3" name="Picture 2" descr="Watershed Gaurdians4.jpg"/>
          <p:cNvPicPr>
            <a:picLocks noChangeAspect="1"/>
          </p:cNvPicPr>
          <p:nvPr/>
        </p:nvPicPr>
        <p:blipFill>
          <a:blip r:embed="rId3" cstate="print"/>
          <a:stretch>
            <a:fillRect/>
          </a:stretch>
        </p:blipFill>
        <p:spPr>
          <a:xfrm>
            <a:off x="7810037" y="5664255"/>
            <a:ext cx="1333963" cy="1193745"/>
          </a:xfrm>
          <a:prstGeom prst="rect">
            <a:avLst/>
          </a:prstGeom>
        </p:spPr>
      </p:pic>
      <p:sp>
        <p:nvSpPr>
          <p:cNvPr id="4" name="TextBox 3"/>
          <p:cNvSpPr txBox="1"/>
          <p:nvPr/>
        </p:nvSpPr>
        <p:spPr>
          <a:xfrm>
            <a:off x="654690" y="510220"/>
            <a:ext cx="7527380" cy="646331"/>
          </a:xfrm>
          <a:prstGeom prst="rect">
            <a:avLst/>
          </a:prstGeom>
          <a:noFill/>
        </p:spPr>
        <p:txBody>
          <a:bodyPr wrap="square" rtlCol="0">
            <a:spAutoFit/>
          </a:bodyPr>
          <a:lstStyle/>
          <a:p>
            <a:pPr algn="ctr"/>
            <a:r>
              <a:rPr lang="en-US" sz="3600" dirty="0" smtClean="0"/>
              <a:t>Dam is level across the top…..ACTIVE!</a:t>
            </a:r>
          </a:p>
        </p:txBody>
      </p:sp>
      <p:sp>
        <p:nvSpPr>
          <p:cNvPr id="5" name="TextBox 4"/>
          <p:cNvSpPr txBox="1"/>
          <p:nvPr/>
        </p:nvSpPr>
        <p:spPr>
          <a:xfrm>
            <a:off x="769905" y="6040540"/>
            <a:ext cx="6298420" cy="646331"/>
          </a:xfrm>
          <a:prstGeom prst="rect">
            <a:avLst/>
          </a:prstGeom>
          <a:noFill/>
        </p:spPr>
        <p:txBody>
          <a:bodyPr wrap="square" rtlCol="0">
            <a:spAutoFit/>
          </a:bodyPr>
          <a:lstStyle/>
          <a:p>
            <a:pPr algn="ctr"/>
            <a:r>
              <a:rPr lang="en-US" sz="3600" dirty="0" smtClean="0"/>
              <a:t>NOT a lodge</a:t>
            </a:r>
          </a:p>
        </p:txBody>
      </p:sp>
      <p:cxnSp>
        <p:nvCxnSpPr>
          <p:cNvPr id="7" name="Straight Arrow Connector 6"/>
          <p:cNvCxnSpPr>
            <a:stCxn id="5" idx="0"/>
          </p:cNvCxnSpPr>
          <p:nvPr/>
        </p:nvCxnSpPr>
        <p:spPr>
          <a:xfrm flipV="1">
            <a:off x="3919115" y="3429000"/>
            <a:ext cx="998530" cy="261154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90202_113912.jpg"/>
          <p:cNvPicPr>
            <a:picLocks noGrp="1" noChangeAspect="1"/>
          </p:cNvPicPr>
          <p:nvPr isPhoto="1"/>
        </p:nvPicPr>
        <p:blipFill>
          <a:blip r:embed="rId3" cstate="screen">
            <a:lum/>
          </a:blip>
          <a:stretch>
            <a:fillRect/>
          </a:stretch>
        </p:blipFill>
        <p:spPr>
          <a:xfrm>
            <a:off x="0" y="2413000"/>
            <a:ext cx="9144000" cy="4445000"/>
          </a:xfrm>
          <a:prstGeom prst="rect">
            <a:avLst/>
          </a:prstGeom>
          <a:noFill/>
          <a:ln>
            <a:noFill/>
          </a:ln>
        </p:spPr>
      </p:pic>
      <p:pic>
        <p:nvPicPr>
          <p:cNvPr id="3" name="Picture 2" descr="Watershed Gaurdians4.jpg"/>
          <p:cNvPicPr>
            <a:picLocks noChangeAspect="1"/>
          </p:cNvPicPr>
          <p:nvPr/>
        </p:nvPicPr>
        <p:blipFill>
          <a:blip r:embed="rId4" cstate="print"/>
          <a:stretch>
            <a:fillRect/>
          </a:stretch>
        </p:blipFill>
        <p:spPr>
          <a:xfrm>
            <a:off x="7810037" y="5664255"/>
            <a:ext cx="1333963" cy="1193745"/>
          </a:xfrm>
          <a:prstGeom prst="rect">
            <a:avLst/>
          </a:prstGeom>
        </p:spPr>
      </p:pic>
      <p:sp>
        <p:nvSpPr>
          <p:cNvPr id="4" name="TextBox 3"/>
          <p:cNvSpPr txBox="1"/>
          <p:nvPr/>
        </p:nvSpPr>
        <p:spPr>
          <a:xfrm>
            <a:off x="846715" y="625435"/>
            <a:ext cx="7604190" cy="1200329"/>
          </a:xfrm>
          <a:prstGeom prst="rect">
            <a:avLst/>
          </a:prstGeom>
          <a:noFill/>
        </p:spPr>
        <p:txBody>
          <a:bodyPr wrap="square" rtlCol="0">
            <a:spAutoFit/>
          </a:bodyPr>
          <a:lstStyle/>
          <a:p>
            <a:pPr algn="ctr"/>
            <a:r>
              <a:rPr lang="en-US" sz="3600" dirty="0" smtClean="0"/>
              <a:t>Fresh cut sticks on the dam, Mid-Channel breach (arrow): ACTIVE DAM</a:t>
            </a:r>
          </a:p>
        </p:txBody>
      </p:sp>
      <p:cxnSp>
        <p:nvCxnSpPr>
          <p:cNvPr id="6" name="Straight Arrow Connector 5"/>
          <p:cNvCxnSpPr/>
          <p:nvPr/>
        </p:nvCxnSpPr>
        <p:spPr>
          <a:xfrm flipH="1">
            <a:off x="2651750" y="2622495"/>
            <a:ext cx="806505" cy="303399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90202_115557.jpg"/>
          <p:cNvPicPr>
            <a:picLocks noGrp="1" noChangeAspect="1"/>
          </p:cNvPicPr>
          <p:nvPr isPhoto="1"/>
        </p:nvPicPr>
        <p:blipFill>
          <a:blip r:embed="rId3" cstate="screen">
            <a:lum/>
          </a:blip>
          <a:stretch>
            <a:fillRect/>
          </a:stretch>
        </p:blipFill>
        <p:spPr>
          <a:xfrm>
            <a:off x="0" y="0"/>
            <a:ext cx="3333750" cy="6858000"/>
          </a:xfrm>
          <a:prstGeom prst="rect">
            <a:avLst/>
          </a:prstGeom>
          <a:noFill/>
          <a:ln>
            <a:noFill/>
          </a:ln>
        </p:spPr>
      </p:pic>
      <p:pic>
        <p:nvPicPr>
          <p:cNvPr id="3" name="Picture 2" descr="Watershed Gaurdians4.jpg"/>
          <p:cNvPicPr>
            <a:picLocks noChangeAspect="1"/>
          </p:cNvPicPr>
          <p:nvPr/>
        </p:nvPicPr>
        <p:blipFill>
          <a:blip r:embed="rId4" cstate="print"/>
          <a:stretch>
            <a:fillRect/>
          </a:stretch>
        </p:blipFill>
        <p:spPr>
          <a:xfrm>
            <a:off x="7810037" y="5664255"/>
            <a:ext cx="1333963" cy="1193745"/>
          </a:xfrm>
          <a:prstGeom prst="rect">
            <a:avLst/>
          </a:prstGeom>
        </p:spPr>
      </p:pic>
      <p:sp>
        <p:nvSpPr>
          <p:cNvPr id="4" name="TextBox 3"/>
          <p:cNvSpPr txBox="1"/>
          <p:nvPr/>
        </p:nvSpPr>
        <p:spPr>
          <a:xfrm>
            <a:off x="4226355" y="395005"/>
            <a:ext cx="3763690" cy="1754326"/>
          </a:xfrm>
          <a:prstGeom prst="rect">
            <a:avLst/>
          </a:prstGeom>
          <a:noFill/>
        </p:spPr>
        <p:txBody>
          <a:bodyPr wrap="square" rtlCol="0">
            <a:spAutoFit/>
          </a:bodyPr>
          <a:lstStyle/>
          <a:p>
            <a:r>
              <a:rPr lang="en-US" sz="3600" dirty="0" smtClean="0"/>
              <a:t>Quiet POND near the dam.  ACTIVE </a:t>
            </a:r>
            <a:r>
              <a:rPr lang="en-US" sz="3600" dirty="0" smtClean="0"/>
              <a:t>DAM…no ripples.</a:t>
            </a:r>
            <a:endParaRPr lang="en-US" sz="3600" dirty="0" smtClean="0"/>
          </a:p>
        </p:txBody>
      </p:sp>
      <p:cxnSp>
        <p:nvCxnSpPr>
          <p:cNvPr id="6" name="Straight Arrow Connector 5"/>
          <p:cNvCxnSpPr>
            <a:stCxn id="4" idx="2"/>
          </p:cNvCxnSpPr>
          <p:nvPr/>
        </p:nvCxnSpPr>
        <p:spPr>
          <a:xfrm flipH="1">
            <a:off x="1077146" y="2149331"/>
            <a:ext cx="5031054" cy="335353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90202_115504.jpg"/>
          <p:cNvPicPr>
            <a:picLocks noGrp="1" noChangeAspect="1"/>
          </p:cNvPicPr>
          <p:nvPr isPhoto="1"/>
        </p:nvPicPr>
        <p:blipFill>
          <a:blip r:embed="rId3" cstate="screen">
            <a:lum/>
          </a:blip>
          <a:stretch>
            <a:fillRect/>
          </a:stretch>
        </p:blipFill>
        <p:spPr>
          <a:xfrm>
            <a:off x="0" y="0"/>
            <a:ext cx="3333750" cy="6858000"/>
          </a:xfrm>
          <a:prstGeom prst="rect">
            <a:avLst/>
          </a:prstGeom>
          <a:noFill/>
          <a:ln>
            <a:noFill/>
          </a:ln>
        </p:spPr>
      </p:pic>
      <p:pic>
        <p:nvPicPr>
          <p:cNvPr id="3" name="Picture 2" descr="Watershed Gaurdians4.jpg"/>
          <p:cNvPicPr>
            <a:picLocks noChangeAspect="1"/>
          </p:cNvPicPr>
          <p:nvPr/>
        </p:nvPicPr>
        <p:blipFill>
          <a:blip r:embed="rId4" cstate="print"/>
          <a:stretch>
            <a:fillRect/>
          </a:stretch>
        </p:blipFill>
        <p:spPr>
          <a:xfrm>
            <a:off x="7810037" y="5664255"/>
            <a:ext cx="1333963" cy="1193745"/>
          </a:xfrm>
          <a:prstGeom prst="rect">
            <a:avLst/>
          </a:prstGeom>
        </p:spPr>
      </p:pic>
      <p:sp>
        <p:nvSpPr>
          <p:cNvPr id="4" name="TextBox 3"/>
          <p:cNvSpPr txBox="1"/>
          <p:nvPr/>
        </p:nvSpPr>
        <p:spPr>
          <a:xfrm>
            <a:off x="3957520" y="1124700"/>
            <a:ext cx="2918780" cy="2308324"/>
          </a:xfrm>
          <a:prstGeom prst="rect">
            <a:avLst/>
          </a:prstGeom>
          <a:noFill/>
        </p:spPr>
        <p:txBody>
          <a:bodyPr wrap="square" rtlCol="0">
            <a:spAutoFit/>
          </a:bodyPr>
          <a:lstStyle/>
          <a:p>
            <a:pPr algn="ctr"/>
            <a:r>
              <a:rPr lang="en-US" sz="3600" dirty="0" smtClean="0"/>
              <a:t>Mid channel Breach---indicates ACTIVE dam</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90202_121754.jpg"/>
          <p:cNvPicPr>
            <a:picLocks noGrp="1" noChangeAspect="1"/>
          </p:cNvPicPr>
          <p:nvPr isPhoto="1"/>
        </p:nvPicPr>
        <p:blipFill>
          <a:blip r:embed="rId3" cstate="screen">
            <a:lum/>
          </a:blip>
          <a:stretch>
            <a:fillRect/>
          </a:stretch>
        </p:blipFill>
        <p:spPr>
          <a:xfrm>
            <a:off x="2905125" y="0"/>
            <a:ext cx="3333750" cy="6858000"/>
          </a:xfrm>
          <a:prstGeom prst="rect">
            <a:avLst/>
          </a:prstGeom>
          <a:noFill/>
          <a:ln>
            <a:noFill/>
          </a:ln>
        </p:spPr>
      </p:pic>
      <p:sp>
        <p:nvSpPr>
          <p:cNvPr id="3" name="TextBox 2"/>
          <p:cNvSpPr txBox="1"/>
          <p:nvPr/>
        </p:nvSpPr>
        <p:spPr>
          <a:xfrm>
            <a:off x="309045" y="702245"/>
            <a:ext cx="2342705" cy="5078313"/>
          </a:xfrm>
          <a:prstGeom prst="rect">
            <a:avLst/>
          </a:prstGeom>
          <a:noFill/>
        </p:spPr>
        <p:txBody>
          <a:bodyPr wrap="square" rtlCol="0">
            <a:spAutoFit/>
          </a:bodyPr>
          <a:lstStyle/>
          <a:p>
            <a:pPr algn="ctr"/>
            <a:r>
              <a:rPr lang="en-US" sz="3600" dirty="0" smtClean="0"/>
              <a:t>Dam is level across the top and the pond surface is quiet (not rippled) </a:t>
            </a:r>
          </a:p>
          <a:p>
            <a:pPr algn="ctr"/>
            <a:endParaRPr lang="en-US" sz="3600" dirty="0" smtClean="0"/>
          </a:p>
          <a:p>
            <a:pPr algn="ctr"/>
            <a:r>
              <a:rPr lang="en-US" sz="3600" dirty="0" smtClean="0"/>
              <a:t>ACTIVE</a:t>
            </a:r>
          </a:p>
        </p:txBody>
      </p:sp>
      <p:pic>
        <p:nvPicPr>
          <p:cNvPr id="4" name="Picture 3" descr="Watershed Gaurdians4.jpg"/>
          <p:cNvPicPr>
            <a:picLocks noChangeAspect="1"/>
          </p:cNvPicPr>
          <p:nvPr/>
        </p:nvPicPr>
        <p:blipFill>
          <a:blip r:embed="rId4" cstate="print"/>
          <a:stretch>
            <a:fillRect/>
          </a:stretch>
        </p:blipFill>
        <p:spPr>
          <a:xfrm>
            <a:off x="7810037" y="5664255"/>
            <a:ext cx="1333963" cy="119374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90202_121845.jpg"/>
          <p:cNvPicPr>
            <a:picLocks noGrp="1" noChangeAspect="1"/>
          </p:cNvPicPr>
          <p:nvPr isPhoto="1"/>
        </p:nvPicPr>
        <p:blipFill>
          <a:blip r:embed="rId3" cstate="screen">
            <a:lum/>
          </a:blip>
          <a:stretch>
            <a:fillRect/>
          </a:stretch>
        </p:blipFill>
        <p:spPr>
          <a:xfrm>
            <a:off x="2905125" y="0"/>
            <a:ext cx="3333750" cy="6858000"/>
          </a:xfrm>
          <a:prstGeom prst="rect">
            <a:avLst/>
          </a:prstGeom>
          <a:noFill/>
          <a:ln>
            <a:noFill/>
          </a:ln>
        </p:spPr>
      </p:pic>
      <p:sp>
        <p:nvSpPr>
          <p:cNvPr id="3" name="TextBox 2"/>
          <p:cNvSpPr txBox="1"/>
          <p:nvPr/>
        </p:nvSpPr>
        <p:spPr>
          <a:xfrm>
            <a:off x="309045" y="356600"/>
            <a:ext cx="2381110" cy="5632311"/>
          </a:xfrm>
          <a:prstGeom prst="rect">
            <a:avLst/>
          </a:prstGeom>
          <a:noFill/>
        </p:spPr>
        <p:txBody>
          <a:bodyPr wrap="square" rtlCol="0">
            <a:spAutoFit/>
          </a:bodyPr>
          <a:lstStyle/>
          <a:p>
            <a:pPr algn="ctr"/>
            <a:r>
              <a:rPr lang="en-US" sz="3600" dirty="0" smtClean="0"/>
              <a:t>Beaver slide:  A dished out depression leading from the water to the snow.  Some mud.  ACTIVE</a:t>
            </a:r>
          </a:p>
        </p:txBody>
      </p:sp>
      <p:pic>
        <p:nvPicPr>
          <p:cNvPr id="4" name="Picture 3" descr="Watershed Gaurdians4.jpg"/>
          <p:cNvPicPr>
            <a:picLocks noChangeAspect="1"/>
          </p:cNvPicPr>
          <p:nvPr/>
        </p:nvPicPr>
        <p:blipFill>
          <a:blip r:embed="rId4" cstate="print"/>
          <a:stretch>
            <a:fillRect/>
          </a:stretch>
        </p:blipFill>
        <p:spPr>
          <a:xfrm>
            <a:off x="7810037" y="5664255"/>
            <a:ext cx="1333963" cy="119374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90202_131423.jpg"/>
          <p:cNvPicPr>
            <a:picLocks noGrp="1" noChangeAspect="1"/>
          </p:cNvPicPr>
          <p:nvPr isPhoto="1"/>
        </p:nvPicPr>
        <p:blipFill>
          <a:blip r:embed="rId3" cstate="screen">
            <a:lum/>
          </a:blip>
          <a:stretch>
            <a:fillRect/>
          </a:stretch>
        </p:blipFill>
        <p:spPr>
          <a:xfrm>
            <a:off x="0" y="1206500"/>
            <a:ext cx="9144000" cy="4445000"/>
          </a:xfrm>
          <a:prstGeom prst="rect">
            <a:avLst/>
          </a:prstGeom>
          <a:noFill/>
          <a:ln>
            <a:noFill/>
          </a:ln>
        </p:spPr>
      </p:pic>
      <p:sp>
        <p:nvSpPr>
          <p:cNvPr id="3" name="TextBox 2"/>
          <p:cNvSpPr txBox="1"/>
          <p:nvPr/>
        </p:nvSpPr>
        <p:spPr>
          <a:xfrm>
            <a:off x="616285" y="395005"/>
            <a:ext cx="5184675" cy="646331"/>
          </a:xfrm>
          <a:prstGeom prst="rect">
            <a:avLst/>
          </a:prstGeom>
          <a:noFill/>
        </p:spPr>
        <p:txBody>
          <a:bodyPr wrap="square" rtlCol="0">
            <a:spAutoFit/>
          </a:bodyPr>
          <a:lstStyle/>
          <a:p>
            <a:pPr algn="ctr"/>
            <a:r>
              <a:rPr lang="en-US" sz="3600" dirty="0" smtClean="0"/>
              <a:t>INACTIVE POND</a:t>
            </a:r>
          </a:p>
        </p:txBody>
      </p:sp>
      <p:sp>
        <p:nvSpPr>
          <p:cNvPr id="4" name="TextBox 3"/>
          <p:cNvSpPr txBox="1"/>
          <p:nvPr/>
        </p:nvSpPr>
        <p:spPr>
          <a:xfrm>
            <a:off x="501070" y="5886920"/>
            <a:ext cx="6375230" cy="646331"/>
          </a:xfrm>
          <a:prstGeom prst="rect">
            <a:avLst/>
          </a:prstGeom>
          <a:noFill/>
        </p:spPr>
        <p:txBody>
          <a:bodyPr wrap="square" rtlCol="0">
            <a:spAutoFit/>
          </a:bodyPr>
          <a:lstStyle/>
          <a:p>
            <a:pPr algn="ctr"/>
            <a:r>
              <a:rPr lang="en-US" sz="3600" dirty="0" smtClean="0"/>
              <a:t>NOTE RIPPLES NEAR THE DAM</a:t>
            </a:r>
          </a:p>
        </p:txBody>
      </p:sp>
      <p:cxnSp>
        <p:nvCxnSpPr>
          <p:cNvPr id="6" name="Straight Arrow Connector 5"/>
          <p:cNvCxnSpPr>
            <a:stCxn id="4" idx="0"/>
          </p:cNvCxnSpPr>
          <p:nvPr/>
        </p:nvCxnSpPr>
        <p:spPr>
          <a:xfrm flipV="1">
            <a:off x="3688685" y="4043480"/>
            <a:ext cx="614480" cy="184344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90131_161246.jpg"/>
          <p:cNvPicPr>
            <a:picLocks noGrp="1" noChangeAspect="1"/>
          </p:cNvPicPr>
          <p:nvPr isPhoto="1"/>
        </p:nvPicPr>
        <p:blipFill>
          <a:blip r:embed="rId2" cstate="screen">
            <a:lum/>
          </a:blip>
          <a:stretch>
            <a:fillRect/>
          </a:stretch>
        </p:blipFill>
        <p:spPr>
          <a:xfrm>
            <a:off x="4000500" y="0"/>
            <a:ext cx="5143500" cy="6858000"/>
          </a:xfrm>
          <a:prstGeom prst="rect">
            <a:avLst/>
          </a:prstGeom>
          <a:noFill/>
          <a:ln>
            <a:noFill/>
          </a:ln>
        </p:spPr>
      </p:pic>
      <p:sp>
        <p:nvSpPr>
          <p:cNvPr id="3" name="TextBox 2"/>
          <p:cNvSpPr txBox="1"/>
          <p:nvPr/>
        </p:nvSpPr>
        <p:spPr>
          <a:xfrm>
            <a:off x="539474" y="548625"/>
            <a:ext cx="3033995" cy="4401205"/>
          </a:xfrm>
          <a:prstGeom prst="rect">
            <a:avLst/>
          </a:prstGeom>
          <a:noFill/>
        </p:spPr>
        <p:txBody>
          <a:bodyPr wrap="square" rtlCol="0">
            <a:spAutoFit/>
          </a:bodyPr>
          <a:lstStyle/>
          <a:p>
            <a:pPr algn="ctr"/>
            <a:r>
              <a:rPr lang="en-US" sz="2800" dirty="0" smtClean="0"/>
              <a:t>This tree has cuts that are still colored and not grey.  These are FRESH CUTS and to be marked.  If the chips are grey, but the cut on the tree is not, mark it as FRESH CUT</a:t>
            </a:r>
          </a:p>
        </p:txBody>
      </p:sp>
      <p:pic>
        <p:nvPicPr>
          <p:cNvPr id="5" name="Picture 4" descr="Watershed Gaurdians4.jpg"/>
          <p:cNvPicPr>
            <a:picLocks noChangeAspect="1"/>
          </p:cNvPicPr>
          <p:nvPr/>
        </p:nvPicPr>
        <p:blipFill>
          <a:blip r:embed="rId3" cstate="print"/>
          <a:stretch>
            <a:fillRect/>
          </a:stretch>
        </p:blipFill>
        <p:spPr>
          <a:xfrm>
            <a:off x="7810037" y="5664255"/>
            <a:ext cx="1333963" cy="119374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p:nvPr/>
        </p:nvSpPr>
        <p:spPr>
          <a:xfrm>
            <a:off x="914400" y="655608"/>
            <a:ext cx="7194430" cy="5641675"/>
          </a:xfrm>
          <a:custGeom>
            <a:avLst/>
            <a:gdLst>
              <a:gd name="connsiteX0" fmla="*/ 7194430 w 7194430"/>
              <a:gd name="connsiteY0" fmla="*/ 17252 h 5641675"/>
              <a:gd name="connsiteX1" fmla="*/ 7090913 w 7194430"/>
              <a:gd name="connsiteY1" fmla="*/ 0 h 5641675"/>
              <a:gd name="connsiteX2" fmla="*/ 6849374 w 7194430"/>
              <a:gd name="connsiteY2" fmla="*/ 17252 h 5641675"/>
              <a:gd name="connsiteX3" fmla="*/ 6676845 w 7194430"/>
              <a:gd name="connsiteY3" fmla="*/ 69011 h 5641675"/>
              <a:gd name="connsiteX4" fmla="*/ 6625087 w 7194430"/>
              <a:gd name="connsiteY4" fmla="*/ 86264 h 5641675"/>
              <a:gd name="connsiteX5" fmla="*/ 6573328 w 7194430"/>
              <a:gd name="connsiteY5" fmla="*/ 120769 h 5641675"/>
              <a:gd name="connsiteX6" fmla="*/ 6487064 w 7194430"/>
              <a:gd name="connsiteY6" fmla="*/ 224286 h 5641675"/>
              <a:gd name="connsiteX7" fmla="*/ 6452558 w 7194430"/>
              <a:gd name="connsiteY7" fmla="*/ 276045 h 5641675"/>
              <a:gd name="connsiteX8" fmla="*/ 6400800 w 7194430"/>
              <a:gd name="connsiteY8" fmla="*/ 327803 h 5641675"/>
              <a:gd name="connsiteX9" fmla="*/ 6331789 w 7194430"/>
              <a:gd name="connsiteY9" fmla="*/ 431320 h 5641675"/>
              <a:gd name="connsiteX10" fmla="*/ 6297283 w 7194430"/>
              <a:gd name="connsiteY10" fmla="*/ 483079 h 5641675"/>
              <a:gd name="connsiteX11" fmla="*/ 6228272 w 7194430"/>
              <a:gd name="connsiteY11" fmla="*/ 690113 h 5641675"/>
              <a:gd name="connsiteX12" fmla="*/ 6211019 w 7194430"/>
              <a:gd name="connsiteY12" fmla="*/ 741871 h 5641675"/>
              <a:gd name="connsiteX13" fmla="*/ 6142008 w 7194430"/>
              <a:gd name="connsiteY13" fmla="*/ 845388 h 5641675"/>
              <a:gd name="connsiteX14" fmla="*/ 5986732 w 7194430"/>
              <a:gd name="connsiteY14" fmla="*/ 931652 h 5641675"/>
              <a:gd name="connsiteX15" fmla="*/ 5934974 w 7194430"/>
              <a:gd name="connsiteY15" fmla="*/ 966158 h 5641675"/>
              <a:gd name="connsiteX16" fmla="*/ 5693434 w 7194430"/>
              <a:gd name="connsiteY16" fmla="*/ 931652 h 5641675"/>
              <a:gd name="connsiteX17" fmla="*/ 5348377 w 7194430"/>
              <a:gd name="connsiteY17" fmla="*/ 948905 h 5641675"/>
              <a:gd name="connsiteX18" fmla="*/ 5296619 w 7194430"/>
              <a:gd name="connsiteY18" fmla="*/ 983411 h 5641675"/>
              <a:gd name="connsiteX19" fmla="*/ 5193102 w 7194430"/>
              <a:gd name="connsiteY19" fmla="*/ 1069675 h 5641675"/>
              <a:gd name="connsiteX20" fmla="*/ 5158596 w 7194430"/>
              <a:gd name="connsiteY20" fmla="*/ 1121434 h 5641675"/>
              <a:gd name="connsiteX21" fmla="*/ 4968815 w 7194430"/>
              <a:gd name="connsiteY21" fmla="*/ 1155939 h 5641675"/>
              <a:gd name="connsiteX22" fmla="*/ 4865298 w 7194430"/>
              <a:gd name="connsiteY22" fmla="*/ 1086928 h 5641675"/>
              <a:gd name="connsiteX23" fmla="*/ 4813540 w 7194430"/>
              <a:gd name="connsiteY23" fmla="*/ 1069675 h 5641675"/>
              <a:gd name="connsiteX24" fmla="*/ 4761781 w 7194430"/>
              <a:gd name="connsiteY24" fmla="*/ 1035169 h 5641675"/>
              <a:gd name="connsiteX25" fmla="*/ 4623758 w 7194430"/>
              <a:gd name="connsiteY25" fmla="*/ 1052422 h 5641675"/>
              <a:gd name="connsiteX26" fmla="*/ 4520242 w 7194430"/>
              <a:gd name="connsiteY26" fmla="*/ 1138686 h 5641675"/>
              <a:gd name="connsiteX27" fmla="*/ 4468483 w 7194430"/>
              <a:gd name="connsiteY27" fmla="*/ 1173192 h 5641675"/>
              <a:gd name="connsiteX28" fmla="*/ 4382219 w 7194430"/>
              <a:gd name="connsiteY28" fmla="*/ 1259456 h 5641675"/>
              <a:gd name="connsiteX29" fmla="*/ 4278702 w 7194430"/>
              <a:gd name="connsiteY29" fmla="*/ 1362973 h 5641675"/>
              <a:gd name="connsiteX30" fmla="*/ 4244196 w 7194430"/>
              <a:gd name="connsiteY30" fmla="*/ 1414732 h 5641675"/>
              <a:gd name="connsiteX31" fmla="*/ 4192438 w 7194430"/>
              <a:gd name="connsiteY31" fmla="*/ 1449237 h 5641675"/>
              <a:gd name="connsiteX32" fmla="*/ 4140679 w 7194430"/>
              <a:gd name="connsiteY32" fmla="*/ 1552754 h 5641675"/>
              <a:gd name="connsiteX33" fmla="*/ 4106174 w 7194430"/>
              <a:gd name="connsiteY33" fmla="*/ 1656271 h 5641675"/>
              <a:gd name="connsiteX34" fmla="*/ 4071668 w 7194430"/>
              <a:gd name="connsiteY34" fmla="*/ 1759788 h 5641675"/>
              <a:gd name="connsiteX35" fmla="*/ 4054415 w 7194430"/>
              <a:gd name="connsiteY35" fmla="*/ 1811547 h 5641675"/>
              <a:gd name="connsiteX36" fmla="*/ 3985404 w 7194430"/>
              <a:gd name="connsiteY36" fmla="*/ 1915064 h 5641675"/>
              <a:gd name="connsiteX37" fmla="*/ 3933645 w 7194430"/>
              <a:gd name="connsiteY37" fmla="*/ 2070339 h 5641675"/>
              <a:gd name="connsiteX38" fmla="*/ 3916392 w 7194430"/>
              <a:gd name="connsiteY38" fmla="*/ 2122098 h 5641675"/>
              <a:gd name="connsiteX39" fmla="*/ 3881887 w 7194430"/>
              <a:gd name="connsiteY39" fmla="*/ 2173856 h 5641675"/>
              <a:gd name="connsiteX40" fmla="*/ 3864634 w 7194430"/>
              <a:gd name="connsiteY40" fmla="*/ 2225615 h 5641675"/>
              <a:gd name="connsiteX41" fmla="*/ 3709358 w 7194430"/>
              <a:gd name="connsiteY41" fmla="*/ 2380890 h 5641675"/>
              <a:gd name="connsiteX42" fmla="*/ 3657600 w 7194430"/>
              <a:gd name="connsiteY42" fmla="*/ 2432649 h 5641675"/>
              <a:gd name="connsiteX43" fmla="*/ 3605842 w 7194430"/>
              <a:gd name="connsiteY43" fmla="*/ 2484407 h 5641675"/>
              <a:gd name="connsiteX44" fmla="*/ 3571336 w 7194430"/>
              <a:gd name="connsiteY44" fmla="*/ 2536166 h 5641675"/>
              <a:gd name="connsiteX45" fmla="*/ 3519577 w 7194430"/>
              <a:gd name="connsiteY45" fmla="*/ 2553418 h 5641675"/>
              <a:gd name="connsiteX46" fmla="*/ 3433313 w 7194430"/>
              <a:gd name="connsiteY46" fmla="*/ 2536166 h 5641675"/>
              <a:gd name="connsiteX47" fmla="*/ 3329796 w 7194430"/>
              <a:gd name="connsiteY47" fmla="*/ 2501660 h 5641675"/>
              <a:gd name="connsiteX48" fmla="*/ 3278038 w 7194430"/>
              <a:gd name="connsiteY48" fmla="*/ 2467154 h 5641675"/>
              <a:gd name="connsiteX49" fmla="*/ 3122762 w 7194430"/>
              <a:gd name="connsiteY49" fmla="*/ 2536166 h 5641675"/>
              <a:gd name="connsiteX50" fmla="*/ 3053751 w 7194430"/>
              <a:gd name="connsiteY50" fmla="*/ 2639683 h 5641675"/>
              <a:gd name="connsiteX51" fmla="*/ 3019245 w 7194430"/>
              <a:gd name="connsiteY51" fmla="*/ 2743200 h 5641675"/>
              <a:gd name="connsiteX52" fmla="*/ 2984740 w 7194430"/>
              <a:gd name="connsiteY52" fmla="*/ 2794958 h 5641675"/>
              <a:gd name="connsiteX53" fmla="*/ 2932981 w 7194430"/>
              <a:gd name="connsiteY53" fmla="*/ 2967486 h 5641675"/>
              <a:gd name="connsiteX54" fmla="*/ 2915728 w 7194430"/>
              <a:gd name="connsiteY54" fmla="*/ 3019245 h 5641675"/>
              <a:gd name="connsiteX55" fmla="*/ 2863970 w 7194430"/>
              <a:gd name="connsiteY55" fmla="*/ 3347049 h 5641675"/>
              <a:gd name="connsiteX56" fmla="*/ 2829464 w 7194430"/>
              <a:gd name="connsiteY56" fmla="*/ 3398807 h 5641675"/>
              <a:gd name="connsiteX57" fmla="*/ 2812211 w 7194430"/>
              <a:gd name="connsiteY57" fmla="*/ 3674852 h 5641675"/>
              <a:gd name="connsiteX58" fmla="*/ 2794958 w 7194430"/>
              <a:gd name="connsiteY58" fmla="*/ 3761117 h 5641675"/>
              <a:gd name="connsiteX59" fmla="*/ 2760453 w 7194430"/>
              <a:gd name="connsiteY59" fmla="*/ 3812875 h 5641675"/>
              <a:gd name="connsiteX60" fmla="*/ 2743200 w 7194430"/>
              <a:gd name="connsiteY60" fmla="*/ 3864634 h 5641675"/>
              <a:gd name="connsiteX61" fmla="*/ 2639683 w 7194430"/>
              <a:gd name="connsiteY61" fmla="*/ 3933645 h 5641675"/>
              <a:gd name="connsiteX62" fmla="*/ 2449902 w 7194430"/>
              <a:gd name="connsiteY62" fmla="*/ 3916392 h 5641675"/>
              <a:gd name="connsiteX63" fmla="*/ 2363638 w 7194430"/>
              <a:gd name="connsiteY63" fmla="*/ 3899139 h 5641675"/>
              <a:gd name="connsiteX64" fmla="*/ 2156604 w 7194430"/>
              <a:gd name="connsiteY64" fmla="*/ 3864634 h 5641675"/>
              <a:gd name="connsiteX65" fmla="*/ 2070340 w 7194430"/>
              <a:gd name="connsiteY65" fmla="*/ 3847381 h 5641675"/>
              <a:gd name="connsiteX66" fmla="*/ 1966823 w 7194430"/>
              <a:gd name="connsiteY66" fmla="*/ 3830128 h 5641675"/>
              <a:gd name="connsiteX67" fmla="*/ 1863306 w 7194430"/>
              <a:gd name="connsiteY67" fmla="*/ 3795622 h 5641675"/>
              <a:gd name="connsiteX68" fmla="*/ 1725283 w 7194430"/>
              <a:gd name="connsiteY68" fmla="*/ 3812875 h 5641675"/>
              <a:gd name="connsiteX69" fmla="*/ 1621766 w 7194430"/>
              <a:gd name="connsiteY69" fmla="*/ 3864634 h 5641675"/>
              <a:gd name="connsiteX70" fmla="*/ 1552755 w 7194430"/>
              <a:gd name="connsiteY70" fmla="*/ 3899139 h 5641675"/>
              <a:gd name="connsiteX71" fmla="*/ 1466491 w 7194430"/>
              <a:gd name="connsiteY71" fmla="*/ 3985403 h 5641675"/>
              <a:gd name="connsiteX72" fmla="*/ 1380226 w 7194430"/>
              <a:gd name="connsiteY72" fmla="*/ 4071667 h 5641675"/>
              <a:gd name="connsiteX73" fmla="*/ 1345721 w 7194430"/>
              <a:gd name="connsiteY73" fmla="*/ 4123426 h 5641675"/>
              <a:gd name="connsiteX74" fmla="*/ 1311215 w 7194430"/>
              <a:gd name="connsiteY74" fmla="*/ 4226943 h 5641675"/>
              <a:gd name="connsiteX75" fmla="*/ 1293962 w 7194430"/>
              <a:gd name="connsiteY75" fmla="*/ 4451230 h 5641675"/>
              <a:gd name="connsiteX76" fmla="*/ 1276709 w 7194430"/>
              <a:gd name="connsiteY76" fmla="*/ 4537494 h 5641675"/>
              <a:gd name="connsiteX77" fmla="*/ 1104181 w 7194430"/>
              <a:gd name="connsiteY77" fmla="*/ 4744528 h 5641675"/>
              <a:gd name="connsiteX78" fmla="*/ 1017917 w 7194430"/>
              <a:gd name="connsiteY78" fmla="*/ 4865298 h 5641675"/>
              <a:gd name="connsiteX79" fmla="*/ 966158 w 7194430"/>
              <a:gd name="connsiteY79" fmla="*/ 4917056 h 5641675"/>
              <a:gd name="connsiteX80" fmla="*/ 845389 w 7194430"/>
              <a:gd name="connsiteY80" fmla="*/ 5072332 h 5641675"/>
              <a:gd name="connsiteX81" fmla="*/ 793630 w 7194430"/>
              <a:gd name="connsiteY81" fmla="*/ 5124090 h 5641675"/>
              <a:gd name="connsiteX82" fmla="*/ 586596 w 7194430"/>
              <a:gd name="connsiteY82" fmla="*/ 5210354 h 5641675"/>
              <a:gd name="connsiteX83" fmla="*/ 534838 w 7194430"/>
              <a:gd name="connsiteY83" fmla="*/ 5244860 h 5641675"/>
              <a:gd name="connsiteX84" fmla="*/ 431321 w 7194430"/>
              <a:gd name="connsiteY84" fmla="*/ 5279366 h 5641675"/>
              <a:gd name="connsiteX85" fmla="*/ 379562 w 7194430"/>
              <a:gd name="connsiteY85" fmla="*/ 5331124 h 5641675"/>
              <a:gd name="connsiteX86" fmla="*/ 276045 w 7194430"/>
              <a:gd name="connsiteY86" fmla="*/ 5400135 h 5641675"/>
              <a:gd name="connsiteX87" fmla="*/ 241540 w 7194430"/>
              <a:gd name="connsiteY87" fmla="*/ 5451894 h 5641675"/>
              <a:gd name="connsiteX88" fmla="*/ 224287 w 7194430"/>
              <a:gd name="connsiteY88" fmla="*/ 5503652 h 5641675"/>
              <a:gd name="connsiteX89" fmla="*/ 120770 w 7194430"/>
              <a:gd name="connsiteY89" fmla="*/ 5572664 h 5641675"/>
              <a:gd name="connsiteX90" fmla="*/ 69011 w 7194430"/>
              <a:gd name="connsiteY90" fmla="*/ 5607169 h 5641675"/>
              <a:gd name="connsiteX91" fmla="*/ 0 w 7194430"/>
              <a:gd name="connsiteY91" fmla="*/ 5641675 h 564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7194430" h="5641675">
                <a:moveTo>
                  <a:pt x="7194430" y="17252"/>
                </a:moveTo>
                <a:cubicBezTo>
                  <a:pt x="7159924" y="11501"/>
                  <a:pt x="7125895" y="0"/>
                  <a:pt x="7090913" y="0"/>
                </a:cubicBezTo>
                <a:cubicBezTo>
                  <a:pt x="7010195" y="0"/>
                  <a:pt x="6929598" y="8338"/>
                  <a:pt x="6849374" y="17252"/>
                </a:cubicBezTo>
                <a:cubicBezTo>
                  <a:pt x="6810262" y="21598"/>
                  <a:pt x="6702867" y="60337"/>
                  <a:pt x="6676845" y="69011"/>
                </a:cubicBezTo>
                <a:cubicBezTo>
                  <a:pt x="6659592" y="74762"/>
                  <a:pt x="6640219" y="76176"/>
                  <a:pt x="6625087" y="86264"/>
                </a:cubicBezTo>
                <a:lnTo>
                  <a:pt x="6573328" y="120769"/>
                </a:lnTo>
                <a:cubicBezTo>
                  <a:pt x="6487663" y="249270"/>
                  <a:pt x="6597760" y="91452"/>
                  <a:pt x="6487064" y="224286"/>
                </a:cubicBezTo>
                <a:cubicBezTo>
                  <a:pt x="6473789" y="240215"/>
                  <a:pt x="6465833" y="260116"/>
                  <a:pt x="6452558" y="276045"/>
                </a:cubicBezTo>
                <a:cubicBezTo>
                  <a:pt x="6436938" y="294789"/>
                  <a:pt x="6415779" y="308544"/>
                  <a:pt x="6400800" y="327803"/>
                </a:cubicBezTo>
                <a:cubicBezTo>
                  <a:pt x="6375340" y="360538"/>
                  <a:pt x="6354793" y="396814"/>
                  <a:pt x="6331789" y="431320"/>
                </a:cubicBezTo>
                <a:cubicBezTo>
                  <a:pt x="6320287" y="448573"/>
                  <a:pt x="6303840" y="463408"/>
                  <a:pt x="6297283" y="483079"/>
                </a:cubicBezTo>
                <a:lnTo>
                  <a:pt x="6228272" y="690113"/>
                </a:lnTo>
                <a:cubicBezTo>
                  <a:pt x="6222521" y="707366"/>
                  <a:pt x="6221107" y="726739"/>
                  <a:pt x="6211019" y="741871"/>
                </a:cubicBezTo>
                <a:cubicBezTo>
                  <a:pt x="6188015" y="776377"/>
                  <a:pt x="6176514" y="822384"/>
                  <a:pt x="6142008" y="845388"/>
                </a:cubicBezTo>
                <a:cubicBezTo>
                  <a:pt x="6023359" y="924488"/>
                  <a:pt x="6077834" y="901286"/>
                  <a:pt x="5986732" y="931652"/>
                </a:cubicBezTo>
                <a:cubicBezTo>
                  <a:pt x="5969479" y="943154"/>
                  <a:pt x="5955648" y="964568"/>
                  <a:pt x="5934974" y="966158"/>
                </a:cubicBezTo>
                <a:cubicBezTo>
                  <a:pt x="5844988" y="973080"/>
                  <a:pt x="5774972" y="952037"/>
                  <a:pt x="5693434" y="931652"/>
                </a:cubicBezTo>
                <a:cubicBezTo>
                  <a:pt x="5578415" y="937403"/>
                  <a:pt x="5462572" y="934010"/>
                  <a:pt x="5348377" y="948905"/>
                </a:cubicBezTo>
                <a:cubicBezTo>
                  <a:pt x="5327816" y="951587"/>
                  <a:pt x="5312548" y="970137"/>
                  <a:pt x="5296619" y="983411"/>
                </a:cubicBezTo>
                <a:cubicBezTo>
                  <a:pt x="5163778" y="1094112"/>
                  <a:pt x="5321607" y="984003"/>
                  <a:pt x="5193102" y="1069675"/>
                </a:cubicBezTo>
                <a:cubicBezTo>
                  <a:pt x="5181600" y="1086928"/>
                  <a:pt x="5167869" y="1102888"/>
                  <a:pt x="5158596" y="1121434"/>
                </a:cubicBezTo>
                <a:cubicBezTo>
                  <a:pt x="5106147" y="1226330"/>
                  <a:pt x="5213207" y="1180378"/>
                  <a:pt x="4968815" y="1155939"/>
                </a:cubicBezTo>
                <a:cubicBezTo>
                  <a:pt x="4845747" y="1114916"/>
                  <a:pt x="4994534" y="1173085"/>
                  <a:pt x="4865298" y="1086928"/>
                </a:cubicBezTo>
                <a:cubicBezTo>
                  <a:pt x="4850166" y="1076840"/>
                  <a:pt x="4829806" y="1077808"/>
                  <a:pt x="4813540" y="1069675"/>
                </a:cubicBezTo>
                <a:cubicBezTo>
                  <a:pt x="4794994" y="1060402"/>
                  <a:pt x="4779034" y="1046671"/>
                  <a:pt x="4761781" y="1035169"/>
                </a:cubicBezTo>
                <a:cubicBezTo>
                  <a:pt x="4715773" y="1040920"/>
                  <a:pt x="4668490" y="1040222"/>
                  <a:pt x="4623758" y="1052422"/>
                </a:cubicBezTo>
                <a:cubicBezTo>
                  <a:pt x="4585555" y="1062841"/>
                  <a:pt x="4546824" y="1116534"/>
                  <a:pt x="4520242" y="1138686"/>
                </a:cubicBezTo>
                <a:cubicBezTo>
                  <a:pt x="4504313" y="1151961"/>
                  <a:pt x="4485736" y="1161690"/>
                  <a:pt x="4468483" y="1173192"/>
                </a:cubicBezTo>
                <a:cubicBezTo>
                  <a:pt x="4397380" y="1279845"/>
                  <a:pt x="4476325" y="1175806"/>
                  <a:pt x="4382219" y="1259456"/>
                </a:cubicBezTo>
                <a:cubicBezTo>
                  <a:pt x="4345747" y="1291876"/>
                  <a:pt x="4305770" y="1322370"/>
                  <a:pt x="4278702" y="1362973"/>
                </a:cubicBezTo>
                <a:cubicBezTo>
                  <a:pt x="4267200" y="1380226"/>
                  <a:pt x="4258858" y="1400070"/>
                  <a:pt x="4244196" y="1414732"/>
                </a:cubicBezTo>
                <a:cubicBezTo>
                  <a:pt x="4229534" y="1429394"/>
                  <a:pt x="4209691" y="1437735"/>
                  <a:pt x="4192438" y="1449237"/>
                </a:cubicBezTo>
                <a:cubicBezTo>
                  <a:pt x="4129514" y="1638009"/>
                  <a:pt x="4229869" y="1352076"/>
                  <a:pt x="4140679" y="1552754"/>
                </a:cubicBezTo>
                <a:cubicBezTo>
                  <a:pt x="4125907" y="1585991"/>
                  <a:pt x="4117676" y="1621765"/>
                  <a:pt x="4106174" y="1656271"/>
                </a:cubicBezTo>
                <a:lnTo>
                  <a:pt x="4071668" y="1759788"/>
                </a:lnTo>
                <a:cubicBezTo>
                  <a:pt x="4065917" y="1777041"/>
                  <a:pt x="4064503" y="1796415"/>
                  <a:pt x="4054415" y="1811547"/>
                </a:cubicBezTo>
                <a:cubicBezTo>
                  <a:pt x="4031411" y="1846053"/>
                  <a:pt x="3998518" y="1875722"/>
                  <a:pt x="3985404" y="1915064"/>
                </a:cubicBezTo>
                <a:lnTo>
                  <a:pt x="3933645" y="2070339"/>
                </a:lnTo>
                <a:cubicBezTo>
                  <a:pt x="3927894" y="2087592"/>
                  <a:pt x="3926480" y="2106966"/>
                  <a:pt x="3916392" y="2122098"/>
                </a:cubicBezTo>
                <a:cubicBezTo>
                  <a:pt x="3904890" y="2139351"/>
                  <a:pt x="3891160" y="2155310"/>
                  <a:pt x="3881887" y="2173856"/>
                </a:cubicBezTo>
                <a:cubicBezTo>
                  <a:pt x="3873754" y="2190122"/>
                  <a:pt x="3875799" y="2211260"/>
                  <a:pt x="3864634" y="2225615"/>
                </a:cubicBezTo>
                <a:cubicBezTo>
                  <a:pt x="3864622" y="2225630"/>
                  <a:pt x="3735244" y="2355004"/>
                  <a:pt x="3709358" y="2380890"/>
                </a:cubicBezTo>
                <a:lnTo>
                  <a:pt x="3657600" y="2432649"/>
                </a:lnTo>
                <a:cubicBezTo>
                  <a:pt x="3640347" y="2449902"/>
                  <a:pt x="3619376" y="2464106"/>
                  <a:pt x="3605842" y="2484407"/>
                </a:cubicBezTo>
                <a:cubicBezTo>
                  <a:pt x="3594340" y="2501660"/>
                  <a:pt x="3587528" y="2523213"/>
                  <a:pt x="3571336" y="2536166"/>
                </a:cubicBezTo>
                <a:cubicBezTo>
                  <a:pt x="3557135" y="2547527"/>
                  <a:pt x="3536830" y="2547667"/>
                  <a:pt x="3519577" y="2553418"/>
                </a:cubicBezTo>
                <a:cubicBezTo>
                  <a:pt x="3490822" y="2547667"/>
                  <a:pt x="3461604" y="2543882"/>
                  <a:pt x="3433313" y="2536166"/>
                </a:cubicBezTo>
                <a:cubicBezTo>
                  <a:pt x="3398222" y="2526596"/>
                  <a:pt x="3329796" y="2501660"/>
                  <a:pt x="3329796" y="2501660"/>
                </a:cubicBezTo>
                <a:cubicBezTo>
                  <a:pt x="3312543" y="2490158"/>
                  <a:pt x="3298646" y="2469444"/>
                  <a:pt x="3278038" y="2467154"/>
                </a:cubicBezTo>
                <a:cubicBezTo>
                  <a:pt x="3198259" y="2458289"/>
                  <a:pt x="3165913" y="2480686"/>
                  <a:pt x="3122762" y="2536166"/>
                </a:cubicBezTo>
                <a:cubicBezTo>
                  <a:pt x="3097302" y="2568901"/>
                  <a:pt x="3066865" y="2600341"/>
                  <a:pt x="3053751" y="2639683"/>
                </a:cubicBezTo>
                <a:cubicBezTo>
                  <a:pt x="3042249" y="2674189"/>
                  <a:pt x="3039421" y="2712936"/>
                  <a:pt x="3019245" y="2743200"/>
                </a:cubicBezTo>
                <a:cubicBezTo>
                  <a:pt x="3007743" y="2760453"/>
                  <a:pt x="2993161" y="2776010"/>
                  <a:pt x="2984740" y="2794958"/>
                </a:cubicBezTo>
                <a:cubicBezTo>
                  <a:pt x="2951940" y="2868759"/>
                  <a:pt x="2953055" y="2897226"/>
                  <a:pt x="2932981" y="2967486"/>
                </a:cubicBezTo>
                <a:cubicBezTo>
                  <a:pt x="2927985" y="2984973"/>
                  <a:pt x="2921479" y="3001992"/>
                  <a:pt x="2915728" y="3019245"/>
                </a:cubicBezTo>
                <a:cubicBezTo>
                  <a:pt x="2911341" y="3076279"/>
                  <a:pt x="2914592" y="3271117"/>
                  <a:pt x="2863970" y="3347049"/>
                </a:cubicBezTo>
                <a:lnTo>
                  <a:pt x="2829464" y="3398807"/>
                </a:lnTo>
                <a:cubicBezTo>
                  <a:pt x="2823713" y="3490822"/>
                  <a:pt x="2820952" y="3583073"/>
                  <a:pt x="2812211" y="3674852"/>
                </a:cubicBezTo>
                <a:cubicBezTo>
                  <a:pt x="2809431" y="3704044"/>
                  <a:pt x="2805254" y="3733660"/>
                  <a:pt x="2794958" y="3761117"/>
                </a:cubicBezTo>
                <a:cubicBezTo>
                  <a:pt x="2787678" y="3780532"/>
                  <a:pt x="2769726" y="3794329"/>
                  <a:pt x="2760453" y="3812875"/>
                </a:cubicBezTo>
                <a:cubicBezTo>
                  <a:pt x="2752320" y="3829141"/>
                  <a:pt x="2756060" y="3851774"/>
                  <a:pt x="2743200" y="3864634"/>
                </a:cubicBezTo>
                <a:cubicBezTo>
                  <a:pt x="2713876" y="3893958"/>
                  <a:pt x="2639683" y="3933645"/>
                  <a:pt x="2639683" y="3933645"/>
                </a:cubicBezTo>
                <a:cubicBezTo>
                  <a:pt x="2576423" y="3927894"/>
                  <a:pt x="2512933" y="3924271"/>
                  <a:pt x="2449902" y="3916392"/>
                </a:cubicBezTo>
                <a:cubicBezTo>
                  <a:pt x="2420804" y="3912755"/>
                  <a:pt x="2392621" y="3903598"/>
                  <a:pt x="2363638" y="3899139"/>
                </a:cubicBezTo>
                <a:cubicBezTo>
                  <a:pt x="2043390" y="3849870"/>
                  <a:pt x="2351755" y="3908000"/>
                  <a:pt x="2156604" y="3864634"/>
                </a:cubicBezTo>
                <a:cubicBezTo>
                  <a:pt x="2127978" y="3858273"/>
                  <a:pt x="2099191" y="3852627"/>
                  <a:pt x="2070340" y="3847381"/>
                </a:cubicBezTo>
                <a:cubicBezTo>
                  <a:pt x="2035923" y="3841123"/>
                  <a:pt x="2000760" y="3838612"/>
                  <a:pt x="1966823" y="3830128"/>
                </a:cubicBezTo>
                <a:cubicBezTo>
                  <a:pt x="1931537" y="3821306"/>
                  <a:pt x="1863306" y="3795622"/>
                  <a:pt x="1863306" y="3795622"/>
                </a:cubicBezTo>
                <a:cubicBezTo>
                  <a:pt x="1817298" y="3801373"/>
                  <a:pt x="1770901" y="3804581"/>
                  <a:pt x="1725283" y="3812875"/>
                </a:cubicBezTo>
                <a:cubicBezTo>
                  <a:pt x="1667292" y="3823419"/>
                  <a:pt x="1673335" y="3835166"/>
                  <a:pt x="1621766" y="3864634"/>
                </a:cubicBezTo>
                <a:cubicBezTo>
                  <a:pt x="1599436" y="3877394"/>
                  <a:pt x="1575759" y="3887637"/>
                  <a:pt x="1552755" y="3899139"/>
                </a:cubicBezTo>
                <a:cubicBezTo>
                  <a:pt x="1460738" y="4037165"/>
                  <a:pt x="1581510" y="3870384"/>
                  <a:pt x="1466491" y="3985403"/>
                </a:cubicBezTo>
                <a:cubicBezTo>
                  <a:pt x="1351475" y="4100419"/>
                  <a:pt x="1518245" y="3979657"/>
                  <a:pt x="1380226" y="4071667"/>
                </a:cubicBezTo>
                <a:cubicBezTo>
                  <a:pt x="1368724" y="4088920"/>
                  <a:pt x="1354142" y="4104478"/>
                  <a:pt x="1345721" y="4123426"/>
                </a:cubicBezTo>
                <a:cubicBezTo>
                  <a:pt x="1330949" y="4156663"/>
                  <a:pt x="1311215" y="4226943"/>
                  <a:pt x="1311215" y="4226943"/>
                </a:cubicBezTo>
                <a:cubicBezTo>
                  <a:pt x="1305464" y="4301705"/>
                  <a:pt x="1302243" y="4376705"/>
                  <a:pt x="1293962" y="4451230"/>
                </a:cubicBezTo>
                <a:cubicBezTo>
                  <a:pt x="1290724" y="4480375"/>
                  <a:pt x="1288843" y="4510798"/>
                  <a:pt x="1276709" y="4537494"/>
                </a:cubicBezTo>
                <a:cubicBezTo>
                  <a:pt x="1196074" y="4714890"/>
                  <a:pt x="1218848" y="4572530"/>
                  <a:pt x="1104181" y="4744528"/>
                </a:cubicBezTo>
                <a:cubicBezTo>
                  <a:pt x="1076877" y="4785483"/>
                  <a:pt x="1050009" y="4827857"/>
                  <a:pt x="1017917" y="4865298"/>
                </a:cubicBezTo>
                <a:cubicBezTo>
                  <a:pt x="1002038" y="4883823"/>
                  <a:pt x="983411" y="4899803"/>
                  <a:pt x="966158" y="4917056"/>
                </a:cubicBezTo>
                <a:cubicBezTo>
                  <a:pt x="933476" y="5015109"/>
                  <a:pt x="961765" y="4955957"/>
                  <a:pt x="845389" y="5072332"/>
                </a:cubicBezTo>
                <a:cubicBezTo>
                  <a:pt x="828136" y="5089585"/>
                  <a:pt x="815453" y="5113178"/>
                  <a:pt x="793630" y="5124090"/>
                </a:cubicBezTo>
                <a:cubicBezTo>
                  <a:pt x="634399" y="5203705"/>
                  <a:pt x="705510" y="5180626"/>
                  <a:pt x="586596" y="5210354"/>
                </a:cubicBezTo>
                <a:cubicBezTo>
                  <a:pt x="569343" y="5221856"/>
                  <a:pt x="553786" y="5236439"/>
                  <a:pt x="534838" y="5244860"/>
                </a:cubicBezTo>
                <a:cubicBezTo>
                  <a:pt x="501601" y="5259632"/>
                  <a:pt x="431321" y="5279366"/>
                  <a:pt x="431321" y="5279366"/>
                </a:cubicBezTo>
                <a:cubicBezTo>
                  <a:pt x="414068" y="5296619"/>
                  <a:pt x="398822" y="5316144"/>
                  <a:pt x="379562" y="5331124"/>
                </a:cubicBezTo>
                <a:cubicBezTo>
                  <a:pt x="346827" y="5356584"/>
                  <a:pt x="276045" y="5400135"/>
                  <a:pt x="276045" y="5400135"/>
                </a:cubicBezTo>
                <a:cubicBezTo>
                  <a:pt x="264543" y="5417388"/>
                  <a:pt x="250813" y="5433348"/>
                  <a:pt x="241540" y="5451894"/>
                </a:cubicBezTo>
                <a:cubicBezTo>
                  <a:pt x="233407" y="5468160"/>
                  <a:pt x="237146" y="5490793"/>
                  <a:pt x="224287" y="5503652"/>
                </a:cubicBezTo>
                <a:cubicBezTo>
                  <a:pt x="194963" y="5532976"/>
                  <a:pt x="155276" y="5549660"/>
                  <a:pt x="120770" y="5572664"/>
                </a:cubicBezTo>
                <a:cubicBezTo>
                  <a:pt x="103517" y="5584166"/>
                  <a:pt x="88682" y="5600612"/>
                  <a:pt x="69011" y="5607169"/>
                </a:cubicBezTo>
                <a:cubicBezTo>
                  <a:pt x="9537" y="5626994"/>
                  <a:pt x="30112" y="5611563"/>
                  <a:pt x="0" y="5641675"/>
                </a:cubicBezTo>
              </a:path>
            </a:pathLst>
          </a:cu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Isosceles Triangle 4"/>
          <p:cNvSpPr/>
          <p:nvPr/>
        </p:nvSpPr>
        <p:spPr>
          <a:xfrm rot="3409751">
            <a:off x="1115550" y="5502870"/>
            <a:ext cx="806505" cy="652885"/>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p:cNvSpPr/>
          <p:nvPr/>
        </p:nvSpPr>
        <p:spPr>
          <a:xfrm rot="2416574">
            <a:off x="1576634" y="4879670"/>
            <a:ext cx="806505" cy="652885"/>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rot="5400000">
            <a:off x="2344510" y="4120290"/>
            <a:ext cx="806505" cy="652885"/>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Brace 10"/>
          <p:cNvSpPr/>
          <p:nvPr/>
        </p:nvSpPr>
        <p:spPr>
          <a:xfrm rot="14484459">
            <a:off x="5213170" y="-17597"/>
            <a:ext cx="665073" cy="2555224"/>
          </a:xfrm>
          <a:prstGeom prst="rightBrace">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ight Brace 11"/>
          <p:cNvSpPr/>
          <p:nvPr/>
        </p:nvSpPr>
        <p:spPr>
          <a:xfrm rot="2718940">
            <a:off x="2347680" y="4445540"/>
            <a:ext cx="665073" cy="2555224"/>
          </a:xfrm>
          <a:prstGeom prst="rightBrace">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p:cNvSpPr txBox="1"/>
          <p:nvPr/>
        </p:nvSpPr>
        <p:spPr>
          <a:xfrm rot="19614778">
            <a:off x="4409006" y="314496"/>
            <a:ext cx="1344175" cy="646331"/>
          </a:xfrm>
          <a:prstGeom prst="rect">
            <a:avLst/>
          </a:prstGeom>
          <a:noFill/>
        </p:spPr>
        <p:txBody>
          <a:bodyPr wrap="square" rtlCol="0">
            <a:spAutoFit/>
          </a:bodyPr>
          <a:lstStyle/>
          <a:p>
            <a:pPr algn="ctr"/>
            <a:r>
              <a:rPr lang="en-US" sz="3600" dirty="0" smtClean="0"/>
              <a:t>Log 1</a:t>
            </a:r>
          </a:p>
        </p:txBody>
      </p:sp>
      <p:sp>
        <p:nvSpPr>
          <p:cNvPr id="14" name="TextBox 13"/>
          <p:cNvSpPr txBox="1"/>
          <p:nvPr/>
        </p:nvSpPr>
        <p:spPr>
          <a:xfrm rot="18922318">
            <a:off x="2646595" y="5832700"/>
            <a:ext cx="1344175" cy="646331"/>
          </a:xfrm>
          <a:prstGeom prst="rect">
            <a:avLst/>
          </a:prstGeom>
          <a:noFill/>
        </p:spPr>
        <p:txBody>
          <a:bodyPr wrap="square" rtlCol="0">
            <a:spAutoFit/>
          </a:bodyPr>
          <a:lstStyle/>
          <a:p>
            <a:pPr algn="ctr"/>
            <a:r>
              <a:rPr lang="en-US" sz="3600" dirty="0" smtClean="0"/>
              <a:t>Log 2</a:t>
            </a:r>
          </a:p>
        </p:txBody>
      </p:sp>
      <p:sp>
        <p:nvSpPr>
          <p:cNvPr id="15" name="TextBox 14"/>
          <p:cNvSpPr txBox="1"/>
          <p:nvPr/>
        </p:nvSpPr>
        <p:spPr>
          <a:xfrm>
            <a:off x="0" y="202981"/>
            <a:ext cx="3035800" cy="2246769"/>
          </a:xfrm>
          <a:prstGeom prst="rect">
            <a:avLst/>
          </a:prstGeom>
          <a:noFill/>
        </p:spPr>
        <p:txBody>
          <a:bodyPr wrap="square" rtlCol="0">
            <a:spAutoFit/>
          </a:bodyPr>
          <a:lstStyle/>
          <a:p>
            <a:pPr algn="ctr"/>
            <a:r>
              <a:rPr lang="en-US" sz="2800" dirty="0" smtClean="0"/>
              <a:t>3 x separation distance between groups of dams as individual dams:  (Rule of thumb)</a:t>
            </a:r>
          </a:p>
        </p:txBody>
      </p:sp>
      <p:grpSp>
        <p:nvGrpSpPr>
          <p:cNvPr id="20" name="Group 19"/>
          <p:cNvGrpSpPr/>
          <p:nvPr/>
        </p:nvGrpSpPr>
        <p:grpSpPr>
          <a:xfrm>
            <a:off x="4798811" y="1040029"/>
            <a:ext cx="2461742" cy="1467251"/>
            <a:chOff x="4798811" y="1040029"/>
            <a:chExt cx="2461742" cy="1467251"/>
          </a:xfrm>
        </p:grpSpPr>
        <p:sp>
          <p:nvSpPr>
            <p:cNvPr id="8" name="Isosceles Triangle 7"/>
            <p:cNvSpPr/>
            <p:nvPr/>
          </p:nvSpPr>
          <p:spPr>
            <a:xfrm rot="1913606">
              <a:off x="4798811" y="1749333"/>
              <a:ext cx="806505" cy="652885"/>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p:cNvSpPr/>
            <p:nvPr/>
          </p:nvSpPr>
          <p:spPr>
            <a:xfrm rot="4017798">
              <a:off x="5702298" y="1412310"/>
              <a:ext cx="806505" cy="652885"/>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p:cNvSpPr/>
            <p:nvPr/>
          </p:nvSpPr>
          <p:spPr>
            <a:xfrm rot="3673160">
              <a:off x="6530858" y="1116839"/>
              <a:ext cx="806505" cy="652885"/>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Brace 15"/>
            <p:cNvSpPr/>
            <p:nvPr/>
          </p:nvSpPr>
          <p:spPr>
            <a:xfrm rot="3813905">
              <a:off x="5532125" y="1815990"/>
              <a:ext cx="460860" cy="921720"/>
            </a:xfrm>
            <a:prstGeom prst="rightBrace">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7" name="TextBox 16"/>
          <p:cNvSpPr txBox="1"/>
          <p:nvPr/>
        </p:nvSpPr>
        <p:spPr>
          <a:xfrm rot="19633097">
            <a:off x="5783774" y="2327603"/>
            <a:ext cx="628435" cy="646331"/>
          </a:xfrm>
          <a:prstGeom prst="rect">
            <a:avLst/>
          </a:prstGeom>
          <a:noFill/>
        </p:spPr>
        <p:txBody>
          <a:bodyPr wrap="square" rtlCol="0">
            <a:spAutoFit/>
          </a:bodyPr>
          <a:lstStyle/>
          <a:p>
            <a:pPr algn="ctr"/>
            <a:r>
              <a:rPr lang="en-US" sz="3600" dirty="0" smtClean="0"/>
              <a:t>x</a:t>
            </a:r>
          </a:p>
        </p:txBody>
      </p:sp>
      <p:sp>
        <p:nvSpPr>
          <p:cNvPr id="18" name="Right Brace 17"/>
          <p:cNvSpPr/>
          <p:nvPr/>
        </p:nvSpPr>
        <p:spPr>
          <a:xfrm rot="2735670">
            <a:off x="4038777" y="2787139"/>
            <a:ext cx="1162820" cy="2529181"/>
          </a:xfrm>
          <a:prstGeom prst="rightBrace">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rot="19088111">
            <a:off x="4927362" y="4507787"/>
            <a:ext cx="628435" cy="646331"/>
          </a:xfrm>
          <a:prstGeom prst="rect">
            <a:avLst/>
          </a:prstGeom>
          <a:noFill/>
        </p:spPr>
        <p:txBody>
          <a:bodyPr wrap="square" rtlCol="0">
            <a:spAutoFit/>
          </a:bodyPr>
          <a:lstStyle/>
          <a:p>
            <a:pPr algn="ctr"/>
            <a:r>
              <a:rPr lang="en-US" sz="3600" dirty="0" smtClean="0"/>
              <a:t>3x</a:t>
            </a:r>
          </a:p>
        </p:txBody>
      </p:sp>
      <p:sp>
        <p:nvSpPr>
          <p:cNvPr id="21" name="TextBox 20"/>
          <p:cNvSpPr txBox="1"/>
          <p:nvPr/>
        </p:nvSpPr>
        <p:spPr>
          <a:xfrm>
            <a:off x="5608935" y="3083355"/>
            <a:ext cx="3035800" cy="3108543"/>
          </a:xfrm>
          <a:prstGeom prst="rect">
            <a:avLst/>
          </a:prstGeom>
          <a:noFill/>
        </p:spPr>
        <p:txBody>
          <a:bodyPr wrap="square" rtlCol="0">
            <a:spAutoFit/>
          </a:bodyPr>
          <a:lstStyle/>
          <a:p>
            <a:pPr algn="ctr"/>
            <a:r>
              <a:rPr lang="en-US" sz="2800" dirty="0" smtClean="0"/>
              <a:t>On your </a:t>
            </a:r>
            <a:r>
              <a:rPr lang="en-US" sz="2800" dirty="0" smtClean="0"/>
              <a:t>data</a:t>
            </a:r>
            <a:r>
              <a:rPr lang="en-US" sz="2800" dirty="0" smtClean="0"/>
              <a:t> </a:t>
            </a:r>
            <a:r>
              <a:rPr lang="en-US" sz="2800" dirty="0" smtClean="0"/>
              <a:t>sheet, notice that each line has a numbered “log”.  This log represents the data for a group of dams</a:t>
            </a:r>
          </a:p>
        </p:txBody>
      </p:sp>
      <p:pic>
        <p:nvPicPr>
          <p:cNvPr id="22" name="Picture 21" descr="Watershed Gaurdians4.jpg"/>
          <p:cNvPicPr>
            <a:picLocks noChangeAspect="1"/>
          </p:cNvPicPr>
          <p:nvPr/>
        </p:nvPicPr>
        <p:blipFill>
          <a:blip r:embed="rId3" cstate="print"/>
          <a:stretch>
            <a:fillRect/>
          </a:stretch>
        </p:blipFill>
        <p:spPr>
          <a:xfrm>
            <a:off x="7810037" y="5664255"/>
            <a:ext cx="1333963" cy="119374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che at Pavilion Reach.JPG"/>
          <p:cNvPicPr>
            <a:picLocks noChangeAspect="1"/>
          </p:cNvPicPr>
          <p:nvPr/>
        </p:nvPicPr>
        <p:blipFill>
          <a:blip r:embed="rId3" cstate="print"/>
          <a:stretch>
            <a:fillRect/>
          </a:stretch>
        </p:blipFill>
        <p:spPr>
          <a:xfrm>
            <a:off x="0" y="0"/>
            <a:ext cx="9144000" cy="6858000"/>
          </a:xfrm>
          <a:prstGeom prst="rect">
            <a:avLst/>
          </a:prstGeom>
        </p:spPr>
      </p:pic>
      <p:pic>
        <p:nvPicPr>
          <p:cNvPr id="4" name="Picture 3" descr="Cache at Pavilion Reach (2).JPG"/>
          <p:cNvPicPr>
            <a:picLocks noChangeAspect="1"/>
          </p:cNvPicPr>
          <p:nvPr/>
        </p:nvPicPr>
        <p:blipFill>
          <a:blip r:embed="rId4" cstate="print"/>
          <a:stretch>
            <a:fillRect/>
          </a:stretch>
        </p:blipFill>
        <p:spPr>
          <a:xfrm>
            <a:off x="5730240" y="0"/>
            <a:ext cx="3413760" cy="2560320"/>
          </a:xfrm>
          <a:prstGeom prst="rect">
            <a:avLst/>
          </a:prstGeom>
        </p:spPr>
      </p:pic>
      <p:pic>
        <p:nvPicPr>
          <p:cNvPr id="5" name="Picture 4" descr="Box Canyon 2009  cache.jpg"/>
          <p:cNvPicPr>
            <a:picLocks noChangeAspect="1"/>
          </p:cNvPicPr>
          <p:nvPr/>
        </p:nvPicPr>
        <p:blipFill>
          <a:blip r:embed="rId5" cstate="print"/>
          <a:stretch>
            <a:fillRect/>
          </a:stretch>
        </p:blipFill>
        <p:spPr>
          <a:xfrm>
            <a:off x="0" y="3931920"/>
            <a:ext cx="3901440" cy="2926080"/>
          </a:xfrm>
          <a:prstGeom prst="rect">
            <a:avLst/>
          </a:prstGeom>
        </p:spPr>
      </p:pic>
      <p:sp>
        <p:nvSpPr>
          <p:cNvPr id="6" name="TextBox 5"/>
          <p:cNvSpPr txBox="1"/>
          <p:nvPr/>
        </p:nvSpPr>
        <p:spPr>
          <a:xfrm>
            <a:off x="462665" y="241385"/>
            <a:ext cx="3456450" cy="1200329"/>
          </a:xfrm>
          <a:prstGeom prst="rect">
            <a:avLst/>
          </a:prstGeom>
          <a:noFill/>
        </p:spPr>
        <p:txBody>
          <a:bodyPr wrap="square" rtlCol="0">
            <a:spAutoFit/>
          </a:bodyPr>
          <a:lstStyle/>
          <a:p>
            <a:pPr algn="ctr"/>
            <a:r>
              <a:rPr lang="en-US" sz="3600" dirty="0" smtClean="0"/>
              <a:t>Old (inactive) Cache</a:t>
            </a:r>
            <a:endParaRPr lang="en-US" sz="3600" dirty="0" smtClean="0"/>
          </a:p>
        </p:txBody>
      </p:sp>
      <p:cxnSp>
        <p:nvCxnSpPr>
          <p:cNvPr id="8" name="Straight Arrow Connector 7"/>
          <p:cNvCxnSpPr>
            <a:stCxn id="6" idx="2"/>
          </p:cNvCxnSpPr>
          <p:nvPr/>
        </p:nvCxnSpPr>
        <p:spPr>
          <a:xfrm flipV="1">
            <a:off x="2190890" y="1316725"/>
            <a:ext cx="4109335" cy="12498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6" idx="2"/>
          </p:cNvCxnSpPr>
          <p:nvPr/>
        </p:nvCxnSpPr>
        <p:spPr>
          <a:xfrm flipH="1">
            <a:off x="1768436" y="1441714"/>
            <a:ext cx="422454" cy="360029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6" idx="2"/>
          </p:cNvCxnSpPr>
          <p:nvPr/>
        </p:nvCxnSpPr>
        <p:spPr>
          <a:xfrm>
            <a:off x="2190890" y="1441714"/>
            <a:ext cx="3226020" cy="271698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9" name="Picture 8" descr="Watershed Gaurdians4.jpg"/>
          <p:cNvPicPr>
            <a:picLocks noChangeAspect="1"/>
          </p:cNvPicPr>
          <p:nvPr/>
        </p:nvPicPr>
        <p:blipFill>
          <a:blip r:embed="rId6" cstate="print"/>
          <a:stretch>
            <a:fillRect/>
          </a:stretch>
        </p:blipFill>
        <p:spPr>
          <a:xfrm>
            <a:off x="7810037" y="5664255"/>
            <a:ext cx="1333963" cy="119374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20160229-cache-winter-Jackson.jpg"/>
          <p:cNvPicPr>
            <a:picLocks noChangeAspect="1"/>
          </p:cNvPicPr>
          <p:nvPr/>
        </p:nvPicPr>
        <p:blipFill>
          <a:blip r:embed="rId2" cstate="print"/>
          <a:stretch>
            <a:fillRect/>
          </a:stretch>
        </p:blipFill>
        <p:spPr>
          <a:xfrm>
            <a:off x="0" y="0"/>
            <a:ext cx="9144000" cy="6858000"/>
          </a:xfrm>
          <a:prstGeom prst="rect">
            <a:avLst/>
          </a:prstGeom>
        </p:spPr>
      </p:pic>
      <p:sp>
        <p:nvSpPr>
          <p:cNvPr id="3" name="TextBox 2"/>
          <p:cNvSpPr txBox="1"/>
          <p:nvPr/>
        </p:nvSpPr>
        <p:spPr>
          <a:xfrm>
            <a:off x="0" y="0"/>
            <a:ext cx="4186145" cy="1200329"/>
          </a:xfrm>
          <a:prstGeom prst="rect">
            <a:avLst/>
          </a:prstGeom>
          <a:noFill/>
        </p:spPr>
        <p:txBody>
          <a:bodyPr wrap="square" rtlCol="0">
            <a:spAutoFit/>
          </a:bodyPr>
          <a:lstStyle/>
          <a:p>
            <a:pPr algn="ctr"/>
            <a:r>
              <a:rPr lang="en-US" sz="3600" dirty="0" smtClean="0"/>
              <a:t>Fresh Cache</a:t>
            </a:r>
            <a:r>
              <a:rPr lang="en-US" sz="3600" dirty="0" smtClean="0"/>
              <a:t>:  Winter food storage</a:t>
            </a:r>
          </a:p>
        </p:txBody>
      </p:sp>
      <p:pic>
        <p:nvPicPr>
          <p:cNvPr id="4" name="Picture 3" descr="Watershed Gaurdians4.jpg"/>
          <p:cNvPicPr>
            <a:picLocks noChangeAspect="1"/>
          </p:cNvPicPr>
          <p:nvPr/>
        </p:nvPicPr>
        <p:blipFill>
          <a:blip r:embed="rId3" cstate="print"/>
          <a:stretch>
            <a:fillRect/>
          </a:stretch>
        </p:blipFill>
        <p:spPr>
          <a:xfrm>
            <a:off x="7810037" y="5664255"/>
            <a:ext cx="1333963" cy="1193745"/>
          </a:xfrm>
          <a:prstGeom prst="rect">
            <a:avLst/>
          </a:prstGeom>
        </p:spPr>
      </p:pic>
      <p:sp>
        <p:nvSpPr>
          <p:cNvPr id="5" name="TextBox 4"/>
          <p:cNvSpPr txBox="1"/>
          <p:nvPr/>
        </p:nvSpPr>
        <p:spPr>
          <a:xfrm>
            <a:off x="1691625" y="6457890"/>
            <a:ext cx="4186145" cy="461665"/>
          </a:xfrm>
          <a:prstGeom prst="rect">
            <a:avLst/>
          </a:prstGeom>
          <a:noFill/>
        </p:spPr>
        <p:txBody>
          <a:bodyPr wrap="square" rtlCol="0">
            <a:spAutoFit/>
          </a:bodyPr>
          <a:lstStyle/>
          <a:p>
            <a:pPr algn="ctr"/>
            <a:r>
              <a:rPr lang="en-US" sz="2400" dirty="0" smtClean="0"/>
              <a:t>Note that the bark is un-peeled</a:t>
            </a:r>
            <a:endParaRPr lang="en-US" sz="2400" dirty="0" smtClean="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ustice Park Lodge0610.JPG"/>
          <p:cNvPicPr>
            <a:picLocks noChangeAspect="1"/>
          </p:cNvPicPr>
          <p:nvPr/>
        </p:nvPicPr>
        <p:blipFill>
          <a:blip r:embed="rId2" cstate="print"/>
          <a:stretch>
            <a:fillRect/>
          </a:stretch>
        </p:blipFill>
        <p:spPr>
          <a:xfrm>
            <a:off x="0" y="0"/>
            <a:ext cx="9144000" cy="6858000"/>
          </a:xfrm>
          <a:prstGeom prst="rect">
            <a:avLst/>
          </a:prstGeom>
        </p:spPr>
      </p:pic>
      <p:sp>
        <p:nvSpPr>
          <p:cNvPr id="3" name="TextBox 2"/>
          <p:cNvSpPr txBox="1"/>
          <p:nvPr/>
        </p:nvSpPr>
        <p:spPr>
          <a:xfrm>
            <a:off x="0" y="12680"/>
            <a:ext cx="7373760" cy="2246769"/>
          </a:xfrm>
          <a:prstGeom prst="rect">
            <a:avLst/>
          </a:prstGeom>
          <a:noFill/>
        </p:spPr>
        <p:txBody>
          <a:bodyPr wrap="square" rtlCol="0">
            <a:spAutoFit/>
          </a:bodyPr>
          <a:lstStyle/>
          <a:p>
            <a:pPr algn="ctr"/>
            <a:r>
              <a:rPr lang="en-US" sz="2800" dirty="0" smtClean="0"/>
              <a:t>Lodge.  If active:</a:t>
            </a:r>
          </a:p>
          <a:p>
            <a:pPr marL="742950" indent="-742950">
              <a:buFont typeface="+mj-lt"/>
              <a:buAutoNum type="arabicPeriod"/>
            </a:pPr>
            <a:r>
              <a:rPr lang="en-US" sz="2800" dirty="0" smtClean="0"/>
              <a:t>The entrance will be submerged under water</a:t>
            </a:r>
          </a:p>
          <a:p>
            <a:pPr marL="742950" indent="-742950">
              <a:buFont typeface="+mj-lt"/>
              <a:buAutoNum type="arabicPeriod"/>
            </a:pPr>
            <a:r>
              <a:rPr lang="en-US" sz="2800" dirty="0" smtClean="0"/>
              <a:t>There will be fresh cuts on top</a:t>
            </a:r>
          </a:p>
          <a:p>
            <a:pPr marL="742950" indent="-742950">
              <a:buFont typeface="+mj-lt"/>
              <a:buAutoNum type="arabicPeriod"/>
            </a:pPr>
            <a:r>
              <a:rPr lang="en-US" sz="2800" dirty="0" smtClean="0"/>
              <a:t>You may see tracks leading to the lodge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JC_mainreach_photopt1_2014-1-active lodge.jpg"/>
          <p:cNvPicPr>
            <a:picLocks noChangeAspect="1"/>
          </p:cNvPicPr>
          <p:nvPr/>
        </p:nvPicPr>
        <p:blipFill>
          <a:blip r:embed="rId3" cstate="print"/>
          <a:stretch>
            <a:fillRect/>
          </a:stretch>
        </p:blipFill>
        <p:spPr>
          <a:xfrm>
            <a:off x="0" y="0"/>
            <a:ext cx="9144000" cy="6858000"/>
          </a:xfrm>
          <a:prstGeom prst="rect">
            <a:avLst/>
          </a:prstGeom>
        </p:spPr>
      </p:pic>
      <p:sp>
        <p:nvSpPr>
          <p:cNvPr id="3" name="TextBox 2"/>
          <p:cNvSpPr txBox="1"/>
          <p:nvPr/>
        </p:nvSpPr>
        <p:spPr>
          <a:xfrm>
            <a:off x="0" y="0"/>
            <a:ext cx="3341235" cy="3170099"/>
          </a:xfrm>
          <a:prstGeom prst="rect">
            <a:avLst/>
          </a:prstGeom>
          <a:noFill/>
        </p:spPr>
        <p:txBody>
          <a:bodyPr wrap="square" rtlCol="0">
            <a:spAutoFit/>
          </a:bodyPr>
          <a:lstStyle/>
          <a:p>
            <a:pPr algn="ctr"/>
            <a:r>
              <a:rPr lang="en-US" sz="4000" dirty="0" smtClean="0"/>
              <a:t>If entrance is above water level, this lodge is INACTIVE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4968" y="0"/>
            <a:ext cx="4614065" cy="817460"/>
          </a:xfrm>
        </p:spPr>
        <p:txBody>
          <a:bodyPr/>
          <a:lstStyle/>
          <a:p>
            <a:r>
              <a:rPr lang="en-US" dirty="0" smtClean="0"/>
              <a:t>Quiz</a:t>
            </a:r>
            <a:endParaRPr lang="en-US" dirty="0"/>
          </a:p>
        </p:txBody>
      </p:sp>
      <p:sp>
        <p:nvSpPr>
          <p:cNvPr id="3" name="Content Placeholder 2"/>
          <p:cNvSpPr>
            <a:spLocks noGrp="1"/>
          </p:cNvSpPr>
          <p:nvPr>
            <p:ph idx="1"/>
          </p:nvPr>
        </p:nvSpPr>
        <p:spPr>
          <a:xfrm>
            <a:off x="457200" y="740650"/>
            <a:ext cx="8229600" cy="5799155"/>
          </a:xfrm>
        </p:spPr>
        <p:txBody>
          <a:bodyPr>
            <a:normAutofit/>
          </a:bodyPr>
          <a:lstStyle/>
          <a:p>
            <a:pPr marL="514350" indent="-514350">
              <a:buFont typeface="+mj-lt"/>
              <a:buAutoNum type="arabicPeriod"/>
            </a:pPr>
            <a:r>
              <a:rPr lang="en-US" sz="2400" dirty="0" smtClean="0"/>
              <a:t>(T/F) If the entrance to a lodge is exposed or above water, the lodge is inactive.</a:t>
            </a:r>
          </a:p>
          <a:p>
            <a:pPr marL="514350" indent="-514350">
              <a:buFont typeface="+mj-lt"/>
              <a:buAutoNum type="arabicPeriod"/>
            </a:pPr>
            <a:r>
              <a:rPr lang="en-US" sz="2400" dirty="0" smtClean="0"/>
              <a:t>Shavings from a cut </a:t>
            </a:r>
          </a:p>
          <a:p>
            <a:pPr marL="914400" lvl="1" indent="-514350">
              <a:buFont typeface="+mj-lt"/>
              <a:buAutoNum type="alphaLcParenR"/>
            </a:pPr>
            <a:r>
              <a:rPr lang="en-US" sz="2400" dirty="0" smtClean="0"/>
              <a:t>Will turn grey when old</a:t>
            </a:r>
          </a:p>
          <a:p>
            <a:pPr marL="914400" lvl="1" indent="-514350">
              <a:buFont typeface="+mj-lt"/>
              <a:buAutoNum type="alphaLcParenR"/>
            </a:pPr>
            <a:r>
              <a:rPr lang="en-US" sz="2400" dirty="0" smtClean="0"/>
              <a:t>Will spread out evenly away from the tree</a:t>
            </a:r>
          </a:p>
          <a:p>
            <a:pPr marL="914400" lvl="1" indent="-514350">
              <a:buFont typeface="+mj-lt"/>
              <a:buAutoNum type="alphaLcParenR"/>
            </a:pPr>
            <a:r>
              <a:rPr lang="en-US" sz="2400" dirty="0" smtClean="0"/>
              <a:t>Will melt through fresh snow</a:t>
            </a:r>
          </a:p>
          <a:p>
            <a:pPr marL="914400" lvl="1" indent="-514350">
              <a:buFont typeface="+mj-lt"/>
              <a:buAutoNum type="alphaLcParenR"/>
            </a:pPr>
            <a:r>
              <a:rPr lang="en-US" sz="2400" dirty="0" smtClean="0"/>
              <a:t>Will be eaten later by beaver</a:t>
            </a:r>
          </a:p>
          <a:p>
            <a:pPr marL="514350" indent="-514350">
              <a:buFont typeface="+mj-lt"/>
              <a:buAutoNum type="arabicPeriod"/>
            </a:pPr>
            <a:r>
              <a:rPr lang="en-US" sz="2400" dirty="0" smtClean="0"/>
              <a:t>A common feature observed in an active dam is</a:t>
            </a:r>
          </a:p>
          <a:p>
            <a:pPr marL="914400" lvl="1" indent="-514350">
              <a:buFont typeface="+mj-lt"/>
              <a:buAutoNum type="alphaLcParenR"/>
            </a:pPr>
            <a:r>
              <a:rPr lang="en-US" sz="2400" dirty="0" smtClean="0"/>
              <a:t>Dam tilting towards one side</a:t>
            </a:r>
          </a:p>
          <a:p>
            <a:pPr marL="914400" lvl="1" indent="-514350">
              <a:buFont typeface="+mj-lt"/>
              <a:buAutoNum type="alphaLcParenR"/>
            </a:pPr>
            <a:r>
              <a:rPr lang="en-US" sz="2400" dirty="0" smtClean="0"/>
              <a:t>Sticks pointing up vertically</a:t>
            </a:r>
          </a:p>
          <a:p>
            <a:pPr marL="914400" lvl="1" indent="-514350">
              <a:buFont typeface="+mj-lt"/>
              <a:buAutoNum type="alphaLcParenR"/>
            </a:pPr>
            <a:r>
              <a:rPr lang="en-US" sz="2400" dirty="0" smtClean="0"/>
              <a:t>Fishy smell</a:t>
            </a:r>
          </a:p>
          <a:p>
            <a:pPr marL="914400" lvl="1" indent="-514350">
              <a:buFont typeface="+mj-lt"/>
              <a:buAutoNum type="alphaLcParenR"/>
            </a:pPr>
            <a:r>
              <a:rPr lang="en-US" sz="2400" dirty="0" smtClean="0"/>
              <a:t>A cut or breach in the middle of the dam</a:t>
            </a:r>
            <a:endParaRPr lang="en-US" sz="24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4968" y="0"/>
            <a:ext cx="4614065" cy="817460"/>
          </a:xfrm>
        </p:spPr>
        <p:txBody>
          <a:bodyPr/>
          <a:lstStyle/>
          <a:p>
            <a:r>
              <a:rPr lang="en-US" dirty="0" smtClean="0"/>
              <a:t>Quiz</a:t>
            </a:r>
            <a:endParaRPr lang="en-US" dirty="0"/>
          </a:p>
        </p:txBody>
      </p:sp>
      <p:sp>
        <p:nvSpPr>
          <p:cNvPr id="3" name="Content Placeholder 2"/>
          <p:cNvSpPr>
            <a:spLocks noGrp="1"/>
          </p:cNvSpPr>
          <p:nvPr>
            <p:ph idx="1"/>
          </p:nvPr>
        </p:nvSpPr>
        <p:spPr>
          <a:xfrm>
            <a:off x="457200" y="740650"/>
            <a:ext cx="8229600" cy="5799155"/>
          </a:xfrm>
        </p:spPr>
        <p:txBody>
          <a:bodyPr>
            <a:normAutofit fontScale="92500" lnSpcReduction="20000"/>
          </a:bodyPr>
          <a:lstStyle/>
          <a:p>
            <a:pPr marL="514350" indent="-514350">
              <a:buFont typeface="+mj-lt"/>
              <a:buAutoNum type="arabicPeriod" startAt="4"/>
            </a:pPr>
            <a:r>
              <a:rPr lang="en-US" dirty="0" smtClean="0"/>
              <a:t>(T/F) Slides are never seen in the middle of a dam.</a:t>
            </a:r>
          </a:p>
          <a:p>
            <a:pPr marL="514350" indent="-514350">
              <a:buFont typeface="+mj-lt"/>
              <a:buAutoNum type="arabicPeriod" startAt="4"/>
            </a:pPr>
            <a:r>
              <a:rPr lang="en-US" dirty="0" smtClean="0"/>
              <a:t>(T/F).  Beaver slides are always near the water.</a:t>
            </a:r>
          </a:p>
          <a:p>
            <a:pPr marL="514350" indent="-514350">
              <a:buFont typeface="+mj-lt"/>
              <a:buAutoNum type="arabicPeriod" startAt="4"/>
            </a:pPr>
            <a:r>
              <a:rPr lang="en-US" dirty="0" smtClean="0"/>
              <a:t>Bank lodges are most likely created by:</a:t>
            </a:r>
          </a:p>
          <a:p>
            <a:pPr marL="914400" lvl="1" indent="-514350">
              <a:buFont typeface="+mj-lt"/>
              <a:buAutoNum type="alphaLcParenR"/>
            </a:pPr>
            <a:r>
              <a:rPr lang="en-US" dirty="0" smtClean="0"/>
              <a:t>Wandering muskrats</a:t>
            </a:r>
          </a:p>
          <a:p>
            <a:pPr marL="914400" lvl="1" indent="-514350">
              <a:buFont typeface="+mj-lt"/>
              <a:buAutoNum type="alphaLcParenR"/>
            </a:pPr>
            <a:r>
              <a:rPr lang="en-US" dirty="0" smtClean="0"/>
              <a:t>Large Families of beaver</a:t>
            </a:r>
          </a:p>
          <a:p>
            <a:pPr marL="914400" lvl="1" indent="-514350">
              <a:buFont typeface="+mj-lt"/>
              <a:buAutoNum type="alphaLcParenR"/>
            </a:pPr>
            <a:r>
              <a:rPr lang="en-US" dirty="0" smtClean="0"/>
              <a:t>Un-paired adults</a:t>
            </a:r>
          </a:p>
          <a:p>
            <a:pPr marL="914400" lvl="1" indent="-514350">
              <a:buFont typeface="+mj-lt"/>
              <a:buAutoNum type="alphaLcParenR"/>
            </a:pPr>
            <a:r>
              <a:rPr lang="en-US" dirty="0" smtClean="0"/>
              <a:t>Hobo spiders</a:t>
            </a:r>
          </a:p>
          <a:p>
            <a:pPr marL="514350" indent="-514350">
              <a:buFont typeface="+mj-lt"/>
              <a:buAutoNum type="arabicPeriod" startAt="4"/>
            </a:pPr>
            <a:r>
              <a:rPr lang="en-US" dirty="0" smtClean="0"/>
              <a:t>What other animal creates large woody lodges?</a:t>
            </a:r>
          </a:p>
          <a:p>
            <a:pPr marL="914400" lvl="1" indent="-514350">
              <a:buFont typeface="+mj-lt"/>
              <a:buAutoNum type="alphaLcParenR"/>
            </a:pPr>
            <a:r>
              <a:rPr lang="en-US" dirty="0" smtClean="0"/>
              <a:t>Muskrats</a:t>
            </a:r>
          </a:p>
          <a:p>
            <a:pPr marL="914400" lvl="1" indent="-514350">
              <a:buFont typeface="+mj-lt"/>
              <a:buAutoNum type="alphaLcParenR"/>
            </a:pPr>
            <a:r>
              <a:rPr lang="en-US" dirty="0" smtClean="0"/>
              <a:t>Wolverines</a:t>
            </a:r>
          </a:p>
          <a:p>
            <a:pPr marL="914400" lvl="1" indent="-514350">
              <a:buFont typeface="+mj-lt"/>
              <a:buAutoNum type="alphaLcParenR"/>
            </a:pPr>
            <a:r>
              <a:rPr lang="en-US" dirty="0" smtClean="0"/>
              <a:t>Otters</a:t>
            </a:r>
          </a:p>
          <a:p>
            <a:pPr marL="914400" lvl="1" indent="-514350">
              <a:buFont typeface="+mj-lt"/>
              <a:buAutoNum type="alphaLcParenR"/>
            </a:pPr>
            <a:r>
              <a:rPr lang="en-US" dirty="0" smtClean="0"/>
              <a:t>Skunks</a:t>
            </a:r>
          </a:p>
          <a:p>
            <a:pPr marL="514350" indent="-514350">
              <a:buFont typeface="+mj-lt"/>
              <a:buAutoNum type="arabicPeriod" startAt="4"/>
            </a:pP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4968" y="0"/>
            <a:ext cx="4614065" cy="817460"/>
          </a:xfrm>
        </p:spPr>
        <p:txBody>
          <a:bodyPr/>
          <a:lstStyle/>
          <a:p>
            <a:r>
              <a:rPr lang="en-US" dirty="0" smtClean="0"/>
              <a:t>Quiz</a:t>
            </a:r>
            <a:endParaRPr lang="en-US" dirty="0"/>
          </a:p>
        </p:txBody>
      </p:sp>
      <p:sp>
        <p:nvSpPr>
          <p:cNvPr id="3" name="Content Placeholder 2"/>
          <p:cNvSpPr>
            <a:spLocks noGrp="1"/>
          </p:cNvSpPr>
          <p:nvPr>
            <p:ph idx="1"/>
          </p:nvPr>
        </p:nvSpPr>
        <p:spPr>
          <a:xfrm>
            <a:off x="457200" y="740650"/>
            <a:ext cx="8229600" cy="5799155"/>
          </a:xfrm>
        </p:spPr>
        <p:txBody>
          <a:bodyPr>
            <a:normAutofit fontScale="70000" lnSpcReduction="20000"/>
          </a:bodyPr>
          <a:lstStyle/>
          <a:p>
            <a:pPr marL="514350" indent="-514350">
              <a:buFont typeface="+mj-lt"/>
              <a:buAutoNum type="arabicPeriod" startAt="8"/>
            </a:pPr>
            <a:r>
              <a:rPr lang="en-US" dirty="0" smtClean="0"/>
              <a:t>Beaver tracks can be readily identified by </a:t>
            </a:r>
          </a:p>
          <a:p>
            <a:pPr marL="914400" lvl="1" indent="-514350">
              <a:buFont typeface="+mj-lt"/>
              <a:buAutoNum type="alphaLcParenR"/>
            </a:pPr>
            <a:r>
              <a:rPr lang="en-US" dirty="0" smtClean="0"/>
              <a:t>Long claw marks</a:t>
            </a:r>
          </a:p>
          <a:p>
            <a:pPr marL="914400" lvl="1" indent="-514350">
              <a:buFont typeface="+mj-lt"/>
              <a:buAutoNum type="alphaLcParenR"/>
            </a:pPr>
            <a:r>
              <a:rPr lang="en-US" dirty="0" smtClean="0"/>
              <a:t>Three toes</a:t>
            </a:r>
          </a:p>
          <a:p>
            <a:pPr marL="914400" lvl="1" indent="-514350">
              <a:buFont typeface="+mj-lt"/>
              <a:buAutoNum type="alphaLcParenR"/>
            </a:pPr>
            <a:r>
              <a:rPr lang="en-US" dirty="0" smtClean="0"/>
              <a:t>Webbing between the “fingers”</a:t>
            </a:r>
          </a:p>
          <a:p>
            <a:pPr marL="914400" lvl="1" indent="-514350">
              <a:buFont typeface="+mj-lt"/>
              <a:buAutoNum type="alphaLcParenR"/>
            </a:pPr>
            <a:r>
              <a:rPr lang="en-US" dirty="0" err="1" smtClean="0"/>
              <a:t>Zig-zagging</a:t>
            </a:r>
            <a:r>
              <a:rPr lang="en-US" dirty="0" smtClean="0"/>
              <a:t> trail</a:t>
            </a:r>
          </a:p>
          <a:p>
            <a:pPr marL="514350" indent="-514350">
              <a:buFont typeface="+mj-lt"/>
              <a:buAutoNum type="arabicPeriod" startAt="8"/>
            </a:pPr>
            <a:r>
              <a:rPr lang="en-US" dirty="0" smtClean="0"/>
              <a:t>Beaver caches are piles of submerged wood. What distinguishes old from new or recent piles of wood?</a:t>
            </a:r>
          </a:p>
          <a:p>
            <a:pPr marL="914400" lvl="1" indent="-514350">
              <a:buFont typeface="+mj-lt"/>
              <a:buAutoNum type="alphaLcParenR"/>
            </a:pPr>
            <a:r>
              <a:rPr lang="en-US" dirty="0" smtClean="0"/>
              <a:t>Fresh cuts on new wood</a:t>
            </a:r>
          </a:p>
          <a:p>
            <a:pPr marL="914400" lvl="1" indent="-514350">
              <a:buFont typeface="+mj-lt"/>
              <a:buAutoNum type="alphaLcParenR"/>
            </a:pPr>
            <a:r>
              <a:rPr lang="en-US" dirty="0" smtClean="0"/>
              <a:t>Scummy film on the older wood</a:t>
            </a:r>
          </a:p>
          <a:p>
            <a:pPr marL="914400" lvl="1" indent="-514350">
              <a:buFont typeface="+mj-lt"/>
              <a:buAutoNum type="alphaLcParenR"/>
            </a:pPr>
            <a:r>
              <a:rPr lang="en-US" dirty="0" smtClean="0"/>
              <a:t>Peeled bark on the older wood</a:t>
            </a:r>
          </a:p>
          <a:p>
            <a:pPr marL="914400" lvl="1" indent="-514350">
              <a:buFont typeface="+mj-lt"/>
              <a:buAutoNum type="alphaLcParenR"/>
            </a:pPr>
            <a:r>
              <a:rPr lang="en-US" dirty="0" smtClean="0"/>
              <a:t>All of the above</a:t>
            </a:r>
          </a:p>
          <a:p>
            <a:pPr marL="514350" indent="-514350">
              <a:buFont typeface="+mj-lt"/>
              <a:buAutoNum type="arabicPeriod" startAt="8"/>
            </a:pPr>
            <a:r>
              <a:rPr lang="en-US" dirty="0" smtClean="0"/>
              <a:t>Relative to the distance between dams, how many more times space is required before starting a new log entry on the data sheet?</a:t>
            </a:r>
          </a:p>
          <a:p>
            <a:pPr marL="914400" lvl="1" indent="-514350">
              <a:buFont typeface="+mj-lt"/>
              <a:buAutoNum type="alphaLcParenR"/>
            </a:pPr>
            <a:r>
              <a:rPr lang="en-US" dirty="0" smtClean="0"/>
              <a:t>3</a:t>
            </a:r>
          </a:p>
          <a:p>
            <a:pPr marL="914400" lvl="1" indent="-514350">
              <a:buFont typeface="+mj-lt"/>
              <a:buAutoNum type="alphaLcParenR"/>
            </a:pPr>
            <a:r>
              <a:rPr lang="en-US" dirty="0" smtClean="0"/>
              <a:t>2</a:t>
            </a:r>
          </a:p>
          <a:p>
            <a:pPr marL="914400" lvl="1" indent="-514350">
              <a:buFont typeface="+mj-lt"/>
              <a:buAutoNum type="alphaLcParenR"/>
            </a:pPr>
            <a:r>
              <a:rPr lang="en-US" dirty="0" smtClean="0"/>
              <a:t>9</a:t>
            </a:r>
          </a:p>
          <a:p>
            <a:pPr marL="914400" lvl="1" indent="-514350">
              <a:buFont typeface="+mj-lt"/>
              <a:buAutoNum type="alphaLcParenR"/>
            </a:pPr>
            <a:r>
              <a:rPr lang="en-US" dirty="0" smtClean="0"/>
              <a:t>5</a:t>
            </a:r>
            <a:endParaRPr lang="en-US" dirty="0" smtClean="0"/>
          </a:p>
          <a:p>
            <a:pPr marL="514350" indent="-514350">
              <a:buFont typeface="+mj-lt"/>
              <a:buAutoNum type="arabicPeriod" startAt="8"/>
            </a:pPr>
            <a:endParaRPr lang="en-US" dirty="0" smtClean="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4968" y="0"/>
            <a:ext cx="4614065" cy="817460"/>
          </a:xfrm>
        </p:spPr>
        <p:txBody>
          <a:bodyPr/>
          <a:lstStyle/>
          <a:p>
            <a:r>
              <a:rPr lang="en-US" dirty="0" smtClean="0"/>
              <a:t>Quiz</a:t>
            </a:r>
            <a:endParaRPr lang="en-US" dirty="0"/>
          </a:p>
        </p:txBody>
      </p:sp>
      <p:sp>
        <p:nvSpPr>
          <p:cNvPr id="3" name="Content Placeholder 2"/>
          <p:cNvSpPr>
            <a:spLocks noGrp="1"/>
          </p:cNvSpPr>
          <p:nvPr>
            <p:ph idx="1"/>
          </p:nvPr>
        </p:nvSpPr>
        <p:spPr>
          <a:xfrm>
            <a:off x="457200" y="740650"/>
            <a:ext cx="8229600" cy="5799155"/>
          </a:xfrm>
        </p:spPr>
        <p:txBody>
          <a:bodyPr>
            <a:noAutofit/>
          </a:bodyPr>
          <a:lstStyle/>
          <a:p>
            <a:pPr marL="514350" indent="-514350">
              <a:buFont typeface="+mj-lt"/>
              <a:buAutoNum type="arabicPeriod" startAt="11"/>
            </a:pPr>
            <a:r>
              <a:rPr lang="en-US" sz="1800" dirty="0" smtClean="0"/>
              <a:t>To be counted as  a “pond”, the water in front of the dam upstream must not have</a:t>
            </a:r>
          </a:p>
          <a:p>
            <a:pPr marL="914400" lvl="1" indent="-514350">
              <a:buFont typeface="+mj-lt"/>
              <a:buAutoNum type="alphaLcParenR"/>
            </a:pPr>
            <a:r>
              <a:rPr lang="en-US" sz="1800" dirty="0" smtClean="0"/>
              <a:t>Wedge-shaped wood</a:t>
            </a:r>
          </a:p>
          <a:p>
            <a:pPr marL="914400" lvl="1" indent="-514350">
              <a:buFont typeface="+mj-lt"/>
              <a:buAutoNum type="alphaLcParenR"/>
            </a:pPr>
            <a:r>
              <a:rPr lang="en-US" sz="1800" dirty="0" smtClean="0"/>
              <a:t>Fresh cuts</a:t>
            </a:r>
          </a:p>
          <a:p>
            <a:pPr marL="914400" lvl="1" indent="-514350">
              <a:buFont typeface="+mj-lt"/>
              <a:buAutoNum type="alphaLcParenR"/>
            </a:pPr>
            <a:r>
              <a:rPr lang="en-US" sz="1800" dirty="0" smtClean="0"/>
              <a:t>Ripples</a:t>
            </a:r>
          </a:p>
          <a:p>
            <a:pPr marL="914400" lvl="1" indent="-514350">
              <a:buFont typeface="+mj-lt"/>
              <a:buAutoNum type="alphaLcParenR"/>
            </a:pPr>
            <a:r>
              <a:rPr lang="en-US" sz="1800" dirty="0" smtClean="0"/>
              <a:t>Level dam</a:t>
            </a:r>
          </a:p>
          <a:p>
            <a:pPr marL="514350" indent="-514350">
              <a:buFont typeface="+mj-lt"/>
              <a:buAutoNum type="arabicPeriod" startAt="11"/>
            </a:pPr>
            <a:r>
              <a:rPr lang="en-US" sz="1800" dirty="0" smtClean="0"/>
              <a:t> (T/F) A dam with old wood but beaver prints on the upstream face is considered ACTIVE.</a:t>
            </a:r>
          </a:p>
          <a:p>
            <a:pPr marL="514350" indent="-514350">
              <a:buFont typeface="+mj-lt"/>
              <a:buAutoNum type="arabicPeriod" startAt="11"/>
            </a:pPr>
            <a:r>
              <a:rPr lang="en-US" sz="1800" dirty="0" smtClean="0"/>
              <a:t>Which of the following is NOT a sign of an active lodge?</a:t>
            </a:r>
          </a:p>
          <a:p>
            <a:pPr marL="914400" lvl="1" indent="-514350">
              <a:buFont typeface="+mj-lt"/>
              <a:buAutoNum type="alphaLcParenR"/>
            </a:pPr>
            <a:r>
              <a:rPr lang="en-US" sz="1800" dirty="0" smtClean="0"/>
              <a:t>Submerged entrances</a:t>
            </a:r>
          </a:p>
          <a:p>
            <a:pPr marL="914400" lvl="1" indent="-514350">
              <a:buFont typeface="+mj-lt"/>
              <a:buAutoNum type="alphaLcParenR"/>
            </a:pPr>
            <a:r>
              <a:rPr lang="en-US" sz="1800" dirty="0" smtClean="0"/>
              <a:t>Beaver cache (old or new)</a:t>
            </a:r>
          </a:p>
          <a:p>
            <a:pPr marL="914400" lvl="1" indent="-514350">
              <a:buFont typeface="+mj-lt"/>
              <a:buAutoNum type="alphaLcParenR"/>
            </a:pPr>
            <a:r>
              <a:rPr lang="en-US" sz="1800" dirty="0" smtClean="0"/>
              <a:t>Fresh cuts nearby</a:t>
            </a:r>
          </a:p>
          <a:p>
            <a:pPr marL="914400" lvl="1" indent="-514350">
              <a:buFont typeface="+mj-lt"/>
              <a:buAutoNum type="alphaLcParenR"/>
            </a:pPr>
            <a:r>
              <a:rPr lang="en-US" sz="1800" dirty="0" smtClean="0"/>
              <a:t>Tracks leading to and from the lodge</a:t>
            </a:r>
          </a:p>
          <a:p>
            <a:pPr marL="514350" indent="-514350">
              <a:buFont typeface="+mj-lt"/>
              <a:buAutoNum type="arabicPeriod" startAt="11"/>
            </a:pPr>
            <a:r>
              <a:rPr lang="en-US" sz="1800" dirty="0" smtClean="0"/>
              <a:t>It is important to keep the location of the lodge unknown because:</a:t>
            </a:r>
          </a:p>
          <a:p>
            <a:pPr marL="914400" lvl="1" indent="-514350">
              <a:buFont typeface="+mj-lt"/>
              <a:buAutoNum type="alphaLcParenR"/>
            </a:pPr>
            <a:r>
              <a:rPr lang="en-US" sz="1800" dirty="0" smtClean="0"/>
              <a:t>The Fish and Game doesn’t need to know</a:t>
            </a:r>
          </a:p>
          <a:p>
            <a:pPr marL="914400" lvl="1" indent="-514350">
              <a:buFont typeface="+mj-lt"/>
              <a:buAutoNum type="alphaLcParenR"/>
            </a:pPr>
            <a:r>
              <a:rPr lang="en-US" sz="1800" dirty="0" smtClean="0"/>
              <a:t>Trappers home in on the lodge in order to trap the entire colony</a:t>
            </a:r>
          </a:p>
          <a:p>
            <a:pPr marL="914400" lvl="1" indent="-514350">
              <a:buFont typeface="+mj-lt"/>
              <a:buAutoNum type="alphaLcParenR"/>
            </a:pPr>
            <a:r>
              <a:rPr lang="en-US" sz="1800" dirty="0" smtClean="0"/>
              <a:t>The information is useless</a:t>
            </a:r>
          </a:p>
          <a:p>
            <a:pPr marL="914400" lvl="1" indent="-514350">
              <a:buFont typeface="+mj-lt"/>
              <a:buAutoNum type="alphaLcParenR"/>
            </a:pPr>
            <a:r>
              <a:rPr lang="en-US" sz="1800" dirty="0" smtClean="0"/>
              <a:t>Lodges tend to move around anyway.</a:t>
            </a:r>
          </a:p>
          <a:p>
            <a:pPr marL="514350" indent="-514350">
              <a:buFont typeface="+mj-lt"/>
              <a:buAutoNum type="arabicPeriod" startAt="11"/>
            </a:pPr>
            <a:endParaRPr lang="en-US" sz="1800" dirty="0" smtClean="0"/>
          </a:p>
          <a:p>
            <a:pPr marL="514350" indent="-514350">
              <a:buFont typeface="+mj-lt"/>
              <a:buAutoNum type="arabicPeriod" startAt="11"/>
            </a:pPr>
            <a:endParaRPr lang="en-US" sz="1800" dirty="0" smtClean="0"/>
          </a:p>
          <a:p>
            <a:pPr marL="514350" indent="-514350">
              <a:buFont typeface="+mj-lt"/>
              <a:buAutoNum type="arabicPeriod" startAt="11"/>
            </a:pPr>
            <a:endParaRPr lang="en-US" sz="1800" dirty="0" smtClean="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4968" y="0"/>
            <a:ext cx="4614065" cy="817460"/>
          </a:xfrm>
        </p:spPr>
        <p:txBody>
          <a:bodyPr/>
          <a:lstStyle/>
          <a:p>
            <a:r>
              <a:rPr lang="en-US" dirty="0" smtClean="0"/>
              <a:t>Quiz</a:t>
            </a:r>
            <a:endParaRPr lang="en-US" dirty="0"/>
          </a:p>
        </p:txBody>
      </p:sp>
      <p:sp>
        <p:nvSpPr>
          <p:cNvPr id="3" name="Content Placeholder 2"/>
          <p:cNvSpPr>
            <a:spLocks noGrp="1"/>
          </p:cNvSpPr>
          <p:nvPr>
            <p:ph idx="1"/>
          </p:nvPr>
        </p:nvSpPr>
        <p:spPr>
          <a:xfrm>
            <a:off x="457200" y="740650"/>
            <a:ext cx="8229600" cy="5799155"/>
          </a:xfrm>
        </p:spPr>
        <p:txBody>
          <a:bodyPr>
            <a:noAutofit/>
          </a:bodyPr>
          <a:lstStyle/>
          <a:p>
            <a:pPr marL="514350" indent="-514350">
              <a:buFont typeface="+mj-lt"/>
              <a:buAutoNum type="arabicPeriod" startAt="15"/>
            </a:pPr>
            <a:r>
              <a:rPr lang="en-US" sz="2400" dirty="0" smtClean="0"/>
              <a:t>Beaver eat many types of wood.  Which type of woody plant do beaver not typically eat?	</a:t>
            </a:r>
          </a:p>
          <a:p>
            <a:pPr marL="914400" lvl="1" indent="-514350">
              <a:buFont typeface="+mj-lt"/>
              <a:buAutoNum type="alphaLcParenR"/>
            </a:pPr>
            <a:r>
              <a:rPr lang="en-US" sz="2000" dirty="0" smtClean="0"/>
              <a:t>Dogwood</a:t>
            </a:r>
          </a:p>
          <a:p>
            <a:pPr marL="914400" lvl="1" indent="-514350">
              <a:buFont typeface="+mj-lt"/>
              <a:buAutoNum type="alphaLcParenR"/>
            </a:pPr>
            <a:r>
              <a:rPr lang="en-US" sz="2000" dirty="0" smtClean="0"/>
              <a:t>Hawthorne</a:t>
            </a:r>
          </a:p>
          <a:p>
            <a:pPr marL="914400" lvl="1" indent="-514350">
              <a:buFont typeface="+mj-lt"/>
              <a:buAutoNum type="alphaLcParenR"/>
            </a:pPr>
            <a:r>
              <a:rPr lang="en-US" sz="2000" dirty="0" smtClean="0"/>
              <a:t>Aspen</a:t>
            </a:r>
          </a:p>
          <a:p>
            <a:pPr marL="914400" lvl="1" indent="-514350">
              <a:buFont typeface="+mj-lt"/>
              <a:buAutoNum type="alphaLcParenR"/>
            </a:pPr>
            <a:r>
              <a:rPr lang="en-US" sz="2000" dirty="0" smtClean="0"/>
              <a:t>Coyote Willow</a:t>
            </a:r>
          </a:p>
          <a:p>
            <a:pPr marL="514350" indent="-514350">
              <a:buFont typeface="+mj-lt"/>
              <a:buAutoNum type="arabicPeriod" startAt="15"/>
            </a:pPr>
            <a:r>
              <a:rPr lang="en-US" sz="2400" dirty="0" smtClean="0"/>
              <a:t>(T/F)  A fresh cut, even if created by a hatchet, is still logged as a fresh cut.</a:t>
            </a:r>
          </a:p>
          <a:p>
            <a:pPr marL="514350" indent="-514350">
              <a:buFont typeface="+mj-lt"/>
              <a:buAutoNum type="arabicPeriod" startAt="15"/>
            </a:pPr>
            <a:endParaRPr lang="en-US" sz="2400" dirty="0" smtClean="0"/>
          </a:p>
          <a:p>
            <a:pPr marL="514350" indent="-514350">
              <a:buFont typeface="+mj-lt"/>
              <a:buAutoNum type="arabicPeriod" startAt="15"/>
            </a:pPr>
            <a:endParaRPr lang="en-US" sz="2400" dirty="0" smtClean="0"/>
          </a:p>
          <a:p>
            <a:pPr marL="514350" indent="-514350">
              <a:buFont typeface="+mj-lt"/>
              <a:buAutoNum type="arabicPeriod" startAt="15"/>
            </a:pPr>
            <a:endParaRPr lang="en-US" sz="2400" dirty="0" smtClean="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90131_161636.jpg"/>
          <p:cNvPicPr>
            <a:picLocks noGrp="1" noChangeAspect="1"/>
          </p:cNvPicPr>
          <p:nvPr isPhoto="1"/>
        </p:nvPicPr>
        <p:blipFill>
          <a:blip r:embed="rId3" cstate="screen">
            <a:lum/>
          </a:blip>
          <a:stretch>
            <a:fillRect/>
          </a:stretch>
        </p:blipFill>
        <p:spPr>
          <a:xfrm>
            <a:off x="0" y="0"/>
            <a:ext cx="9144000" cy="6858000"/>
          </a:xfrm>
          <a:prstGeom prst="rect">
            <a:avLst/>
          </a:prstGeom>
          <a:noFill/>
          <a:ln>
            <a:noFill/>
          </a:ln>
        </p:spPr>
      </p:pic>
      <p:pic>
        <p:nvPicPr>
          <p:cNvPr id="4" name="Picture 3" descr="Watershed Gaurdians4.jpg"/>
          <p:cNvPicPr>
            <a:picLocks noChangeAspect="1"/>
          </p:cNvPicPr>
          <p:nvPr/>
        </p:nvPicPr>
        <p:blipFill>
          <a:blip r:embed="rId4" cstate="print"/>
          <a:stretch>
            <a:fillRect/>
          </a:stretch>
        </p:blipFill>
        <p:spPr>
          <a:xfrm>
            <a:off x="7810037" y="5664255"/>
            <a:ext cx="1333963" cy="119374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90131_161810.jpg"/>
          <p:cNvPicPr>
            <a:picLocks noGrp="1" noChangeAspect="1"/>
          </p:cNvPicPr>
          <p:nvPr isPhoto="1"/>
        </p:nvPicPr>
        <p:blipFill>
          <a:blip r:embed="rId2" cstate="screen">
            <a:lum/>
          </a:blip>
          <a:stretch>
            <a:fillRect/>
          </a:stretch>
        </p:blipFill>
        <p:spPr>
          <a:xfrm>
            <a:off x="0" y="0"/>
            <a:ext cx="9144000" cy="6858000"/>
          </a:xfrm>
          <a:prstGeom prst="rect">
            <a:avLst/>
          </a:prstGeom>
          <a:noFill/>
          <a:ln>
            <a:noFill/>
          </a:ln>
        </p:spPr>
      </p:pic>
      <p:sp>
        <p:nvSpPr>
          <p:cNvPr id="4" name="TextBox 3"/>
          <p:cNvSpPr txBox="1"/>
          <p:nvPr/>
        </p:nvSpPr>
        <p:spPr>
          <a:xfrm>
            <a:off x="846715" y="1201510"/>
            <a:ext cx="2803565" cy="646331"/>
          </a:xfrm>
          <a:prstGeom prst="rect">
            <a:avLst/>
          </a:prstGeom>
          <a:noFill/>
        </p:spPr>
        <p:txBody>
          <a:bodyPr wrap="square" rtlCol="0">
            <a:spAutoFit/>
          </a:bodyPr>
          <a:lstStyle/>
          <a:p>
            <a:pPr algn="ctr"/>
            <a:r>
              <a:rPr lang="en-US" sz="3600" dirty="0" smtClean="0"/>
              <a:t>Fresh Cut</a:t>
            </a:r>
          </a:p>
        </p:txBody>
      </p:sp>
      <p:cxnSp>
        <p:nvCxnSpPr>
          <p:cNvPr id="6" name="Straight Arrow Connector 5"/>
          <p:cNvCxnSpPr>
            <a:stCxn id="4" idx="2"/>
          </p:cNvCxnSpPr>
          <p:nvPr/>
        </p:nvCxnSpPr>
        <p:spPr>
          <a:xfrm>
            <a:off x="2248498" y="1847841"/>
            <a:ext cx="1747427" cy="69784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422790" y="4811580"/>
            <a:ext cx="2803565" cy="1200329"/>
          </a:xfrm>
          <a:prstGeom prst="rect">
            <a:avLst/>
          </a:prstGeom>
          <a:noFill/>
        </p:spPr>
        <p:txBody>
          <a:bodyPr wrap="square" rtlCol="0">
            <a:spAutoFit/>
          </a:bodyPr>
          <a:lstStyle/>
          <a:p>
            <a:pPr algn="ctr"/>
            <a:r>
              <a:rPr lang="en-US" sz="3600" dirty="0" smtClean="0"/>
              <a:t>NOT Fresh Cut</a:t>
            </a:r>
          </a:p>
        </p:txBody>
      </p:sp>
      <p:cxnSp>
        <p:nvCxnSpPr>
          <p:cNvPr id="8" name="Straight Arrow Connector 7"/>
          <p:cNvCxnSpPr>
            <a:stCxn id="7" idx="0"/>
          </p:cNvCxnSpPr>
          <p:nvPr/>
        </p:nvCxnSpPr>
        <p:spPr>
          <a:xfrm flipV="1">
            <a:off x="2824573" y="2036646"/>
            <a:ext cx="2880374" cy="277493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7" idx="3"/>
          </p:cNvCxnSpPr>
          <p:nvPr/>
        </p:nvCxnSpPr>
        <p:spPr>
          <a:xfrm flipV="1">
            <a:off x="4226355" y="1163105"/>
            <a:ext cx="2995590" cy="424864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2" name="Picture 11" descr="Watershed Gaurdians4.jpg"/>
          <p:cNvPicPr>
            <a:picLocks noChangeAspect="1"/>
          </p:cNvPicPr>
          <p:nvPr/>
        </p:nvPicPr>
        <p:blipFill>
          <a:blip r:embed="rId3" cstate="print"/>
          <a:stretch>
            <a:fillRect/>
          </a:stretch>
        </p:blipFill>
        <p:spPr>
          <a:xfrm>
            <a:off x="7810037" y="5664255"/>
            <a:ext cx="1333963" cy="119374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90131_161810.jpg"/>
          <p:cNvPicPr>
            <a:picLocks noChangeAspect="1"/>
          </p:cNvPicPr>
          <p:nvPr/>
        </p:nvPicPr>
        <p:blipFill>
          <a:blip r:embed="rId2" cstate="print"/>
          <a:srcRect l="38240" t="20320" r="43280" b="34880"/>
          <a:stretch>
            <a:fillRect/>
          </a:stretch>
        </p:blipFill>
        <p:spPr>
          <a:xfrm>
            <a:off x="539475" y="0"/>
            <a:ext cx="3771900" cy="6858000"/>
          </a:xfrm>
          <a:prstGeom prst="rect">
            <a:avLst/>
          </a:prstGeom>
        </p:spPr>
      </p:pic>
      <p:sp>
        <p:nvSpPr>
          <p:cNvPr id="3" name="TextBox 2"/>
          <p:cNvSpPr txBox="1"/>
          <p:nvPr/>
        </p:nvSpPr>
        <p:spPr>
          <a:xfrm>
            <a:off x="4917645" y="1201510"/>
            <a:ext cx="2957185" cy="5078313"/>
          </a:xfrm>
          <a:prstGeom prst="rect">
            <a:avLst/>
          </a:prstGeom>
          <a:noFill/>
        </p:spPr>
        <p:txBody>
          <a:bodyPr wrap="square" rtlCol="0">
            <a:spAutoFit/>
          </a:bodyPr>
          <a:lstStyle/>
          <a:p>
            <a:pPr algn="ctr"/>
            <a:r>
              <a:rPr lang="en-US" sz="3600" dirty="0" smtClean="0"/>
              <a:t>Hatchet Cut? We do not count hatchet cuts as fresh cuts.  But, as you can see from the color, this cut is recent</a:t>
            </a:r>
          </a:p>
        </p:txBody>
      </p:sp>
      <p:pic>
        <p:nvPicPr>
          <p:cNvPr id="4" name="Picture 3" descr="Watershed Gaurdians4.jpg"/>
          <p:cNvPicPr>
            <a:picLocks noChangeAspect="1"/>
          </p:cNvPicPr>
          <p:nvPr/>
        </p:nvPicPr>
        <p:blipFill>
          <a:blip r:embed="rId3" cstate="print"/>
          <a:stretch>
            <a:fillRect/>
          </a:stretch>
        </p:blipFill>
        <p:spPr>
          <a:xfrm>
            <a:off x="7810037" y="5664255"/>
            <a:ext cx="1333963" cy="119374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90202_114530.jpg"/>
          <p:cNvPicPr>
            <a:picLocks noGrp="1" noChangeAspect="1"/>
          </p:cNvPicPr>
          <p:nvPr isPhoto="1"/>
        </p:nvPicPr>
        <p:blipFill>
          <a:blip r:embed="rId2" cstate="screen">
            <a:lum/>
          </a:blip>
          <a:stretch>
            <a:fillRect/>
          </a:stretch>
        </p:blipFill>
        <p:spPr>
          <a:xfrm>
            <a:off x="0" y="2413000"/>
            <a:ext cx="9144000" cy="4445000"/>
          </a:xfrm>
          <a:prstGeom prst="rect">
            <a:avLst/>
          </a:prstGeom>
          <a:noFill/>
          <a:ln>
            <a:noFill/>
          </a:ln>
        </p:spPr>
      </p:pic>
      <p:pic>
        <p:nvPicPr>
          <p:cNvPr id="3" name="Picture 2" descr="Watershed Gaurdians4.jpg"/>
          <p:cNvPicPr>
            <a:picLocks noChangeAspect="1"/>
          </p:cNvPicPr>
          <p:nvPr/>
        </p:nvPicPr>
        <p:blipFill>
          <a:blip r:embed="rId3" cstate="print"/>
          <a:stretch>
            <a:fillRect/>
          </a:stretch>
        </p:blipFill>
        <p:spPr>
          <a:xfrm>
            <a:off x="7810037" y="5664255"/>
            <a:ext cx="1333963" cy="1193745"/>
          </a:xfrm>
          <a:prstGeom prst="rect">
            <a:avLst/>
          </a:prstGeom>
        </p:spPr>
      </p:pic>
      <p:sp>
        <p:nvSpPr>
          <p:cNvPr id="4" name="TextBox 3"/>
          <p:cNvSpPr txBox="1"/>
          <p:nvPr/>
        </p:nvSpPr>
        <p:spPr>
          <a:xfrm>
            <a:off x="462665" y="279790"/>
            <a:ext cx="8372290" cy="1200329"/>
          </a:xfrm>
          <a:prstGeom prst="rect">
            <a:avLst/>
          </a:prstGeom>
          <a:noFill/>
        </p:spPr>
        <p:txBody>
          <a:bodyPr wrap="square" rtlCol="0">
            <a:spAutoFit/>
          </a:bodyPr>
          <a:lstStyle/>
          <a:p>
            <a:pPr algn="ctr"/>
            <a:r>
              <a:rPr lang="en-US" sz="3600" dirty="0" smtClean="0"/>
              <a:t>Fresh cuts-Willow.  Note that Beaver typically do not eat the red twig dogwood</a:t>
            </a:r>
          </a:p>
        </p:txBody>
      </p:sp>
      <p:cxnSp>
        <p:nvCxnSpPr>
          <p:cNvPr id="9" name="Straight Arrow Connector 8"/>
          <p:cNvCxnSpPr>
            <a:stCxn id="4" idx="2"/>
          </p:cNvCxnSpPr>
          <p:nvPr/>
        </p:nvCxnSpPr>
        <p:spPr>
          <a:xfrm flipH="1">
            <a:off x="3765495" y="1480119"/>
            <a:ext cx="883315" cy="194888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4" idx="2"/>
          </p:cNvCxnSpPr>
          <p:nvPr/>
        </p:nvCxnSpPr>
        <p:spPr>
          <a:xfrm flipH="1">
            <a:off x="3880710" y="1480119"/>
            <a:ext cx="768100" cy="386913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4" idx="2"/>
          </p:cNvCxnSpPr>
          <p:nvPr/>
        </p:nvCxnSpPr>
        <p:spPr>
          <a:xfrm flipH="1">
            <a:off x="3227825" y="1480119"/>
            <a:ext cx="1420985" cy="225612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90202_114127.jpg"/>
          <p:cNvPicPr>
            <a:picLocks noGrp="1" noChangeAspect="1"/>
          </p:cNvPicPr>
          <p:nvPr isPhoto="1"/>
        </p:nvPicPr>
        <p:blipFill>
          <a:blip r:embed="rId3" cstate="screen">
            <a:lum/>
          </a:blip>
          <a:stretch>
            <a:fillRect/>
          </a:stretch>
        </p:blipFill>
        <p:spPr>
          <a:xfrm>
            <a:off x="2905125" y="0"/>
            <a:ext cx="3333750" cy="6858000"/>
          </a:xfrm>
          <a:prstGeom prst="rect">
            <a:avLst/>
          </a:prstGeom>
          <a:noFill/>
          <a:ln>
            <a:noFill/>
          </a:ln>
        </p:spPr>
      </p:pic>
      <p:pic>
        <p:nvPicPr>
          <p:cNvPr id="3" name="Picture 2" descr="Watershed Gaurdians4.jpg"/>
          <p:cNvPicPr>
            <a:picLocks noChangeAspect="1"/>
          </p:cNvPicPr>
          <p:nvPr/>
        </p:nvPicPr>
        <p:blipFill>
          <a:blip r:embed="rId4" cstate="print"/>
          <a:stretch>
            <a:fillRect/>
          </a:stretch>
        </p:blipFill>
        <p:spPr>
          <a:xfrm>
            <a:off x="7810037" y="5664255"/>
            <a:ext cx="1333963" cy="1193745"/>
          </a:xfrm>
          <a:prstGeom prst="rect">
            <a:avLst/>
          </a:prstGeom>
        </p:spPr>
      </p:pic>
      <p:sp>
        <p:nvSpPr>
          <p:cNvPr id="4" name="TextBox 3"/>
          <p:cNvSpPr txBox="1"/>
          <p:nvPr/>
        </p:nvSpPr>
        <p:spPr>
          <a:xfrm>
            <a:off x="347450" y="1662370"/>
            <a:ext cx="1766630" cy="3970318"/>
          </a:xfrm>
          <a:prstGeom prst="rect">
            <a:avLst/>
          </a:prstGeom>
          <a:noFill/>
        </p:spPr>
        <p:txBody>
          <a:bodyPr wrap="square" rtlCol="0">
            <a:spAutoFit/>
          </a:bodyPr>
          <a:lstStyle/>
          <a:p>
            <a:pPr algn="ctr"/>
            <a:r>
              <a:rPr lang="en-US" sz="3600" dirty="0" smtClean="0"/>
              <a:t>Not overly fresh cuts, but still FRESH CUTS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90131_162755.jpg"/>
          <p:cNvPicPr>
            <a:picLocks noGrp="1" noChangeAspect="1"/>
          </p:cNvPicPr>
          <p:nvPr isPhoto="1"/>
        </p:nvPicPr>
        <p:blipFill>
          <a:blip r:embed="rId3" cstate="screen">
            <a:lum/>
          </a:blip>
          <a:stretch>
            <a:fillRect/>
          </a:stretch>
        </p:blipFill>
        <p:spPr>
          <a:xfrm>
            <a:off x="0" y="0"/>
            <a:ext cx="9144000" cy="6858000"/>
          </a:xfrm>
          <a:prstGeom prst="rect">
            <a:avLst/>
          </a:prstGeom>
          <a:noFill/>
          <a:ln>
            <a:noFill/>
          </a:ln>
        </p:spPr>
      </p:pic>
      <p:sp>
        <p:nvSpPr>
          <p:cNvPr id="3" name="TextBox 2"/>
          <p:cNvSpPr txBox="1"/>
          <p:nvPr/>
        </p:nvSpPr>
        <p:spPr>
          <a:xfrm>
            <a:off x="270640" y="3006545"/>
            <a:ext cx="2765160" cy="646331"/>
          </a:xfrm>
          <a:prstGeom prst="rect">
            <a:avLst/>
          </a:prstGeom>
          <a:noFill/>
        </p:spPr>
        <p:txBody>
          <a:bodyPr wrap="square" rtlCol="0">
            <a:spAutoFit/>
          </a:bodyPr>
          <a:lstStyle/>
          <a:p>
            <a:pPr algn="ctr"/>
            <a:r>
              <a:rPr lang="en-US" sz="3600" dirty="0" smtClean="0"/>
              <a:t>Cut Willow</a:t>
            </a:r>
          </a:p>
        </p:txBody>
      </p:sp>
      <p:cxnSp>
        <p:nvCxnSpPr>
          <p:cNvPr id="5" name="Straight Arrow Connector 4"/>
          <p:cNvCxnSpPr>
            <a:stCxn id="3" idx="3"/>
          </p:cNvCxnSpPr>
          <p:nvPr/>
        </p:nvCxnSpPr>
        <p:spPr>
          <a:xfrm>
            <a:off x="3035800" y="3329711"/>
            <a:ext cx="1689820" cy="9928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6" name="Picture 5" descr="Watershed Gaurdians4.jpg"/>
          <p:cNvPicPr>
            <a:picLocks noChangeAspect="1"/>
          </p:cNvPicPr>
          <p:nvPr/>
        </p:nvPicPr>
        <p:blipFill>
          <a:blip r:embed="rId4" cstate="print"/>
          <a:stretch>
            <a:fillRect/>
          </a:stretch>
        </p:blipFill>
        <p:spPr>
          <a:xfrm>
            <a:off x="7810037" y="5664255"/>
            <a:ext cx="1333963" cy="1193745"/>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8100">
          <a:solidFill>
            <a:schemeClr val="tx1"/>
          </a:solidFill>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defRPr sz="3600"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TotalTime>
  <Words>952</Words>
  <Application>Microsoft Office PowerPoint</Application>
  <PresentationFormat>On-screen Show (4:3)</PresentationFormat>
  <Paragraphs>151</Paragraphs>
  <Slides>39</Slides>
  <Notes>16</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Some training slides</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Quiz</vt:lpstr>
      <vt:lpstr>Quiz</vt:lpstr>
      <vt:lpstr>Quiz</vt:lpstr>
      <vt:lpstr>Quiz</vt:lpstr>
      <vt:lpstr>Quiz</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 Album</dc:title>
  <dc:creator>Sustainable Resource Solutions</dc:creator>
  <cp:lastModifiedBy>Sustainable Resource Solutions</cp:lastModifiedBy>
  <cp:revision>17</cp:revision>
  <dcterms:created xsi:type="dcterms:W3CDTF">2019-02-11T05:25:26Z</dcterms:created>
  <dcterms:modified xsi:type="dcterms:W3CDTF">2020-03-06T18:36:17Z</dcterms:modified>
</cp:coreProperties>
</file>