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61" r:id="rId3"/>
    <p:sldId id="384" r:id="rId4"/>
    <p:sldId id="362" r:id="rId5"/>
    <p:sldId id="363" r:id="rId6"/>
    <p:sldId id="369" r:id="rId7"/>
    <p:sldId id="378" r:id="rId8"/>
    <p:sldId id="374" r:id="rId9"/>
    <p:sldId id="273" r:id="rId10"/>
    <p:sldId id="365" r:id="rId11"/>
    <p:sldId id="290" r:id="rId12"/>
    <p:sldId id="270" r:id="rId13"/>
    <p:sldId id="280" r:id="rId14"/>
    <p:sldId id="281" r:id="rId15"/>
    <p:sldId id="331" r:id="rId16"/>
    <p:sldId id="375" r:id="rId17"/>
    <p:sldId id="283" r:id="rId18"/>
    <p:sldId id="285" r:id="rId19"/>
    <p:sldId id="284" r:id="rId20"/>
    <p:sldId id="308" r:id="rId21"/>
    <p:sldId id="305" r:id="rId22"/>
    <p:sldId id="329" r:id="rId23"/>
    <p:sldId id="312" r:id="rId24"/>
    <p:sldId id="326" r:id="rId25"/>
    <p:sldId id="288" r:id="rId26"/>
    <p:sldId id="321" r:id="rId27"/>
    <p:sldId id="347" r:id="rId28"/>
    <p:sldId id="328" r:id="rId29"/>
    <p:sldId id="385" r:id="rId30"/>
    <p:sldId id="351" r:id="rId31"/>
    <p:sldId id="393" r:id="rId32"/>
    <p:sldId id="339" r:id="rId33"/>
    <p:sldId id="381" r:id="rId34"/>
    <p:sldId id="386" r:id="rId35"/>
    <p:sldId id="335" r:id="rId36"/>
    <p:sldId id="359" r:id="rId37"/>
    <p:sldId id="341" r:id="rId38"/>
    <p:sldId id="355" r:id="rId39"/>
    <p:sldId id="388" r:id="rId40"/>
    <p:sldId id="389" r:id="rId41"/>
    <p:sldId id="387" r:id="rId42"/>
    <p:sldId id="390" r:id="rId43"/>
    <p:sldId id="391" r:id="rId44"/>
    <p:sldId id="392" r:id="rId45"/>
    <p:sldId id="377" r:id="rId46"/>
    <p:sldId id="302" r:id="rId47"/>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8" autoAdjust="0"/>
    <p:restoredTop sz="96324" autoAdjust="0"/>
  </p:normalViewPr>
  <p:slideViewPr>
    <p:cSldViewPr snapToGrid="0">
      <p:cViewPr>
        <p:scale>
          <a:sx n="60" d="100"/>
          <a:sy n="60" d="100"/>
        </p:scale>
        <p:origin x="-432" y="-62"/>
      </p:cViewPr>
      <p:guideLst>
        <p:guide orient="horz" pos="2160"/>
        <p:guide pos="2880"/>
      </p:guideLst>
    </p:cSldViewPr>
  </p:slideViewPr>
  <p:outlineViewPr>
    <p:cViewPr>
      <p:scale>
        <a:sx n="33" d="100"/>
        <a:sy n="33" d="100"/>
      </p:scale>
      <p:origin x="0" y="362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RS\Desktop\beaver%20count%20prime.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SRS\Desktop\beaver%20count%20prime.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SRS\Desktop\beaver%20count%20prime.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SRS\Desktop\beaver%20count%20prim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RS\Desktop\beaver%20count%20prim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RS\Desktop\beaver%20count%20pr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7.6355414056404003E-2"/>
          <c:y val="2.9561972747548945E-2"/>
          <c:w val="0.68499079654094475"/>
          <c:h val="0.80943164599306017"/>
        </c:manualLayout>
      </c:layout>
      <c:barChart>
        <c:barDir val="col"/>
        <c:grouping val="clustered"/>
        <c:ser>
          <c:idx val="0"/>
          <c:order val="0"/>
          <c:tx>
            <c:strRef>
              <c:f>'Data for graph'!$H$27</c:f>
              <c:strCache>
                <c:ptCount val="1"/>
                <c:pt idx="0">
                  <c:v>Active Dam</c:v>
                </c:pt>
              </c:strCache>
            </c:strRef>
          </c:tx>
          <c:cat>
            <c:numRef>
              <c:f>'Data for graph'!$A$4:$A$7</c:f>
              <c:numCache>
                <c:formatCode>General</c:formatCode>
                <c:ptCount val="4"/>
                <c:pt idx="0">
                  <c:v>2012</c:v>
                </c:pt>
                <c:pt idx="1">
                  <c:v>2013</c:v>
                </c:pt>
                <c:pt idx="2">
                  <c:v>2014</c:v>
                </c:pt>
                <c:pt idx="3">
                  <c:v>2015</c:v>
                </c:pt>
              </c:numCache>
            </c:numRef>
          </c:cat>
          <c:val>
            <c:numRef>
              <c:f>'Data for graph'!$H$28:$H$31</c:f>
              <c:numCache>
                <c:formatCode>General</c:formatCode>
                <c:ptCount val="4"/>
                <c:pt idx="0">
                  <c:v>15</c:v>
                </c:pt>
                <c:pt idx="1">
                  <c:v>22</c:v>
                </c:pt>
                <c:pt idx="2">
                  <c:v>34</c:v>
                </c:pt>
                <c:pt idx="3">
                  <c:v>30</c:v>
                </c:pt>
              </c:numCache>
            </c:numRef>
          </c:val>
        </c:ser>
        <c:ser>
          <c:idx val="1"/>
          <c:order val="1"/>
          <c:tx>
            <c:strRef>
              <c:f>'Data for graph'!$I$27</c:f>
              <c:strCache>
                <c:ptCount val="1"/>
                <c:pt idx="0">
                  <c:v>Inactive Dams</c:v>
                </c:pt>
              </c:strCache>
            </c:strRef>
          </c:tx>
          <c:cat>
            <c:numRef>
              <c:f>'Data for graph'!$A$4:$A$7</c:f>
              <c:numCache>
                <c:formatCode>General</c:formatCode>
                <c:ptCount val="4"/>
                <c:pt idx="0">
                  <c:v>2012</c:v>
                </c:pt>
                <c:pt idx="1">
                  <c:v>2013</c:v>
                </c:pt>
                <c:pt idx="2">
                  <c:v>2014</c:v>
                </c:pt>
                <c:pt idx="3">
                  <c:v>2015</c:v>
                </c:pt>
              </c:numCache>
            </c:numRef>
          </c:cat>
          <c:val>
            <c:numRef>
              <c:f>'Data for graph'!$I$28:$I$31</c:f>
              <c:numCache>
                <c:formatCode>General</c:formatCode>
                <c:ptCount val="4"/>
                <c:pt idx="0">
                  <c:v>29</c:v>
                </c:pt>
                <c:pt idx="1">
                  <c:v>42</c:v>
                </c:pt>
                <c:pt idx="2">
                  <c:v>42</c:v>
                </c:pt>
                <c:pt idx="3">
                  <c:v>59</c:v>
                </c:pt>
              </c:numCache>
            </c:numRef>
          </c:val>
        </c:ser>
        <c:ser>
          <c:idx val="2"/>
          <c:order val="2"/>
          <c:tx>
            <c:strRef>
              <c:f>'Data for graph'!$J$27</c:f>
              <c:strCache>
                <c:ptCount val="1"/>
                <c:pt idx="0">
                  <c:v>Active Lodge</c:v>
                </c:pt>
              </c:strCache>
            </c:strRef>
          </c:tx>
          <c:cat>
            <c:numRef>
              <c:f>'Data for graph'!$A$4:$A$7</c:f>
              <c:numCache>
                <c:formatCode>General</c:formatCode>
                <c:ptCount val="4"/>
                <c:pt idx="0">
                  <c:v>2012</c:v>
                </c:pt>
                <c:pt idx="1">
                  <c:v>2013</c:v>
                </c:pt>
                <c:pt idx="2">
                  <c:v>2014</c:v>
                </c:pt>
                <c:pt idx="3">
                  <c:v>2015</c:v>
                </c:pt>
              </c:numCache>
            </c:numRef>
          </c:cat>
          <c:val>
            <c:numRef>
              <c:f>'Data for graph'!$J$28:$J$31</c:f>
              <c:numCache>
                <c:formatCode>General</c:formatCode>
                <c:ptCount val="4"/>
                <c:pt idx="0">
                  <c:v>0</c:v>
                </c:pt>
                <c:pt idx="1">
                  <c:v>4</c:v>
                </c:pt>
                <c:pt idx="2">
                  <c:v>4</c:v>
                </c:pt>
                <c:pt idx="3">
                  <c:v>5</c:v>
                </c:pt>
              </c:numCache>
            </c:numRef>
          </c:val>
        </c:ser>
        <c:ser>
          <c:idx val="3"/>
          <c:order val="3"/>
          <c:tx>
            <c:strRef>
              <c:f>'Data for graph'!$K$27</c:f>
              <c:strCache>
                <c:ptCount val="1"/>
                <c:pt idx="0">
                  <c:v>Inactive Lodge</c:v>
                </c:pt>
              </c:strCache>
            </c:strRef>
          </c:tx>
          <c:cat>
            <c:numRef>
              <c:f>'Data for graph'!$A$4:$A$7</c:f>
              <c:numCache>
                <c:formatCode>General</c:formatCode>
                <c:ptCount val="4"/>
                <c:pt idx="0">
                  <c:v>2012</c:v>
                </c:pt>
                <c:pt idx="1">
                  <c:v>2013</c:v>
                </c:pt>
                <c:pt idx="2">
                  <c:v>2014</c:v>
                </c:pt>
                <c:pt idx="3">
                  <c:v>2015</c:v>
                </c:pt>
              </c:numCache>
            </c:numRef>
          </c:cat>
          <c:val>
            <c:numRef>
              <c:f>'Data for graph'!$K$28:$K$31</c:f>
              <c:numCache>
                <c:formatCode>General</c:formatCode>
                <c:ptCount val="4"/>
                <c:pt idx="0">
                  <c:v>3</c:v>
                </c:pt>
                <c:pt idx="1">
                  <c:v>4</c:v>
                </c:pt>
                <c:pt idx="2">
                  <c:v>4</c:v>
                </c:pt>
                <c:pt idx="3">
                  <c:v>2</c:v>
                </c:pt>
              </c:numCache>
            </c:numRef>
          </c:val>
        </c:ser>
        <c:axId val="74184960"/>
        <c:axId val="74260480"/>
      </c:barChart>
      <c:catAx>
        <c:axId val="74184960"/>
        <c:scaling>
          <c:orientation val="minMax"/>
        </c:scaling>
        <c:axPos val="b"/>
        <c:numFmt formatCode="General" sourceLinked="1"/>
        <c:tickLblPos val="nextTo"/>
        <c:txPr>
          <a:bodyPr rot="2280000"/>
          <a:lstStyle/>
          <a:p>
            <a:pPr>
              <a:defRPr sz="2400"/>
            </a:pPr>
            <a:endParaRPr lang="en-US"/>
          </a:p>
        </c:txPr>
        <c:crossAx val="74260480"/>
        <c:crosses val="autoZero"/>
        <c:auto val="1"/>
        <c:lblAlgn val="ctr"/>
        <c:lblOffset val="100"/>
      </c:catAx>
      <c:valAx>
        <c:axId val="74260480"/>
        <c:scaling>
          <c:orientation val="minMax"/>
        </c:scaling>
        <c:axPos val="l"/>
        <c:majorGridlines/>
        <c:numFmt formatCode="General" sourceLinked="1"/>
        <c:tickLblPos val="nextTo"/>
        <c:txPr>
          <a:bodyPr/>
          <a:lstStyle/>
          <a:p>
            <a:pPr>
              <a:defRPr sz="2400"/>
            </a:pPr>
            <a:endParaRPr lang="en-US"/>
          </a:p>
        </c:txPr>
        <c:crossAx val="74184960"/>
        <c:crosses val="autoZero"/>
        <c:crossBetween val="between"/>
      </c:valAx>
    </c:plotArea>
    <c:legend>
      <c:legendPos val="r"/>
      <c:layout/>
      <c:txPr>
        <a:bodyPr/>
        <a:lstStyle/>
        <a:p>
          <a:pPr>
            <a:defRPr sz="2000"/>
          </a:pPr>
          <a:endParaRPr lang="en-US"/>
        </a:p>
      </c:txPr>
    </c:legend>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6355414056404017E-2"/>
          <c:y val="2.9561972747548942E-2"/>
          <c:w val="0.68499079654094464"/>
          <c:h val="0.80943164599306017"/>
        </c:manualLayout>
      </c:layout>
      <c:barChart>
        <c:barDir val="col"/>
        <c:grouping val="clustered"/>
        <c:ser>
          <c:idx val="0"/>
          <c:order val="0"/>
          <c:tx>
            <c:strRef>
              <c:f>'Data for graph'!$H$69</c:f>
              <c:strCache>
                <c:ptCount val="1"/>
                <c:pt idx="0">
                  <c:v>Active Dam</c:v>
                </c:pt>
              </c:strCache>
            </c:strRef>
          </c:tx>
          <c:cat>
            <c:numRef>
              <c:f>'Data for graph'!$A$4:$A$7</c:f>
              <c:numCache>
                <c:formatCode>General</c:formatCode>
                <c:ptCount val="4"/>
                <c:pt idx="0">
                  <c:v>2012</c:v>
                </c:pt>
                <c:pt idx="1">
                  <c:v>2013</c:v>
                </c:pt>
                <c:pt idx="2">
                  <c:v>2014</c:v>
                </c:pt>
                <c:pt idx="3">
                  <c:v>2015</c:v>
                </c:pt>
              </c:numCache>
            </c:numRef>
          </c:cat>
          <c:val>
            <c:numRef>
              <c:f>'Data for graph'!$H$70:$H$73</c:f>
              <c:numCache>
                <c:formatCode>General</c:formatCode>
                <c:ptCount val="4"/>
                <c:pt idx="0">
                  <c:v>7</c:v>
                </c:pt>
                <c:pt idx="1">
                  <c:v>9</c:v>
                </c:pt>
                <c:pt idx="2">
                  <c:v>5</c:v>
                </c:pt>
                <c:pt idx="3">
                  <c:v>1</c:v>
                </c:pt>
              </c:numCache>
            </c:numRef>
          </c:val>
        </c:ser>
        <c:ser>
          <c:idx val="1"/>
          <c:order val="1"/>
          <c:tx>
            <c:strRef>
              <c:f>'Data for graph'!$I$69</c:f>
              <c:strCache>
                <c:ptCount val="1"/>
                <c:pt idx="0">
                  <c:v>Inactive Dams</c:v>
                </c:pt>
              </c:strCache>
            </c:strRef>
          </c:tx>
          <c:cat>
            <c:numRef>
              <c:f>'Data for graph'!$A$4:$A$7</c:f>
              <c:numCache>
                <c:formatCode>General</c:formatCode>
                <c:ptCount val="4"/>
                <c:pt idx="0">
                  <c:v>2012</c:v>
                </c:pt>
                <c:pt idx="1">
                  <c:v>2013</c:v>
                </c:pt>
                <c:pt idx="2">
                  <c:v>2014</c:v>
                </c:pt>
                <c:pt idx="3">
                  <c:v>2015</c:v>
                </c:pt>
              </c:numCache>
            </c:numRef>
          </c:cat>
          <c:val>
            <c:numRef>
              <c:f>'Data for graph'!$I$70:$I$73</c:f>
              <c:numCache>
                <c:formatCode>General</c:formatCode>
                <c:ptCount val="4"/>
                <c:pt idx="0">
                  <c:v>33</c:v>
                </c:pt>
                <c:pt idx="1">
                  <c:v>34</c:v>
                </c:pt>
                <c:pt idx="2">
                  <c:v>16</c:v>
                </c:pt>
                <c:pt idx="3">
                  <c:v>54</c:v>
                </c:pt>
              </c:numCache>
            </c:numRef>
          </c:val>
        </c:ser>
        <c:ser>
          <c:idx val="2"/>
          <c:order val="2"/>
          <c:tx>
            <c:strRef>
              <c:f>'Data for graph'!$J$69</c:f>
              <c:strCache>
                <c:ptCount val="1"/>
                <c:pt idx="0">
                  <c:v>Active Lodge</c:v>
                </c:pt>
              </c:strCache>
            </c:strRef>
          </c:tx>
          <c:cat>
            <c:numRef>
              <c:f>'Data for graph'!$A$4:$A$7</c:f>
              <c:numCache>
                <c:formatCode>General</c:formatCode>
                <c:ptCount val="4"/>
                <c:pt idx="0">
                  <c:v>2012</c:v>
                </c:pt>
                <c:pt idx="1">
                  <c:v>2013</c:v>
                </c:pt>
                <c:pt idx="2">
                  <c:v>2014</c:v>
                </c:pt>
                <c:pt idx="3">
                  <c:v>2015</c:v>
                </c:pt>
              </c:numCache>
            </c:numRef>
          </c:cat>
          <c:val>
            <c:numRef>
              <c:f>'Data for graph'!$J$70:$J$73</c:f>
              <c:numCache>
                <c:formatCode>General</c:formatCode>
                <c:ptCount val="4"/>
                <c:pt idx="0">
                  <c:v>1</c:v>
                </c:pt>
                <c:pt idx="1">
                  <c:v>0</c:v>
                </c:pt>
                <c:pt idx="2">
                  <c:v>1</c:v>
                </c:pt>
                <c:pt idx="3">
                  <c:v>0</c:v>
                </c:pt>
              </c:numCache>
            </c:numRef>
          </c:val>
        </c:ser>
        <c:ser>
          <c:idx val="3"/>
          <c:order val="3"/>
          <c:tx>
            <c:strRef>
              <c:f>'Data for graph'!$K$69</c:f>
              <c:strCache>
                <c:ptCount val="1"/>
                <c:pt idx="0">
                  <c:v>Inactive Lodge</c:v>
                </c:pt>
              </c:strCache>
            </c:strRef>
          </c:tx>
          <c:cat>
            <c:numRef>
              <c:f>'Data for graph'!$A$4:$A$7</c:f>
              <c:numCache>
                <c:formatCode>General</c:formatCode>
                <c:ptCount val="4"/>
                <c:pt idx="0">
                  <c:v>2012</c:v>
                </c:pt>
                <c:pt idx="1">
                  <c:v>2013</c:v>
                </c:pt>
                <c:pt idx="2">
                  <c:v>2014</c:v>
                </c:pt>
                <c:pt idx="3">
                  <c:v>2015</c:v>
                </c:pt>
              </c:numCache>
            </c:numRef>
          </c:cat>
          <c:val>
            <c:numRef>
              <c:f>'Data for graph'!$K$70:$K$73</c:f>
              <c:numCache>
                <c:formatCode>General</c:formatCode>
                <c:ptCount val="4"/>
                <c:pt idx="0">
                  <c:v>3</c:v>
                </c:pt>
                <c:pt idx="1">
                  <c:v>2</c:v>
                </c:pt>
                <c:pt idx="2">
                  <c:v>2</c:v>
                </c:pt>
                <c:pt idx="3">
                  <c:v>5</c:v>
                </c:pt>
              </c:numCache>
            </c:numRef>
          </c:val>
        </c:ser>
        <c:axId val="74278784"/>
        <c:axId val="74280320"/>
      </c:barChart>
      <c:catAx>
        <c:axId val="74278784"/>
        <c:scaling>
          <c:orientation val="minMax"/>
        </c:scaling>
        <c:axPos val="b"/>
        <c:numFmt formatCode="General" sourceLinked="1"/>
        <c:tickLblPos val="nextTo"/>
        <c:txPr>
          <a:bodyPr rot="2280000"/>
          <a:lstStyle/>
          <a:p>
            <a:pPr>
              <a:defRPr sz="2400"/>
            </a:pPr>
            <a:endParaRPr lang="en-US"/>
          </a:p>
        </c:txPr>
        <c:crossAx val="74280320"/>
        <c:crosses val="autoZero"/>
        <c:auto val="1"/>
        <c:lblAlgn val="ctr"/>
        <c:lblOffset val="100"/>
      </c:catAx>
      <c:valAx>
        <c:axId val="74280320"/>
        <c:scaling>
          <c:orientation val="minMax"/>
        </c:scaling>
        <c:axPos val="l"/>
        <c:majorGridlines/>
        <c:numFmt formatCode="General" sourceLinked="1"/>
        <c:tickLblPos val="nextTo"/>
        <c:txPr>
          <a:bodyPr/>
          <a:lstStyle/>
          <a:p>
            <a:pPr>
              <a:defRPr sz="2400"/>
            </a:pPr>
            <a:endParaRPr lang="en-US"/>
          </a:p>
        </c:txPr>
        <c:crossAx val="74278784"/>
        <c:crosses val="autoZero"/>
        <c:crossBetween val="between"/>
      </c:valAx>
    </c:plotArea>
    <c:legend>
      <c:legendPos val="r"/>
      <c:layout/>
      <c:txPr>
        <a:bodyPr/>
        <a:lstStyle/>
        <a:p>
          <a:pPr>
            <a:defRPr sz="2000"/>
          </a:pPr>
          <a:endParaRPr lang="en-US"/>
        </a:p>
      </c:txPr>
    </c:legend>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7.6355414056403989E-2"/>
          <c:y val="2.9561972747548938E-2"/>
          <c:w val="0.68499079654094464"/>
          <c:h val="0.80943164599306017"/>
        </c:manualLayout>
      </c:layout>
      <c:barChart>
        <c:barDir val="col"/>
        <c:grouping val="clustered"/>
        <c:ser>
          <c:idx val="0"/>
          <c:order val="0"/>
          <c:tx>
            <c:strRef>
              <c:f>'Data for graph'!$H$3</c:f>
              <c:strCache>
                <c:ptCount val="1"/>
                <c:pt idx="0">
                  <c:v>Active Dam</c:v>
                </c:pt>
              </c:strCache>
            </c:strRef>
          </c:tx>
          <c:cat>
            <c:numRef>
              <c:f>'Data for graph'!$A$4:$A$7</c:f>
              <c:numCache>
                <c:formatCode>General</c:formatCode>
                <c:ptCount val="4"/>
                <c:pt idx="0">
                  <c:v>2012</c:v>
                </c:pt>
                <c:pt idx="1">
                  <c:v>2013</c:v>
                </c:pt>
                <c:pt idx="2">
                  <c:v>2014</c:v>
                </c:pt>
                <c:pt idx="3">
                  <c:v>2015</c:v>
                </c:pt>
              </c:numCache>
            </c:numRef>
          </c:cat>
          <c:val>
            <c:numRef>
              <c:f>'Data for graph'!$H$4:$H$7</c:f>
              <c:numCache>
                <c:formatCode>General</c:formatCode>
                <c:ptCount val="4"/>
                <c:pt idx="0">
                  <c:v>11</c:v>
                </c:pt>
                <c:pt idx="1">
                  <c:v>9</c:v>
                </c:pt>
                <c:pt idx="2">
                  <c:v>12</c:v>
                </c:pt>
                <c:pt idx="3">
                  <c:v>30</c:v>
                </c:pt>
              </c:numCache>
            </c:numRef>
          </c:val>
        </c:ser>
        <c:ser>
          <c:idx val="1"/>
          <c:order val="1"/>
          <c:tx>
            <c:strRef>
              <c:f>'Data for graph'!$I$3</c:f>
              <c:strCache>
                <c:ptCount val="1"/>
                <c:pt idx="0">
                  <c:v>Inactive Dams</c:v>
                </c:pt>
              </c:strCache>
            </c:strRef>
          </c:tx>
          <c:cat>
            <c:numRef>
              <c:f>'Data for graph'!$A$4:$A$7</c:f>
              <c:numCache>
                <c:formatCode>General</c:formatCode>
                <c:ptCount val="4"/>
                <c:pt idx="0">
                  <c:v>2012</c:v>
                </c:pt>
                <c:pt idx="1">
                  <c:v>2013</c:v>
                </c:pt>
                <c:pt idx="2">
                  <c:v>2014</c:v>
                </c:pt>
                <c:pt idx="3">
                  <c:v>2015</c:v>
                </c:pt>
              </c:numCache>
            </c:numRef>
          </c:cat>
          <c:val>
            <c:numRef>
              <c:f>'Data for graph'!$I$4:$I$7</c:f>
              <c:numCache>
                <c:formatCode>General</c:formatCode>
                <c:ptCount val="4"/>
                <c:pt idx="0">
                  <c:v>25</c:v>
                </c:pt>
                <c:pt idx="1">
                  <c:v>28</c:v>
                </c:pt>
                <c:pt idx="2">
                  <c:v>39</c:v>
                </c:pt>
                <c:pt idx="3">
                  <c:v>45</c:v>
                </c:pt>
              </c:numCache>
            </c:numRef>
          </c:val>
        </c:ser>
        <c:ser>
          <c:idx val="2"/>
          <c:order val="2"/>
          <c:tx>
            <c:strRef>
              <c:f>'Data for graph'!$J$3</c:f>
              <c:strCache>
                <c:ptCount val="1"/>
                <c:pt idx="0">
                  <c:v>Active Lodge</c:v>
                </c:pt>
              </c:strCache>
            </c:strRef>
          </c:tx>
          <c:cat>
            <c:numRef>
              <c:f>'Data for graph'!$A$4:$A$7</c:f>
              <c:numCache>
                <c:formatCode>General</c:formatCode>
                <c:ptCount val="4"/>
                <c:pt idx="0">
                  <c:v>2012</c:v>
                </c:pt>
                <c:pt idx="1">
                  <c:v>2013</c:v>
                </c:pt>
                <c:pt idx="2">
                  <c:v>2014</c:v>
                </c:pt>
                <c:pt idx="3">
                  <c:v>2015</c:v>
                </c:pt>
              </c:numCache>
            </c:numRef>
          </c:cat>
          <c:val>
            <c:numRef>
              <c:f>'Data for graph'!$J$4:$J$7</c:f>
              <c:numCache>
                <c:formatCode>General</c:formatCode>
                <c:ptCount val="4"/>
                <c:pt idx="0">
                  <c:v>1</c:v>
                </c:pt>
                <c:pt idx="1">
                  <c:v>0</c:v>
                </c:pt>
                <c:pt idx="2">
                  <c:v>0</c:v>
                </c:pt>
                <c:pt idx="3">
                  <c:v>2</c:v>
                </c:pt>
              </c:numCache>
            </c:numRef>
          </c:val>
        </c:ser>
        <c:ser>
          <c:idx val="3"/>
          <c:order val="3"/>
          <c:tx>
            <c:strRef>
              <c:f>'Data for graph'!$K$3</c:f>
              <c:strCache>
                <c:ptCount val="1"/>
                <c:pt idx="0">
                  <c:v>Inactive Lodge</c:v>
                </c:pt>
              </c:strCache>
            </c:strRef>
          </c:tx>
          <c:cat>
            <c:numRef>
              <c:f>'Data for graph'!$A$4:$A$7</c:f>
              <c:numCache>
                <c:formatCode>General</c:formatCode>
                <c:ptCount val="4"/>
                <c:pt idx="0">
                  <c:v>2012</c:v>
                </c:pt>
                <c:pt idx="1">
                  <c:v>2013</c:v>
                </c:pt>
                <c:pt idx="2">
                  <c:v>2014</c:v>
                </c:pt>
                <c:pt idx="3">
                  <c:v>2015</c:v>
                </c:pt>
              </c:numCache>
            </c:numRef>
          </c:cat>
          <c:val>
            <c:numRef>
              <c:f>'Data for graph'!$K$4:$K$7</c:f>
              <c:numCache>
                <c:formatCode>General</c:formatCode>
                <c:ptCount val="4"/>
                <c:pt idx="0">
                  <c:v>1</c:v>
                </c:pt>
                <c:pt idx="1">
                  <c:v>1</c:v>
                </c:pt>
                <c:pt idx="2">
                  <c:v>0</c:v>
                </c:pt>
                <c:pt idx="3">
                  <c:v>1</c:v>
                </c:pt>
              </c:numCache>
            </c:numRef>
          </c:val>
        </c:ser>
        <c:axId val="74315264"/>
        <c:axId val="74316800"/>
      </c:barChart>
      <c:catAx>
        <c:axId val="74315264"/>
        <c:scaling>
          <c:orientation val="minMax"/>
        </c:scaling>
        <c:axPos val="b"/>
        <c:numFmt formatCode="General" sourceLinked="1"/>
        <c:tickLblPos val="nextTo"/>
        <c:txPr>
          <a:bodyPr rot="2280000"/>
          <a:lstStyle/>
          <a:p>
            <a:pPr>
              <a:defRPr sz="2400"/>
            </a:pPr>
            <a:endParaRPr lang="en-US"/>
          </a:p>
        </c:txPr>
        <c:crossAx val="74316800"/>
        <c:crosses val="autoZero"/>
        <c:auto val="1"/>
        <c:lblAlgn val="ctr"/>
        <c:lblOffset val="100"/>
      </c:catAx>
      <c:valAx>
        <c:axId val="74316800"/>
        <c:scaling>
          <c:orientation val="minMax"/>
        </c:scaling>
        <c:axPos val="l"/>
        <c:majorGridlines/>
        <c:numFmt formatCode="General" sourceLinked="1"/>
        <c:tickLblPos val="nextTo"/>
        <c:txPr>
          <a:bodyPr/>
          <a:lstStyle/>
          <a:p>
            <a:pPr>
              <a:defRPr sz="2400"/>
            </a:pPr>
            <a:endParaRPr lang="en-US"/>
          </a:p>
        </c:txPr>
        <c:crossAx val="74315264"/>
        <c:crosses val="autoZero"/>
        <c:crossBetween val="between"/>
      </c:valAx>
    </c:plotArea>
    <c:legend>
      <c:legendPos val="r"/>
      <c:layout/>
      <c:txPr>
        <a:bodyPr/>
        <a:lstStyle/>
        <a:p>
          <a:pPr>
            <a:defRPr sz="2000"/>
          </a:pPr>
          <a:endParaRPr lang="en-US"/>
        </a:p>
      </c:txPr>
    </c:legend>
    <c:plotVisOnly val="1"/>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scatterChart>
        <c:scatterStyle val="lineMarker"/>
        <c:ser>
          <c:idx val="0"/>
          <c:order val="0"/>
          <c:tx>
            <c:strRef>
              <c:f>'2015 Training'!$C$3</c:f>
              <c:strCache>
                <c:ptCount val="1"/>
                <c:pt idx="0">
                  <c:v>Lickety Split</c:v>
                </c:pt>
              </c:strCache>
            </c:strRef>
          </c:tx>
          <c:spPr>
            <a:ln w="28575">
              <a:noFill/>
            </a:ln>
          </c:spPr>
          <c:xVal>
            <c:strRef>
              <c:f>'2015 Training'!$C$3</c:f>
              <c:strCache>
                <c:ptCount val="1"/>
                <c:pt idx="0">
                  <c:v>Lickety Split</c:v>
                </c:pt>
              </c:strCache>
            </c:strRef>
          </c:xVal>
          <c:yVal>
            <c:numRef>
              <c:f>'2015 Training'!$I$3</c:f>
              <c:numCache>
                <c:formatCode>General</c:formatCode>
                <c:ptCount val="1"/>
                <c:pt idx="0">
                  <c:v>19</c:v>
                </c:pt>
              </c:numCache>
            </c:numRef>
          </c:yVal>
        </c:ser>
        <c:ser>
          <c:idx val="1"/>
          <c:order val="1"/>
          <c:tx>
            <c:strRef>
              <c:f>'2015 Training'!$C$4</c:f>
              <c:strCache>
                <c:ptCount val="1"/>
                <c:pt idx="0">
                  <c:v>The Beaver Brigade</c:v>
                </c:pt>
              </c:strCache>
            </c:strRef>
          </c:tx>
          <c:spPr>
            <a:ln w="28575">
              <a:noFill/>
            </a:ln>
          </c:spPr>
          <c:xVal>
            <c:strRef>
              <c:f>'2015 Training'!$C$4</c:f>
              <c:strCache>
                <c:ptCount val="1"/>
                <c:pt idx="0">
                  <c:v>The Beaver Brigade</c:v>
                </c:pt>
              </c:strCache>
            </c:strRef>
          </c:xVal>
          <c:yVal>
            <c:numRef>
              <c:f>'2015 Training'!$I$4</c:f>
              <c:numCache>
                <c:formatCode>General</c:formatCode>
                <c:ptCount val="1"/>
                <c:pt idx="0">
                  <c:v>15</c:v>
                </c:pt>
              </c:numCache>
            </c:numRef>
          </c:yVal>
        </c:ser>
        <c:ser>
          <c:idx val="2"/>
          <c:order val="2"/>
          <c:tx>
            <c:strRef>
              <c:f>'2015 Training'!$C$5</c:f>
              <c:strCache>
                <c:ptCount val="1"/>
                <c:pt idx="0">
                  <c:v>The Nibblers</c:v>
                </c:pt>
              </c:strCache>
            </c:strRef>
          </c:tx>
          <c:spPr>
            <a:ln w="28575">
              <a:noFill/>
            </a:ln>
          </c:spPr>
          <c:xVal>
            <c:strRef>
              <c:f>'2015 Training'!$C$5</c:f>
              <c:strCache>
                <c:ptCount val="1"/>
                <c:pt idx="0">
                  <c:v>The Nibblers</c:v>
                </c:pt>
              </c:strCache>
            </c:strRef>
          </c:xVal>
          <c:yVal>
            <c:numRef>
              <c:f>'2015 Training'!$I$5</c:f>
              <c:numCache>
                <c:formatCode>General</c:formatCode>
                <c:ptCount val="1"/>
                <c:pt idx="0">
                  <c:v>13</c:v>
                </c:pt>
              </c:numCache>
            </c:numRef>
          </c:yVal>
        </c:ser>
        <c:ser>
          <c:idx val="3"/>
          <c:order val="3"/>
          <c:tx>
            <c:strRef>
              <c:f>'2015 Training'!$C$6</c:f>
              <c:strCache>
                <c:ptCount val="1"/>
                <c:pt idx="0">
                  <c:v>MWC Beaver-Counting Cooperative</c:v>
                </c:pt>
              </c:strCache>
            </c:strRef>
          </c:tx>
          <c:spPr>
            <a:ln w="28575">
              <a:noFill/>
            </a:ln>
          </c:spPr>
          <c:xVal>
            <c:strRef>
              <c:f>'2015 Training'!$C$6</c:f>
              <c:strCache>
                <c:ptCount val="1"/>
                <c:pt idx="0">
                  <c:v>MWC Beaver-Counting Cooperative</c:v>
                </c:pt>
              </c:strCache>
            </c:strRef>
          </c:xVal>
          <c:yVal>
            <c:numRef>
              <c:f>'2015 Training'!$I$6</c:f>
              <c:numCache>
                <c:formatCode>General</c:formatCode>
                <c:ptCount val="1"/>
                <c:pt idx="0">
                  <c:v>13</c:v>
                </c:pt>
              </c:numCache>
            </c:numRef>
          </c:yVal>
        </c:ser>
        <c:ser>
          <c:idx val="4"/>
          <c:order val="4"/>
          <c:tx>
            <c:strRef>
              <c:f>'2015 Training'!$C$7</c:f>
              <c:strCache>
                <c:ptCount val="1"/>
                <c:pt idx="0">
                  <c:v>Oh Chit, a Beaver</c:v>
                </c:pt>
              </c:strCache>
            </c:strRef>
          </c:tx>
          <c:spPr>
            <a:ln w="28575">
              <a:noFill/>
            </a:ln>
          </c:spPr>
          <c:xVal>
            <c:strRef>
              <c:f>'2015 Training'!$C$7</c:f>
              <c:strCache>
                <c:ptCount val="1"/>
                <c:pt idx="0">
                  <c:v>Oh Chit, a Beaver</c:v>
                </c:pt>
              </c:strCache>
            </c:strRef>
          </c:xVal>
          <c:yVal>
            <c:numRef>
              <c:f>'2015 Training'!$I$7</c:f>
              <c:numCache>
                <c:formatCode>General</c:formatCode>
                <c:ptCount val="1"/>
                <c:pt idx="0">
                  <c:v>11</c:v>
                </c:pt>
              </c:numCache>
            </c:numRef>
          </c:yVal>
        </c:ser>
        <c:ser>
          <c:idx val="5"/>
          <c:order val="5"/>
          <c:tx>
            <c:strRef>
              <c:f>'2015 Training'!$C$8</c:f>
              <c:strCache>
                <c:ptCount val="1"/>
                <c:pt idx="0">
                  <c:v>Unknown</c:v>
                </c:pt>
              </c:strCache>
            </c:strRef>
          </c:tx>
          <c:spPr>
            <a:ln w="28575">
              <a:noFill/>
            </a:ln>
          </c:spPr>
          <c:xVal>
            <c:strRef>
              <c:f>'2015 Training'!$C$8</c:f>
              <c:strCache>
                <c:ptCount val="1"/>
                <c:pt idx="0">
                  <c:v>Unknown</c:v>
                </c:pt>
              </c:strCache>
            </c:strRef>
          </c:xVal>
          <c:yVal>
            <c:numRef>
              <c:f>'2015 Training'!$I$8</c:f>
              <c:numCache>
                <c:formatCode>General</c:formatCode>
                <c:ptCount val="1"/>
                <c:pt idx="0">
                  <c:v>12</c:v>
                </c:pt>
              </c:numCache>
            </c:numRef>
          </c:yVal>
        </c:ser>
        <c:axId val="76475008"/>
        <c:axId val="74191232"/>
      </c:scatterChart>
      <c:valAx>
        <c:axId val="76475008"/>
        <c:scaling>
          <c:orientation val="minMax"/>
        </c:scaling>
        <c:axPos val="b"/>
        <c:tickLblPos val="nextTo"/>
        <c:crossAx val="74191232"/>
        <c:crosses val="autoZero"/>
        <c:crossBetween val="midCat"/>
        <c:majorUnit val="1"/>
      </c:valAx>
      <c:valAx>
        <c:axId val="74191232"/>
        <c:scaling>
          <c:orientation val="minMax"/>
        </c:scaling>
        <c:axPos val="l"/>
        <c:majorGridlines/>
        <c:title>
          <c:tx>
            <c:rich>
              <a:bodyPr rot="-5400000" vert="horz"/>
              <a:lstStyle/>
              <a:p>
                <a:pPr>
                  <a:defRPr sz="2000"/>
                </a:pPr>
                <a:r>
                  <a:rPr lang="en-US" sz="2000"/>
                  <a:t>Inactive</a:t>
                </a:r>
                <a:r>
                  <a:rPr lang="en-US" sz="2000" baseline="0"/>
                  <a:t> Dams</a:t>
                </a:r>
                <a:endParaRPr lang="en-US" sz="2000"/>
              </a:p>
            </c:rich>
          </c:tx>
          <c:layout/>
        </c:title>
        <c:numFmt formatCode="General" sourceLinked="1"/>
        <c:minorTickMark val="in"/>
        <c:tickLblPos val="nextTo"/>
        <c:crossAx val="76475008"/>
        <c:crosses val="autoZero"/>
        <c:crossBetween val="midCat"/>
        <c:minorUnit val="1"/>
      </c:valAx>
    </c:plotArea>
    <c:legend>
      <c:legendPos val="r"/>
      <c:layout>
        <c:manualLayout>
          <c:xMode val="edge"/>
          <c:yMode val="edge"/>
          <c:x val="0.69450131233595802"/>
          <c:y val="6.2511665208515685E-2"/>
          <c:w val="0.30549862633993213"/>
          <c:h val="0.6310959561017222"/>
        </c:manualLayout>
      </c:layout>
      <c:txPr>
        <a:bodyPr/>
        <a:lstStyle/>
        <a:p>
          <a:pPr>
            <a:defRPr sz="1600"/>
          </a:pPr>
          <a:endParaRPr lang="en-US"/>
        </a:p>
      </c:txPr>
    </c:legend>
    <c:plotVisOnly val="1"/>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551959918561581"/>
          <c:y val="1.8834308891304906E-2"/>
          <c:w val="0.51226083597027006"/>
          <c:h val="0.91595961592667063"/>
        </c:manualLayout>
      </c:layout>
      <c:scatterChart>
        <c:scatterStyle val="lineMarker"/>
        <c:ser>
          <c:idx val="0"/>
          <c:order val="0"/>
          <c:tx>
            <c:strRef>
              <c:f>'2015 Training'!$H$2</c:f>
              <c:strCache>
                <c:ptCount val="1"/>
                <c:pt idx="0">
                  <c:v>Active Dams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Training'!$H$3:$H$8</c:f>
              <c:numCache>
                <c:formatCode>General</c:formatCode>
                <c:ptCount val="6"/>
                <c:pt idx="0">
                  <c:v>1</c:v>
                </c:pt>
                <c:pt idx="1">
                  <c:v>1</c:v>
                </c:pt>
                <c:pt idx="2">
                  <c:v>1</c:v>
                </c:pt>
                <c:pt idx="3">
                  <c:v>1</c:v>
                </c:pt>
                <c:pt idx="4">
                  <c:v>1</c:v>
                </c:pt>
                <c:pt idx="5">
                  <c:v>1</c:v>
                </c:pt>
              </c:numCache>
            </c:numRef>
          </c:yVal>
        </c:ser>
        <c:ser>
          <c:idx val="1"/>
          <c:order val="1"/>
          <c:tx>
            <c:strRef>
              <c:f>'2015 Training'!$I$2</c:f>
              <c:strCache>
                <c:ptCount val="1"/>
                <c:pt idx="0">
                  <c:v>Inactive Dams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Training'!$I$3:$I$8</c:f>
              <c:numCache>
                <c:formatCode>General</c:formatCode>
                <c:ptCount val="6"/>
                <c:pt idx="0">
                  <c:v>19</c:v>
                </c:pt>
                <c:pt idx="1">
                  <c:v>15</c:v>
                </c:pt>
                <c:pt idx="2">
                  <c:v>13</c:v>
                </c:pt>
                <c:pt idx="3">
                  <c:v>13</c:v>
                </c:pt>
                <c:pt idx="4">
                  <c:v>11</c:v>
                </c:pt>
                <c:pt idx="5">
                  <c:v>12</c:v>
                </c:pt>
              </c:numCache>
            </c:numRef>
          </c:yVal>
        </c:ser>
        <c:ser>
          <c:idx val="2"/>
          <c:order val="2"/>
          <c:tx>
            <c:strRef>
              <c:f>'2015 Training'!$J$2</c:f>
              <c:strCache>
                <c:ptCount val="1"/>
                <c:pt idx="0">
                  <c:v>Active Lodges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Training'!$K$3:$K$8</c:f>
              <c:numCache>
                <c:formatCode>General</c:formatCode>
                <c:ptCount val="6"/>
                <c:pt idx="0">
                  <c:v>2</c:v>
                </c:pt>
                <c:pt idx="1">
                  <c:v>1</c:v>
                </c:pt>
                <c:pt idx="2">
                  <c:v>1</c:v>
                </c:pt>
                <c:pt idx="3">
                  <c:v>1</c:v>
                </c:pt>
                <c:pt idx="4">
                  <c:v>1</c:v>
                </c:pt>
                <c:pt idx="5">
                  <c:v>1</c:v>
                </c:pt>
              </c:numCache>
            </c:numRef>
          </c:yVal>
        </c:ser>
        <c:ser>
          <c:idx val="3"/>
          <c:order val="3"/>
          <c:tx>
            <c:strRef>
              <c:f>'2015 Training'!$J$2</c:f>
              <c:strCache>
                <c:ptCount val="1"/>
                <c:pt idx="0">
                  <c:v>Active Lodges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Training'!$K$3:$K$8</c:f>
              <c:numCache>
                <c:formatCode>General</c:formatCode>
                <c:ptCount val="6"/>
                <c:pt idx="0">
                  <c:v>2</c:v>
                </c:pt>
                <c:pt idx="1">
                  <c:v>1</c:v>
                </c:pt>
                <c:pt idx="2">
                  <c:v>1</c:v>
                </c:pt>
                <c:pt idx="3">
                  <c:v>1</c:v>
                </c:pt>
                <c:pt idx="4">
                  <c:v>1</c:v>
                </c:pt>
                <c:pt idx="5">
                  <c:v>1</c:v>
                </c:pt>
              </c:numCache>
            </c:numRef>
          </c:yVal>
        </c:ser>
        <c:axId val="74230400"/>
        <c:axId val="74244480"/>
      </c:scatterChart>
      <c:valAx>
        <c:axId val="74230400"/>
        <c:scaling>
          <c:orientation val="minMax"/>
        </c:scaling>
        <c:axPos val="b"/>
        <c:tickLblPos val="nextTo"/>
        <c:crossAx val="74244480"/>
        <c:crosses val="autoZero"/>
        <c:crossBetween val="midCat"/>
        <c:majorUnit val="1"/>
      </c:valAx>
      <c:valAx>
        <c:axId val="74244480"/>
        <c:scaling>
          <c:orientation val="minMax"/>
        </c:scaling>
        <c:axPos val="l"/>
        <c:majorGridlines/>
        <c:title>
          <c:tx>
            <c:rich>
              <a:bodyPr rot="-5400000" vert="horz"/>
              <a:lstStyle/>
              <a:p>
                <a:pPr>
                  <a:defRPr sz="2000"/>
                </a:pPr>
                <a:r>
                  <a:rPr lang="en-US" sz="2000"/>
                  <a:t>Count</a:t>
                </a:r>
              </a:p>
            </c:rich>
          </c:tx>
          <c:layout/>
        </c:title>
        <c:numFmt formatCode="General" sourceLinked="1"/>
        <c:minorTickMark val="in"/>
        <c:tickLblPos val="nextTo"/>
        <c:crossAx val="74230400"/>
        <c:crosses val="autoZero"/>
        <c:crossBetween val="midCat"/>
        <c:minorUnit val="1"/>
      </c:valAx>
    </c:plotArea>
    <c:legend>
      <c:legendPos val="r"/>
      <c:layout>
        <c:manualLayout>
          <c:xMode val="edge"/>
          <c:yMode val="edge"/>
          <c:x val="0.69450131233595802"/>
          <c:y val="6.2511665208515685E-2"/>
          <c:w val="0.30549862633993213"/>
          <c:h val="0.6310959561017222"/>
        </c:manualLayout>
      </c:layout>
      <c:txPr>
        <a:bodyPr/>
        <a:lstStyle/>
        <a:p>
          <a:pPr>
            <a:defRPr sz="1600"/>
          </a:pPr>
          <a:endParaRPr lang="en-US"/>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1551959918561581"/>
          <c:y val="1.8834308891304906E-2"/>
          <c:w val="0.51226083597027006"/>
          <c:h val="0.91595961592667063"/>
        </c:manualLayout>
      </c:layout>
      <c:scatterChart>
        <c:scatterStyle val="lineMarker"/>
        <c:ser>
          <c:idx val="0"/>
          <c:order val="0"/>
          <c:tx>
            <c:strRef>
              <c:f>'2015 Training'!$H$2</c:f>
              <c:strCache>
                <c:ptCount val="1"/>
                <c:pt idx="0">
                  <c:v>Active Dams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Training'!$H$3:$H$8</c:f>
              <c:numCache>
                <c:formatCode>General</c:formatCode>
                <c:ptCount val="6"/>
                <c:pt idx="0">
                  <c:v>1</c:v>
                </c:pt>
                <c:pt idx="1">
                  <c:v>1</c:v>
                </c:pt>
                <c:pt idx="2">
                  <c:v>1</c:v>
                </c:pt>
                <c:pt idx="3">
                  <c:v>1</c:v>
                </c:pt>
                <c:pt idx="4">
                  <c:v>1</c:v>
                </c:pt>
                <c:pt idx="5">
                  <c:v>1</c:v>
                </c:pt>
              </c:numCache>
            </c:numRef>
          </c:yVal>
        </c:ser>
        <c:ser>
          <c:idx val="1"/>
          <c:order val="1"/>
          <c:tx>
            <c:strRef>
              <c:f>'2015 Training'!$I$2</c:f>
              <c:strCache>
                <c:ptCount val="1"/>
                <c:pt idx="0">
                  <c:v>Inactive Dams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Training'!$I$3:$I$8</c:f>
              <c:numCache>
                <c:formatCode>General</c:formatCode>
                <c:ptCount val="6"/>
                <c:pt idx="0">
                  <c:v>19</c:v>
                </c:pt>
                <c:pt idx="1">
                  <c:v>15</c:v>
                </c:pt>
                <c:pt idx="2">
                  <c:v>13</c:v>
                </c:pt>
                <c:pt idx="3">
                  <c:v>13</c:v>
                </c:pt>
                <c:pt idx="4">
                  <c:v>11</c:v>
                </c:pt>
                <c:pt idx="5">
                  <c:v>12</c:v>
                </c:pt>
              </c:numCache>
            </c:numRef>
          </c:yVal>
        </c:ser>
        <c:ser>
          <c:idx val="2"/>
          <c:order val="2"/>
          <c:tx>
            <c:strRef>
              <c:f>'2015 Training'!$J$2</c:f>
              <c:strCache>
                <c:ptCount val="1"/>
                <c:pt idx="0">
                  <c:v>Active Lodges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Training'!$K$3:$K$8</c:f>
              <c:numCache>
                <c:formatCode>General</c:formatCode>
                <c:ptCount val="6"/>
                <c:pt idx="0">
                  <c:v>2</c:v>
                </c:pt>
                <c:pt idx="1">
                  <c:v>1</c:v>
                </c:pt>
                <c:pt idx="2">
                  <c:v>1</c:v>
                </c:pt>
                <c:pt idx="3">
                  <c:v>1</c:v>
                </c:pt>
                <c:pt idx="4">
                  <c:v>1</c:v>
                </c:pt>
                <c:pt idx="5">
                  <c:v>1</c:v>
                </c:pt>
              </c:numCache>
            </c:numRef>
          </c:yVal>
        </c:ser>
        <c:ser>
          <c:idx val="3"/>
          <c:order val="3"/>
          <c:tx>
            <c:strRef>
              <c:f>'2015 Training'!$J$2</c:f>
              <c:strCache>
                <c:ptCount val="1"/>
                <c:pt idx="0">
                  <c:v>Active Lodges</c:v>
                </c:pt>
              </c:strCache>
            </c:strRef>
          </c:tx>
          <c:spPr>
            <a:ln w="28575">
              <a:noFill/>
            </a:ln>
          </c:spPr>
          <c:xVal>
            <c:strRef>
              <c:f>'2015 Training'!$C$3:$C$8</c:f>
              <c:strCache>
                <c:ptCount val="6"/>
                <c:pt idx="0">
                  <c:v>Lickety Split</c:v>
                </c:pt>
                <c:pt idx="1">
                  <c:v>The Beaver Brigade</c:v>
                </c:pt>
                <c:pt idx="2">
                  <c:v>The Nibblers</c:v>
                </c:pt>
                <c:pt idx="3">
                  <c:v>MWC Beaver-Counting Cooperative</c:v>
                </c:pt>
                <c:pt idx="4">
                  <c:v>Oh Chit, a Beaver</c:v>
                </c:pt>
                <c:pt idx="5">
                  <c:v>Unknown</c:v>
                </c:pt>
              </c:strCache>
            </c:strRef>
          </c:xVal>
          <c:yVal>
            <c:numRef>
              <c:f>'2015 Training'!$K$3:$K$8</c:f>
              <c:numCache>
                <c:formatCode>General</c:formatCode>
                <c:ptCount val="6"/>
                <c:pt idx="0">
                  <c:v>2</c:v>
                </c:pt>
                <c:pt idx="1">
                  <c:v>1</c:v>
                </c:pt>
                <c:pt idx="2">
                  <c:v>1</c:v>
                </c:pt>
                <c:pt idx="3">
                  <c:v>1</c:v>
                </c:pt>
                <c:pt idx="4">
                  <c:v>1</c:v>
                </c:pt>
                <c:pt idx="5">
                  <c:v>1</c:v>
                </c:pt>
              </c:numCache>
            </c:numRef>
          </c:yVal>
        </c:ser>
        <c:axId val="76499584"/>
        <c:axId val="76509568"/>
      </c:scatterChart>
      <c:valAx>
        <c:axId val="76499584"/>
        <c:scaling>
          <c:orientation val="minMax"/>
        </c:scaling>
        <c:axPos val="b"/>
        <c:tickLblPos val="nextTo"/>
        <c:txPr>
          <a:bodyPr/>
          <a:lstStyle/>
          <a:p>
            <a:pPr>
              <a:defRPr sz="1800"/>
            </a:pPr>
            <a:endParaRPr lang="en-US"/>
          </a:p>
        </c:txPr>
        <c:crossAx val="76509568"/>
        <c:crosses val="autoZero"/>
        <c:crossBetween val="midCat"/>
        <c:majorUnit val="1"/>
      </c:valAx>
      <c:valAx>
        <c:axId val="76509568"/>
        <c:scaling>
          <c:orientation val="minMax"/>
        </c:scaling>
        <c:axPos val="l"/>
        <c:majorGridlines/>
        <c:title>
          <c:tx>
            <c:rich>
              <a:bodyPr rot="-5400000" vert="horz"/>
              <a:lstStyle/>
              <a:p>
                <a:pPr>
                  <a:defRPr sz="2000"/>
                </a:pPr>
                <a:r>
                  <a:rPr lang="en-US" sz="2000"/>
                  <a:t>Count</a:t>
                </a:r>
              </a:p>
            </c:rich>
          </c:tx>
          <c:layout/>
        </c:title>
        <c:numFmt formatCode="General" sourceLinked="1"/>
        <c:minorTickMark val="in"/>
        <c:tickLblPos val="nextTo"/>
        <c:txPr>
          <a:bodyPr/>
          <a:lstStyle/>
          <a:p>
            <a:pPr>
              <a:defRPr sz="1800"/>
            </a:pPr>
            <a:endParaRPr lang="en-US"/>
          </a:p>
        </c:txPr>
        <c:crossAx val="76499584"/>
        <c:crosses val="autoZero"/>
        <c:crossBetween val="midCat"/>
        <c:minorUnit val="1"/>
      </c:valAx>
    </c:plotArea>
    <c:legend>
      <c:legendPos val="r"/>
      <c:layout>
        <c:manualLayout>
          <c:xMode val="edge"/>
          <c:yMode val="edge"/>
          <c:x val="0.69450131233595802"/>
          <c:y val="6.2511665208515685E-2"/>
          <c:w val="0.30549862633993213"/>
          <c:h val="0.6310959561017222"/>
        </c:manualLayout>
      </c:layout>
      <c:txPr>
        <a:bodyPr/>
        <a:lstStyle/>
        <a:p>
          <a:pPr>
            <a:defRPr sz="2000"/>
          </a:pPr>
          <a:endParaRPr lang="en-US"/>
        </a:p>
      </c:txPr>
    </c:legend>
    <c:plotVisOnly val="1"/>
  </c:chart>
  <c:spPr>
    <a:solidFill>
      <a:prstClr val="white">
        <a:alpha val="91000"/>
      </a:prstClr>
    </a:solidFill>
  </c:spPr>
  <c:externalData r:id="rId1"/>
</c:chartSpace>
</file>

<file path=ppt/drawings/drawing1.xml><?xml version="1.0" encoding="utf-8"?>
<c:userShapes xmlns:c="http://schemas.openxmlformats.org/drawingml/2006/chart">
  <cdr:relSizeAnchor xmlns:cdr="http://schemas.openxmlformats.org/drawingml/2006/chartDrawing">
    <cdr:from>
      <cdr:x>0.80426</cdr:x>
      <cdr:y>0.03906</cdr:y>
    </cdr:from>
    <cdr:to>
      <cdr:x>0.98014</cdr:x>
      <cdr:y>0.26953</cdr:y>
    </cdr:to>
    <cdr:sp macro="" textlink="">
      <cdr:nvSpPr>
        <cdr:cNvPr id="2" name="TextBox 1"/>
        <cdr:cNvSpPr txBox="1"/>
      </cdr:nvSpPr>
      <cdr:spPr>
        <a:xfrm xmlns:a="http://schemas.openxmlformats.org/drawingml/2006/main">
          <a:off x="6968653" y="245791"/>
          <a:ext cx="1523944" cy="1450274"/>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pPr algn="ctr"/>
          <a:r>
            <a:rPr lang="en-US" sz="2800"/>
            <a:t>South</a:t>
          </a:r>
          <a:r>
            <a:rPr lang="en-US" sz="2800" baseline="0"/>
            <a:t> Fork</a:t>
          </a:r>
          <a:endParaRPr lang="en-US" sz="2800"/>
        </a:p>
      </cdr:txBody>
    </cdr:sp>
  </cdr:relSizeAnchor>
</c:userShapes>
</file>

<file path=ppt/drawings/drawing2.xml><?xml version="1.0" encoding="utf-8"?>
<c:userShapes xmlns:c="http://schemas.openxmlformats.org/drawingml/2006/chart">
  <cdr:relSizeAnchor xmlns:cdr="http://schemas.openxmlformats.org/drawingml/2006/chartDrawing">
    <cdr:from>
      <cdr:x>0.80426</cdr:x>
      <cdr:y>0.03906</cdr:y>
    </cdr:from>
    <cdr:to>
      <cdr:x>0.98014</cdr:x>
      <cdr:y>0.26953</cdr:y>
    </cdr:to>
    <cdr:sp macro="" textlink="">
      <cdr:nvSpPr>
        <cdr:cNvPr id="2" name="TextBox 1"/>
        <cdr:cNvSpPr txBox="1"/>
      </cdr:nvSpPr>
      <cdr:spPr>
        <a:xfrm xmlns:a="http://schemas.openxmlformats.org/drawingml/2006/main">
          <a:off x="6968653" y="245791"/>
          <a:ext cx="1523944" cy="1450274"/>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pPr algn="ctr"/>
          <a:r>
            <a:rPr lang="en-US" sz="2800" baseline="0"/>
            <a:t>East Fork</a:t>
          </a:r>
          <a:endParaRPr lang="en-US" sz="2800"/>
        </a:p>
      </cdr:txBody>
    </cdr:sp>
  </cdr:relSizeAnchor>
</c:userShapes>
</file>

<file path=ppt/drawings/drawing3.xml><?xml version="1.0" encoding="utf-8"?>
<c:userShapes xmlns:c="http://schemas.openxmlformats.org/drawingml/2006/chart">
  <cdr:relSizeAnchor xmlns:cdr="http://schemas.openxmlformats.org/drawingml/2006/chartDrawing">
    <cdr:from>
      <cdr:x>0.80426</cdr:x>
      <cdr:y>0.03906</cdr:y>
    </cdr:from>
    <cdr:to>
      <cdr:x>0.98014</cdr:x>
      <cdr:y>0.26953</cdr:y>
    </cdr:to>
    <cdr:sp macro="" textlink="">
      <cdr:nvSpPr>
        <cdr:cNvPr id="2" name="TextBox 1"/>
        <cdr:cNvSpPr txBox="1"/>
      </cdr:nvSpPr>
      <cdr:spPr>
        <a:xfrm xmlns:a="http://schemas.openxmlformats.org/drawingml/2006/main">
          <a:off x="6968653" y="245791"/>
          <a:ext cx="1523944" cy="1450274"/>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pPr algn="ctr"/>
          <a:r>
            <a:rPr lang="en-US" sz="2800"/>
            <a:t>Main Stem</a:t>
          </a:r>
        </a:p>
      </cdr:txBody>
    </cdr:sp>
  </cdr:relSizeAnchor>
</c:userShapes>
</file>

<file path=ppt/drawings/drawing4.xml><?xml version="1.0" encoding="utf-8"?>
<c:userShapes xmlns:c="http://schemas.openxmlformats.org/drawingml/2006/chart">
  <cdr:relSizeAnchor xmlns:cdr="http://schemas.openxmlformats.org/drawingml/2006/chartDrawing">
    <cdr:from>
      <cdr:x>0.05023</cdr:x>
      <cdr:y>0.30864</cdr:y>
    </cdr:from>
    <cdr:to>
      <cdr:x>0.64486</cdr:x>
      <cdr:y>0.30864</cdr:y>
    </cdr:to>
    <cdr:sp macro="" textlink="">
      <cdr:nvSpPr>
        <cdr:cNvPr id="3" name="Straight Connector 2"/>
        <cdr:cNvSpPr/>
      </cdr:nvSpPr>
      <cdr:spPr>
        <a:xfrm xmlns:a="http://schemas.openxmlformats.org/drawingml/2006/main">
          <a:off x="327660" y="2095500"/>
          <a:ext cx="3878580" cy="0"/>
        </a:xfrm>
        <a:prstGeom xmlns:a="http://schemas.openxmlformats.org/drawingml/2006/main" prst="line">
          <a:avLst/>
        </a:prstGeom>
        <a:ln xmlns:a="http://schemas.openxmlformats.org/drawingml/2006/main" w="2857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0.10864</cdr:x>
      <cdr:y>0.24899</cdr:y>
    </cdr:from>
    <cdr:to>
      <cdr:x>0.24766</cdr:x>
      <cdr:y>0.29915</cdr:y>
    </cdr:to>
    <cdr:sp macro="" textlink="">
      <cdr:nvSpPr>
        <cdr:cNvPr id="4" name="TextBox 3"/>
        <cdr:cNvSpPr txBox="1"/>
      </cdr:nvSpPr>
      <cdr:spPr>
        <a:xfrm xmlns:a="http://schemas.openxmlformats.org/drawingml/2006/main">
          <a:off x="708660" y="1331884"/>
          <a:ext cx="906780" cy="26831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400"/>
            <a:t>Average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109BC-E531-41E2-ACB3-DD271FCB22B0}" type="datetimeFigureOut">
              <a:rPr lang="en-US" smtClean="0"/>
              <a:pPr/>
              <a:t>2/16/2015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48164-432E-4763-9750-6551B3F14B1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Narrow</a:t>
            </a:r>
            <a:r>
              <a:rPr lang="en-US" baseline="0" dirty="0" smtClean="0"/>
              <a:t> canyons open into wider valleys with gradients of 1-2%.   The majestic Scout Mountain watches over the valleys.</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Active lodge,</a:t>
            </a:r>
            <a:r>
              <a:rPr lang="en-US" baseline="0" dirty="0" smtClean="0"/>
              <a:t> active dam.  What makes an active lodge?</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do you think?  Here we have receding levels, old cuts and entrance exposed.  Could possibly be rehabilitated for future use, but at this point, it appears abandoned:  No beaver tracks, but other small animals appear to be using the lodge, possibly mink or weasel. </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Inactive bank</a:t>
            </a:r>
            <a:r>
              <a:rPr lang="en-US" baseline="0" dirty="0" smtClean="0"/>
              <a:t> lodge/den</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Inactive Dam</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Quiz.</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948164-432E-4763-9750-6551B3F14B10}"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Invite</a:t>
            </a:r>
            <a:r>
              <a:rPr lang="en-US" baseline="0" dirty="0" smtClean="0"/>
              <a:t> our trainees to get a closer look</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Hawthorne</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Frozen</a:t>
            </a:r>
            <a:r>
              <a:rPr lang="en-US" baseline="0" dirty="0" smtClean="0"/>
              <a:t> pond makes access easier</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Ice water level</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Maintained dam</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Weighting factors</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Inactive</a:t>
            </a:r>
            <a:endParaRPr lang="en-US" dirty="0"/>
          </a:p>
        </p:txBody>
      </p:sp>
      <p:sp>
        <p:nvSpPr>
          <p:cNvPr id="4" name="Slide Number Placeholder 3"/>
          <p:cNvSpPr>
            <a:spLocks noGrp="1"/>
          </p:cNvSpPr>
          <p:nvPr>
            <p:ph type="sldNum" sz="quarter" idx="10"/>
          </p:nvPr>
        </p:nvSpPr>
        <p:spPr/>
        <p:txBody>
          <a:bodyPr/>
          <a:lstStyle/>
          <a:p>
            <a:fld id="{C8948164-432E-4763-9750-6551B3F14B10}"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D1D56-8F35-4957-B671-31813C5A0671}" type="datetime1">
              <a:rPr lang="en-US" smtClean="0"/>
              <a:pPr/>
              <a:t>2/16/2015</a:t>
            </a:fld>
            <a:endParaRPr lang="en-US"/>
          </a:p>
        </p:txBody>
      </p:sp>
      <p:sp>
        <p:nvSpPr>
          <p:cNvPr id="5" name="Footer Placeholder 4"/>
          <p:cNvSpPr>
            <a:spLocks noGrp="1"/>
          </p:cNvSpPr>
          <p:nvPr>
            <p:ph type="ftr" sz="quarter" idx="11"/>
          </p:nvPr>
        </p:nvSpPr>
        <p:spPr/>
        <p:txBody>
          <a:bodyPr/>
          <a:lstStyle/>
          <a:p>
            <a:r>
              <a:rPr lang="en-US" smtClean="0"/>
              <a:t>(c) 2015  Watershed Guardians. www.watershedguardians.org</a:t>
            </a:r>
            <a:endParaRPr lang="en-US"/>
          </a:p>
        </p:txBody>
      </p:sp>
      <p:sp>
        <p:nvSpPr>
          <p:cNvPr id="6" name="Slide Number Placeholder 5"/>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BE3E2-5644-4720-A154-E1EED00FB67E}" type="datetime1">
              <a:rPr lang="en-US" smtClean="0"/>
              <a:pPr/>
              <a:t>2/16/2015</a:t>
            </a:fld>
            <a:endParaRPr lang="en-US"/>
          </a:p>
        </p:txBody>
      </p:sp>
      <p:sp>
        <p:nvSpPr>
          <p:cNvPr id="5" name="Footer Placeholder 4"/>
          <p:cNvSpPr>
            <a:spLocks noGrp="1"/>
          </p:cNvSpPr>
          <p:nvPr>
            <p:ph type="ftr" sz="quarter" idx="11"/>
          </p:nvPr>
        </p:nvSpPr>
        <p:spPr/>
        <p:txBody>
          <a:bodyPr/>
          <a:lstStyle/>
          <a:p>
            <a:r>
              <a:rPr lang="en-US" smtClean="0"/>
              <a:t>(c) 2015  Watershed Guardians. www.watershedguardians.org</a:t>
            </a:r>
            <a:endParaRPr lang="en-US"/>
          </a:p>
        </p:txBody>
      </p:sp>
      <p:sp>
        <p:nvSpPr>
          <p:cNvPr id="6" name="Slide Number Placeholder 5"/>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CA9C92-526E-41AC-95ED-7E054E07FE49}" type="datetime1">
              <a:rPr lang="en-US" smtClean="0"/>
              <a:pPr/>
              <a:t>2/16/2015</a:t>
            </a:fld>
            <a:endParaRPr lang="en-US"/>
          </a:p>
        </p:txBody>
      </p:sp>
      <p:sp>
        <p:nvSpPr>
          <p:cNvPr id="5" name="Footer Placeholder 4"/>
          <p:cNvSpPr>
            <a:spLocks noGrp="1"/>
          </p:cNvSpPr>
          <p:nvPr>
            <p:ph type="ftr" sz="quarter" idx="11"/>
          </p:nvPr>
        </p:nvSpPr>
        <p:spPr/>
        <p:txBody>
          <a:bodyPr/>
          <a:lstStyle/>
          <a:p>
            <a:r>
              <a:rPr lang="en-US" smtClean="0"/>
              <a:t>(c) 2015  Watershed Guardians. www.watershedguardians.org</a:t>
            </a:r>
            <a:endParaRPr lang="en-US"/>
          </a:p>
        </p:txBody>
      </p:sp>
      <p:sp>
        <p:nvSpPr>
          <p:cNvPr id="6" name="Slide Number Placeholder 5"/>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B41818-15AE-4EF3-9545-69815765AAF7}" type="datetime1">
              <a:rPr lang="en-US" smtClean="0"/>
              <a:pPr/>
              <a:t>2/16/2015</a:t>
            </a:fld>
            <a:endParaRPr lang="en-US"/>
          </a:p>
        </p:txBody>
      </p:sp>
      <p:sp>
        <p:nvSpPr>
          <p:cNvPr id="5" name="Footer Placeholder 4"/>
          <p:cNvSpPr>
            <a:spLocks noGrp="1"/>
          </p:cNvSpPr>
          <p:nvPr>
            <p:ph type="ftr" sz="quarter" idx="11"/>
          </p:nvPr>
        </p:nvSpPr>
        <p:spPr/>
        <p:txBody>
          <a:bodyPr/>
          <a:lstStyle/>
          <a:p>
            <a:r>
              <a:rPr lang="en-US" smtClean="0"/>
              <a:t>(c) 2015  Watershed Guardians. www.watershedguardians.org</a:t>
            </a:r>
            <a:endParaRPr lang="en-US"/>
          </a:p>
        </p:txBody>
      </p:sp>
      <p:sp>
        <p:nvSpPr>
          <p:cNvPr id="6" name="Slide Number Placeholder 5"/>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58E0A-4EDD-456B-B6B7-C6AAE9D4F256}" type="datetime1">
              <a:rPr lang="en-US" smtClean="0"/>
              <a:pPr/>
              <a:t>2/16/2015</a:t>
            </a:fld>
            <a:endParaRPr lang="en-US"/>
          </a:p>
        </p:txBody>
      </p:sp>
      <p:sp>
        <p:nvSpPr>
          <p:cNvPr id="5" name="Footer Placeholder 4"/>
          <p:cNvSpPr>
            <a:spLocks noGrp="1"/>
          </p:cNvSpPr>
          <p:nvPr>
            <p:ph type="ftr" sz="quarter" idx="11"/>
          </p:nvPr>
        </p:nvSpPr>
        <p:spPr/>
        <p:txBody>
          <a:bodyPr/>
          <a:lstStyle/>
          <a:p>
            <a:r>
              <a:rPr lang="en-US" smtClean="0"/>
              <a:t>(c) 2015  Watershed Guardians. www.watershedguardians.org</a:t>
            </a:r>
            <a:endParaRPr lang="en-US"/>
          </a:p>
        </p:txBody>
      </p:sp>
      <p:sp>
        <p:nvSpPr>
          <p:cNvPr id="6" name="Slide Number Placeholder 5"/>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76856D-3FD6-41C4-95C9-0D2A1A3A9821}" type="datetime1">
              <a:rPr lang="en-US" smtClean="0"/>
              <a:pPr/>
              <a:t>2/16/2015</a:t>
            </a:fld>
            <a:endParaRPr lang="en-US"/>
          </a:p>
        </p:txBody>
      </p:sp>
      <p:sp>
        <p:nvSpPr>
          <p:cNvPr id="6" name="Footer Placeholder 5"/>
          <p:cNvSpPr>
            <a:spLocks noGrp="1"/>
          </p:cNvSpPr>
          <p:nvPr>
            <p:ph type="ftr" sz="quarter" idx="11"/>
          </p:nvPr>
        </p:nvSpPr>
        <p:spPr/>
        <p:txBody>
          <a:bodyPr/>
          <a:lstStyle/>
          <a:p>
            <a:r>
              <a:rPr lang="en-US" smtClean="0"/>
              <a:t>(c) 2015  Watershed Guardians. www.watershedguardians.org</a:t>
            </a:r>
            <a:endParaRPr lang="en-US"/>
          </a:p>
        </p:txBody>
      </p:sp>
      <p:sp>
        <p:nvSpPr>
          <p:cNvPr id="7" name="Slide Number Placeholder 6"/>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74B6F6-230E-4BFE-A762-FEB11A7DD153}" type="datetime1">
              <a:rPr lang="en-US" smtClean="0"/>
              <a:pPr/>
              <a:t>2/16/2015</a:t>
            </a:fld>
            <a:endParaRPr lang="en-US"/>
          </a:p>
        </p:txBody>
      </p:sp>
      <p:sp>
        <p:nvSpPr>
          <p:cNvPr id="8" name="Footer Placeholder 7"/>
          <p:cNvSpPr>
            <a:spLocks noGrp="1"/>
          </p:cNvSpPr>
          <p:nvPr>
            <p:ph type="ftr" sz="quarter" idx="11"/>
          </p:nvPr>
        </p:nvSpPr>
        <p:spPr/>
        <p:txBody>
          <a:bodyPr/>
          <a:lstStyle/>
          <a:p>
            <a:r>
              <a:rPr lang="en-US" smtClean="0"/>
              <a:t>(c) 2015  Watershed Guardians. www.watershedguardians.org</a:t>
            </a:r>
            <a:endParaRPr lang="en-US"/>
          </a:p>
        </p:txBody>
      </p:sp>
      <p:sp>
        <p:nvSpPr>
          <p:cNvPr id="9" name="Slide Number Placeholder 8"/>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ACF4B1-A606-4A45-9883-1DCE8BBFD003}" type="datetime1">
              <a:rPr lang="en-US" smtClean="0"/>
              <a:pPr/>
              <a:t>2/16/2015</a:t>
            </a:fld>
            <a:endParaRPr lang="en-US"/>
          </a:p>
        </p:txBody>
      </p:sp>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
        <p:nvSpPr>
          <p:cNvPr id="5" name="Slide Number Placeholder 4"/>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F772D-85EC-4769-AE39-8C31B7871372}" type="datetime1">
              <a:rPr lang="en-US" smtClean="0"/>
              <a:pPr/>
              <a:t>2/16/2015</a:t>
            </a:fld>
            <a:endParaRPr lang="en-US"/>
          </a:p>
        </p:txBody>
      </p:sp>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Slide Number Placeholder 3"/>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16F7C-D73E-41D7-8B73-D591080A5D1B}" type="datetime1">
              <a:rPr lang="en-US" smtClean="0"/>
              <a:pPr/>
              <a:t>2/16/2015</a:t>
            </a:fld>
            <a:endParaRPr lang="en-US"/>
          </a:p>
        </p:txBody>
      </p:sp>
      <p:sp>
        <p:nvSpPr>
          <p:cNvPr id="6" name="Footer Placeholder 5"/>
          <p:cNvSpPr>
            <a:spLocks noGrp="1"/>
          </p:cNvSpPr>
          <p:nvPr>
            <p:ph type="ftr" sz="quarter" idx="11"/>
          </p:nvPr>
        </p:nvSpPr>
        <p:spPr/>
        <p:txBody>
          <a:bodyPr/>
          <a:lstStyle/>
          <a:p>
            <a:r>
              <a:rPr lang="en-US" smtClean="0"/>
              <a:t>(c) 2015  Watershed Guardians. www.watershedguardians.org</a:t>
            </a:r>
            <a:endParaRPr lang="en-US"/>
          </a:p>
        </p:txBody>
      </p:sp>
      <p:sp>
        <p:nvSpPr>
          <p:cNvPr id="7" name="Slide Number Placeholder 6"/>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76C604-D562-4DBA-B932-D134E04C0931}" type="datetime1">
              <a:rPr lang="en-US" smtClean="0"/>
              <a:pPr/>
              <a:t>2/16/2015</a:t>
            </a:fld>
            <a:endParaRPr lang="en-US"/>
          </a:p>
        </p:txBody>
      </p:sp>
      <p:sp>
        <p:nvSpPr>
          <p:cNvPr id="6" name="Footer Placeholder 5"/>
          <p:cNvSpPr>
            <a:spLocks noGrp="1"/>
          </p:cNvSpPr>
          <p:nvPr>
            <p:ph type="ftr" sz="quarter" idx="11"/>
          </p:nvPr>
        </p:nvSpPr>
        <p:spPr/>
        <p:txBody>
          <a:bodyPr/>
          <a:lstStyle/>
          <a:p>
            <a:r>
              <a:rPr lang="en-US" smtClean="0"/>
              <a:t>(c) 2015  Watershed Guardians. www.watershedguardians.org</a:t>
            </a:r>
            <a:endParaRPr lang="en-US"/>
          </a:p>
        </p:txBody>
      </p:sp>
      <p:sp>
        <p:nvSpPr>
          <p:cNvPr id="7" name="Slide Number Placeholder 6"/>
          <p:cNvSpPr>
            <a:spLocks noGrp="1"/>
          </p:cNvSpPr>
          <p:nvPr>
            <p:ph type="sldNum" sz="quarter" idx="12"/>
          </p:nvPr>
        </p:nvSpPr>
        <p:spPr/>
        <p:txBody>
          <a:bodyPr/>
          <a:lstStyle/>
          <a:p>
            <a:fld id="{78D84570-59DE-4897-AFE9-38768A5B90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F8871-E985-4470-8BB0-2EC6D6D4A3A4}" type="datetime1">
              <a:rPr lang="en-US" smtClean="0"/>
              <a:pPr/>
              <a:t>2/16/2015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 2015  Watershed Guardians. www.watershedguardians.org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84570-59DE-4897-AFE9-38768A5B90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By Mike Settell</a:t>
            </a:r>
          </a:p>
          <a:p>
            <a:r>
              <a:rPr lang="en-US" dirty="0" smtClean="0"/>
              <a:t>Watershed Guardians</a:t>
            </a:r>
          </a:p>
          <a:p>
            <a:endParaRPr lang="en-US" dirty="0"/>
          </a:p>
        </p:txBody>
      </p:sp>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Watershed Gaurdians 2a.jpg"/>
          <p:cNvPicPr>
            <a:picLocks noChangeAspect="1"/>
          </p:cNvPicPr>
          <p:nvPr/>
        </p:nvPicPr>
        <p:blipFill>
          <a:blip r:embed="rId3" cstate="print"/>
          <a:stretch>
            <a:fillRect/>
          </a:stretch>
        </p:blipFill>
        <p:spPr>
          <a:xfrm>
            <a:off x="7908925" y="5752748"/>
            <a:ext cx="1235075" cy="1105252"/>
          </a:xfrm>
          <a:prstGeom prst="rect">
            <a:avLst/>
          </a:prstGeom>
        </p:spPr>
      </p:pic>
      <p:grpSp>
        <p:nvGrpSpPr>
          <p:cNvPr id="1026" name="Group 2"/>
          <p:cNvGrpSpPr>
            <a:grpSpLocks/>
          </p:cNvGrpSpPr>
          <p:nvPr/>
        </p:nvGrpSpPr>
        <p:grpSpPr bwMode="auto">
          <a:xfrm>
            <a:off x="0" y="0"/>
            <a:ext cx="6343650" cy="6629400"/>
            <a:chOff x="876" y="2085"/>
            <a:chExt cx="9924" cy="13248"/>
          </a:xfrm>
        </p:grpSpPr>
        <p:grpSp>
          <p:nvGrpSpPr>
            <p:cNvPr id="1027" name="Group 3"/>
            <p:cNvGrpSpPr>
              <a:grpSpLocks/>
            </p:cNvGrpSpPr>
            <p:nvPr/>
          </p:nvGrpSpPr>
          <p:grpSpPr bwMode="auto">
            <a:xfrm>
              <a:off x="876" y="2085"/>
              <a:ext cx="9924" cy="13248"/>
              <a:chOff x="876" y="2085"/>
              <a:chExt cx="9924" cy="13248"/>
            </a:xfrm>
          </p:grpSpPr>
          <p:pic>
            <p:nvPicPr>
              <p:cNvPr id="1028" name="Picture 1"/>
              <p:cNvPicPr>
                <a:picLocks noChangeAspect="1" noChangeArrowheads="1"/>
              </p:cNvPicPr>
              <p:nvPr/>
            </p:nvPicPr>
            <p:blipFill>
              <a:blip r:embed="rId4" cstate="print"/>
              <a:srcRect/>
              <a:stretch>
                <a:fillRect/>
              </a:stretch>
            </p:blipFill>
            <p:spPr bwMode="auto">
              <a:xfrm>
                <a:off x="876" y="2085"/>
                <a:ext cx="9924" cy="13248"/>
              </a:xfrm>
              <a:prstGeom prst="rect">
                <a:avLst/>
              </a:prstGeom>
              <a:noFill/>
              <a:ln w="9525">
                <a:noFill/>
                <a:miter lim="800000"/>
                <a:headEnd/>
                <a:tailEnd/>
              </a:ln>
            </p:spPr>
          </p:pic>
          <p:grpSp>
            <p:nvGrpSpPr>
              <p:cNvPr id="1029" name="Group 2"/>
              <p:cNvGrpSpPr>
                <a:grpSpLocks/>
              </p:cNvGrpSpPr>
              <p:nvPr/>
            </p:nvGrpSpPr>
            <p:grpSpPr bwMode="auto">
              <a:xfrm>
                <a:off x="4196" y="2294"/>
                <a:ext cx="5717" cy="11712"/>
                <a:chOff x="4414" y="416"/>
                <a:chExt cx="5717" cy="13291"/>
              </a:xfrm>
            </p:grpSpPr>
            <p:sp>
              <p:nvSpPr>
                <p:cNvPr id="4" name="Freeform 4"/>
                <p:cNvSpPr>
                  <a:spLocks/>
                </p:cNvSpPr>
                <p:nvPr/>
              </p:nvSpPr>
              <p:spPr bwMode="auto">
                <a:xfrm>
                  <a:off x="4414" y="416"/>
                  <a:ext cx="651" cy="2856"/>
                </a:xfrm>
                <a:custGeom>
                  <a:avLst/>
                  <a:gdLst>
                    <a:gd name="T0" fmla="*/ 356 w 11596"/>
                    <a:gd name="T1" fmla="*/ 0 h 10000"/>
                    <a:gd name="T2" fmla="*/ 102 w 11596"/>
                    <a:gd name="T3" fmla="*/ 518 h 10000"/>
                    <a:gd name="T4" fmla="*/ 40 w 11596"/>
                    <a:gd name="T5" fmla="*/ 1294 h 10000"/>
                    <a:gd name="T6" fmla="*/ 177 w 11596"/>
                    <a:gd name="T7" fmla="*/ 1804 h 10000"/>
                    <a:gd name="T8" fmla="*/ 207 w 11596"/>
                    <a:gd name="T9" fmla="*/ 1894 h 10000"/>
                    <a:gd name="T10" fmla="*/ 311 w 11596"/>
                    <a:gd name="T11" fmla="*/ 2359 h 10000"/>
                    <a:gd name="T12" fmla="*/ 461 w 11596"/>
                    <a:gd name="T13" fmla="*/ 2524 h 10000"/>
                    <a:gd name="T14" fmla="*/ 651 w 11596"/>
                    <a:gd name="T15" fmla="*/ 2856 h 100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96" h="10000">
                      <a:moveTo>
                        <a:pt x="6349" y="0"/>
                      </a:moveTo>
                      <a:cubicBezTo>
                        <a:pt x="5246" y="995"/>
                        <a:pt x="3093" y="800"/>
                        <a:pt x="1813" y="1812"/>
                      </a:cubicBezTo>
                      <a:cubicBezTo>
                        <a:pt x="1991" y="2565"/>
                        <a:pt x="-1450" y="3894"/>
                        <a:pt x="720" y="4532"/>
                      </a:cubicBezTo>
                      <a:cubicBezTo>
                        <a:pt x="810" y="4602"/>
                        <a:pt x="2654" y="5966"/>
                        <a:pt x="3147" y="6316"/>
                      </a:cubicBezTo>
                      <a:cubicBezTo>
                        <a:pt x="3640" y="6666"/>
                        <a:pt x="3680" y="6632"/>
                        <a:pt x="3680" y="6632"/>
                      </a:cubicBezTo>
                      <a:cubicBezTo>
                        <a:pt x="3751" y="6946"/>
                        <a:pt x="2631" y="8067"/>
                        <a:pt x="5548" y="8259"/>
                      </a:cubicBezTo>
                      <a:cubicBezTo>
                        <a:pt x="6277" y="8473"/>
                        <a:pt x="7131" y="8698"/>
                        <a:pt x="8216" y="8838"/>
                      </a:cubicBezTo>
                      <a:cubicBezTo>
                        <a:pt x="8804" y="9009"/>
                        <a:pt x="11596" y="9885"/>
                        <a:pt x="11596" y="10000"/>
                      </a:cubicBezTo>
                    </a:path>
                  </a:pathLst>
                </a:custGeom>
                <a:noFill/>
                <a:ln w="38100">
                  <a:solidFill>
                    <a:srgbClr val="0070C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 name="Group 5"/>
                <p:cNvGrpSpPr>
                  <a:grpSpLocks/>
                </p:cNvGrpSpPr>
                <p:nvPr/>
              </p:nvGrpSpPr>
              <p:grpSpPr bwMode="auto">
                <a:xfrm>
                  <a:off x="4680" y="3330"/>
                  <a:ext cx="5451" cy="10377"/>
                  <a:chOff x="4680" y="3330"/>
                  <a:chExt cx="5451" cy="10377"/>
                </a:xfrm>
              </p:grpSpPr>
              <p:sp>
                <p:nvSpPr>
                  <p:cNvPr id="6" name="Freeform 6"/>
                  <p:cNvSpPr>
                    <a:spLocks/>
                  </p:cNvSpPr>
                  <p:nvPr/>
                </p:nvSpPr>
                <p:spPr bwMode="auto">
                  <a:xfrm>
                    <a:off x="5010" y="3330"/>
                    <a:ext cx="1347" cy="4110"/>
                  </a:xfrm>
                  <a:custGeom>
                    <a:avLst/>
                    <a:gdLst>
                      <a:gd name="T0" fmla="*/ 60 w 1347"/>
                      <a:gd name="T1" fmla="*/ 0 h 4110"/>
                      <a:gd name="T2" fmla="*/ 90 w 1347"/>
                      <a:gd name="T3" fmla="*/ 90 h 4110"/>
                      <a:gd name="T4" fmla="*/ 120 w 1347"/>
                      <a:gd name="T5" fmla="*/ 225 h 4110"/>
                      <a:gd name="T6" fmla="*/ 180 w 1347"/>
                      <a:gd name="T7" fmla="*/ 315 h 4110"/>
                      <a:gd name="T8" fmla="*/ 225 w 1347"/>
                      <a:gd name="T9" fmla="*/ 405 h 4110"/>
                      <a:gd name="T10" fmla="*/ 255 w 1347"/>
                      <a:gd name="T11" fmla="*/ 495 h 4110"/>
                      <a:gd name="T12" fmla="*/ 195 w 1347"/>
                      <a:gd name="T13" fmla="*/ 825 h 4110"/>
                      <a:gd name="T14" fmla="*/ 135 w 1347"/>
                      <a:gd name="T15" fmla="*/ 915 h 4110"/>
                      <a:gd name="T16" fmla="*/ 105 w 1347"/>
                      <a:gd name="T17" fmla="*/ 1020 h 4110"/>
                      <a:gd name="T18" fmla="*/ 75 w 1347"/>
                      <a:gd name="T19" fmla="*/ 1335 h 4110"/>
                      <a:gd name="T20" fmla="*/ 30 w 1347"/>
                      <a:gd name="T21" fmla="*/ 1470 h 4110"/>
                      <a:gd name="T22" fmla="*/ 15 w 1347"/>
                      <a:gd name="T23" fmla="*/ 1515 h 4110"/>
                      <a:gd name="T24" fmla="*/ 0 w 1347"/>
                      <a:gd name="T25" fmla="*/ 1560 h 4110"/>
                      <a:gd name="T26" fmla="*/ 15 w 1347"/>
                      <a:gd name="T27" fmla="*/ 1695 h 4110"/>
                      <a:gd name="T28" fmla="*/ 60 w 1347"/>
                      <a:gd name="T29" fmla="*/ 1740 h 4110"/>
                      <a:gd name="T30" fmla="*/ 180 w 1347"/>
                      <a:gd name="T31" fmla="*/ 1860 h 4110"/>
                      <a:gd name="T32" fmla="*/ 210 w 1347"/>
                      <a:gd name="T33" fmla="*/ 1905 h 4110"/>
                      <a:gd name="T34" fmla="*/ 255 w 1347"/>
                      <a:gd name="T35" fmla="*/ 1935 h 4110"/>
                      <a:gd name="T36" fmla="*/ 315 w 1347"/>
                      <a:gd name="T37" fmla="*/ 1995 h 4110"/>
                      <a:gd name="T38" fmla="*/ 405 w 1347"/>
                      <a:gd name="T39" fmla="*/ 2100 h 4110"/>
                      <a:gd name="T40" fmla="*/ 480 w 1347"/>
                      <a:gd name="T41" fmla="*/ 2160 h 4110"/>
                      <a:gd name="T42" fmla="*/ 570 w 1347"/>
                      <a:gd name="T43" fmla="*/ 2220 h 4110"/>
                      <a:gd name="T44" fmla="*/ 720 w 1347"/>
                      <a:gd name="T45" fmla="*/ 2235 h 4110"/>
                      <a:gd name="T46" fmla="*/ 750 w 1347"/>
                      <a:gd name="T47" fmla="*/ 2280 h 4110"/>
                      <a:gd name="T48" fmla="*/ 765 w 1347"/>
                      <a:gd name="T49" fmla="*/ 2325 h 4110"/>
                      <a:gd name="T50" fmla="*/ 825 w 1347"/>
                      <a:gd name="T51" fmla="*/ 2415 h 4110"/>
                      <a:gd name="T52" fmla="*/ 870 w 1347"/>
                      <a:gd name="T53" fmla="*/ 2520 h 4110"/>
                      <a:gd name="T54" fmla="*/ 960 w 1347"/>
                      <a:gd name="T55" fmla="*/ 2760 h 4110"/>
                      <a:gd name="T56" fmla="*/ 1050 w 1347"/>
                      <a:gd name="T57" fmla="*/ 3030 h 4110"/>
                      <a:gd name="T58" fmla="*/ 1140 w 1347"/>
                      <a:gd name="T59" fmla="*/ 3405 h 4110"/>
                      <a:gd name="T60" fmla="*/ 1200 w 1347"/>
                      <a:gd name="T61" fmla="*/ 3525 h 4110"/>
                      <a:gd name="T62" fmla="*/ 1335 w 1347"/>
                      <a:gd name="T63" fmla="*/ 4005 h 4110"/>
                      <a:gd name="T64" fmla="*/ 1290 w 1347"/>
                      <a:gd name="T65" fmla="*/ 4110 h 4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47" h="4110">
                        <a:moveTo>
                          <a:pt x="60" y="0"/>
                        </a:moveTo>
                        <a:cubicBezTo>
                          <a:pt x="70" y="30"/>
                          <a:pt x="80" y="60"/>
                          <a:pt x="90" y="90"/>
                        </a:cubicBezTo>
                        <a:cubicBezTo>
                          <a:pt x="104" y="133"/>
                          <a:pt x="97" y="184"/>
                          <a:pt x="120" y="225"/>
                        </a:cubicBezTo>
                        <a:cubicBezTo>
                          <a:pt x="138" y="257"/>
                          <a:pt x="169" y="281"/>
                          <a:pt x="180" y="315"/>
                        </a:cubicBezTo>
                        <a:cubicBezTo>
                          <a:pt x="235" y="479"/>
                          <a:pt x="147" y="231"/>
                          <a:pt x="225" y="405"/>
                        </a:cubicBezTo>
                        <a:cubicBezTo>
                          <a:pt x="238" y="434"/>
                          <a:pt x="255" y="495"/>
                          <a:pt x="255" y="495"/>
                        </a:cubicBezTo>
                        <a:cubicBezTo>
                          <a:pt x="243" y="634"/>
                          <a:pt x="236" y="702"/>
                          <a:pt x="195" y="825"/>
                        </a:cubicBezTo>
                        <a:cubicBezTo>
                          <a:pt x="184" y="859"/>
                          <a:pt x="155" y="885"/>
                          <a:pt x="135" y="915"/>
                        </a:cubicBezTo>
                        <a:cubicBezTo>
                          <a:pt x="126" y="928"/>
                          <a:pt x="107" y="1012"/>
                          <a:pt x="105" y="1020"/>
                        </a:cubicBezTo>
                        <a:cubicBezTo>
                          <a:pt x="101" y="1074"/>
                          <a:pt x="93" y="1257"/>
                          <a:pt x="75" y="1335"/>
                        </a:cubicBezTo>
                        <a:cubicBezTo>
                          <a:pt x="75" y="1335"/>
                          <a:pt x="38" y="1447"/>
                          <a:pt x="30" y="1470"/>
                        </a:cubicBezTo>
                        <a:cubicBezTo>
                          <a:pt x="25" y="1485"/>
                          <a:pt x="20" y="1500"/>
                          <a:pt x="15" y="1515"/>
                        </a:cubicBezTo>
                        <a:cubicBezTo>
                          <a:pt x="10" y="1530"/>
                          <a:pt x="0" y="1560"/>
                          <a:pt x="0" y="1560"/>
                        </a:cubicBezTo>
                        <a:cubicBezTo>
                          <a:pt x="5" y="1605"/>
                          <a:pt x="1" y="1652"/>
                          <a:pt x="15" y="1695"/>
                        </a:cubicBezTo>
                        <a:cubicBezTo>
                          <a:pt x="22" y="1715"/>
                          <a:pt x="46" y="1724"/>
                          <a:pt x="60" y="1740"/>
                        </a:cubicBezTo>
                        <a:cubicBezTo>
                          <a:pt x="100" y="1788"/>
                          <a:pt x="127" y="1824"/>
                          <a:pt x="180" y="1860"/>
                        </a:cubicBezTo>
                        <a:cubicBezTo>
                          <a:pt x="190" y="1875"/>
                          <a:pt x="197" y="1892"/>
                          <a:pt x="210" y="1905"/>
                        </a:cubicBezTo>
                        <a:cubicBezTo>
                          <a:pt x="223" y="1918"/>
                          <a:pt x="244" y="1921"/>
                          <a:pt x="255" y="1935"/>
                        </a:cubicBezTo>
                        <a:cubicBezTo>
                          <a:pt x="313" y="2008"/>
                          <a:pt x="217" y="1962"/>
                          <a:pt x="315" y="1995"/>
                        </a:cubicBezTo>
                        <a:cubicBezTo>
                          <a:pt x="337" y="2060"/>
                          <a:pt x="338" y="2078"/>
                          <a:pt x="405" y="2100"/>
                        </a:cubicBezTo>
                        <a:cubicBezTo>
                          <a:pt x="460" y="2183"/>
                          <a:pt x="403" y="2117"/>
                          <a:pt x="480" y="2160"/>
                        </a:cubicBezTo>
                        <a:cubicBezTo>
                          <a:pt x="512" y="2178"/>
                          <a:pt x="570" y="2220"/>
                          <a:pt x="570" y="2220"/>
                        </a:cubicBezTo>
                        <a:cubicBezTo>
                          <a:pt x="641" y="2173"/>
                          <a:pt x="653" y="2190"/>
                          <a:pt x="720" y="2235"/>
                        </a:cubicBezTo>
                        <a:cubicBezTo>
                          <a:pt x="730" y="2250"/>
                          <a:pt x="742" y="2264"/>
                          <a:pt x="750" y="2280"/>
                        </a:cubicBezTo>
                        <a:cubicBezTo>
                          <a:pt x="757" y="2294"/>
                          <a:pt x="757" y="2311"/>
                          <a:pt x="765" y="2325"/>
                        </a:cubicBezTo>
                        <a:cubicBezTo>
                          <a:pt x="783" y="2357"/>
                          <a:pt x="825" y="2415"/>
                          <a:pt x="825" y="2415"/>
                        </a:cubicBezTo>
                        <a:cubicBezTo>
                          <a:pt x="865" y="2574"/>
                          <a:pt x="811" y="2387"/>
                          <a:pt x="870" y="2520"/>
                        </a:cubicBezTo>
                        <a:cubicBezTo>
                          <a:pt x="903" y="2595"/>
                          <a:pt x="934" y="2683"/>
                          <a:pt x="960" y="2760"/>
                        </a:cubicBezTo>
                        <a:cubicBezTo>
                          <a:pt x="989" y="2848"/>
                          <a:pt x="1032" y="2940"/>
                          <a:pt x="1050" y="3030"/>
                        </a:cubicBezTo>
                        <a:cubicBezTo>
                          <a:pt x="1075" y="3154"/>
                          <a:pt x="1093" y="3288"/>
                          <a:pt x="1140" y="3405"/>
                        </a:cubicBezTo>
                        <a:cubicBezTo>
                          <a:pt x="1157" y="3447"/>
                          <a:pt x="1188" y="3482"/>
                          <a:pt x="1200" y="3525"/>
                        </a:cubicBezTo>
                        <a:cubicBezTo>
                          <a:pt x="1246" y="3685"/>
                          <a:pt x="1302" y="3841"/>
                          <a:pt x="1335" y="4005"/>
                        </a:cubicBezTo>
                        <a:cubicBezTo>
                          <a:pt x="1318" y="4106"/>
                          <a:pt x="1347" y="4081"/>
                          <a:pt x="1290" y="4110"/>
                        </a:cubicBezTo>
                      </a:path>
                    </a:pathLst>
                  </a:custGeom>
                  <a:noFill/>
                  <a:ln w="38100">
                    <a:solidFill>
                      <a:srgbClr val="00B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6435" y="7455"/>
                    <a:ext cx="2640" cy="1830"/>
                  </a:xfrm>
                  <a:custGeom>
                    <a:avLst/>
                    <a:gdLst>
                      <a:gd name="T0" fmla="*/ 0 w 2640"/>
                      <a:gd name="T1" fmla="*/ 0 h 1830"/>
                      <a:gd name="T2" fmla="*/ 225 w 2640"/>
                      <a:gd name="T3" fmla="*/ 45 h 1830"/>
                      <a:gd name="T4" fmla="*/ 330 w 2640"/>
                      <a:gd name="T5" fmla="*/ 120 h 1830"/>
                      <a:gd name="T6" fmla="*/ 360 w 2640"/>
                      <a:gd name="T7" fmla="*/ 165 h 1830"/>
                      <a:gd name="T8" fmla="*/ 405 w 2640"/>
                      <a:gd name="T9" fmla="*/ 195 h 1830"/>
                      <a:gd name="T10" fmla="*/ 450 w 2640"/>
                      <a:gd name="T11" fmla="*/ 255 h 1830"/>
                      <a:gd name="T12" fmla="*/ 540 w 2640"/>
                      <a:gd name="T13" fmla="*/ 315 h 1830"/>
                      <a:gd name="T14" fmla="*/ 645 w 2640"/>
                      <a:gd name="T15" fmla="*/ 420 h 1830"/>
                      <a:gd name="T16" fmla="*/ 795 w 2640"/>
                      <a:gd name="T17" fmla="*/ 480 h 1830"/>
                      <a:gd name="T18" fmla="*/ 1065 w 2640"/>
                      <a:gd name="T19" fmla="*/ 555 h 1830"/>
                      <a:gd name="T20" fmla="*/ 1155 w 2640"/>
                      <a:gd name="T21" fmla="*/ 585 h 1830"/>
                      <a:gd name="T22" fmla="*/ 1215 w 2640"/>
                      <a:gd name="T23" fmla="*/ 615 h 1830"/>
                      <a:gd name="T24" fmla="*/ 1305 w 2640"/>
                      <a:gd name="T25" fmla="*/ 645 h 1830"/>
                      <a:gd name="T26" fmla="*/ 1440 w 2640"/>
                      <a:gd name="T27" fmla="*/ 750 h 1830"/>
                      <a:gd name="T28" fmla="*/ 1485 w 2640"/>
                      <a:gd name="T29" fmla="*/ 780 h 1830"/>
                      <a:gd name="T30" fmla="*/ 1635 w 2640"/>
                      <a:gd name="T31" fmla="*/ 960 h 1830"/>
                      <a:gd name="T32" fmla="*/ 1800 w 2640"/>
                      <a:gd name="T33" fmla="*/ 1095 h 1830"/>
                      <a:gd name="T34" fmla="*/ 1980 w 2640"/>
                      <a:gd name="T35" fmla="*/ 1200 h 1830"/>
                      <a:gd name="T36" fmla="*/ 2085 w 2640"/>
                      <a:gd name="T37" fmla="*/ 1230 h 1830"/>
                      <a:gd name="T38" fmla="*/ 2220 w 2640"/>
                      <a:gd name="T39" fmla="*/ 1305 h 1830"/>
                      <a:gd name="T40" fmla="*/ 2280 w 2640"/>
                      <a:gd name="T41" fmla="*/ 1515 h 1830"/>
                      <a:gd name="T42" fmla="*/ 2325 w 2640"/>
                      <a:gd name="T43" fmla="*/ 1605 h 1830"/>
                      <a:gd name="T44" fmla="*/ 2505 w 2640"/>
                      <a:gd name="T45" fmla="*/ 1710 h 1830"/>
                      <a:gd name="T46" fmla="*/ 2640 w 2640"/>
                      <a:gd name="T47" fmla="*/ 1830 h 18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0" h="1830">
                        <a:moveTo>
                          <a:pt x="0" y="0"/>
                        </a:moveTo>
                        <a:cubicBezTo>
                          <a:pt x="76" y="13"/>
                          <a:pt x="150" y="30"/>
                          <a:pt x="225" y="45"/>
                        </a:cubicBezTo>
                        <a:cubicBezTo>
                          <a:pt x="251" y="62"/>
                          <a:pt x="311" y="101"/>
                          <a:pt x="330" y="120"/>
                        </a:cubicBezTo>
                        <a:cubicBezTo>
                          <a:pt x="343" y="133"/>
                          <a:pt x="347" y="152"/>
                          <a:pt x="360" y="165"/>
                        </a:cubicBezTo>
                        <a:cubicBezTo>
                          <a:pt x="373" y="178"/>
                          <a:pt x="392" y="182"/>
                          <a:pt x="405" y="195"/>
                        </a:cubicBezTo>
                        <a:cubicBezTo>
                          <a:pt x="423" y="213"/>
                          <a:pt x="431" y="238"/>
                          <a:pt x="450" y="255"/>
                        </a:cubicBezTo>
                        <a:cubicBezTo>
                          <a:pt x="477" y="279"/>
                          <a:pt x="510" y="295"/>
                          <a:pt x="540" y="315"/>
                        </a:cubicBezTo>
                        <a:cubicBezTo>
                          <a:pt x="581" y="342"/>
                          <a:pt x="610" y="385"/>
                          <a:pt x="645" y="420"/>
                        </a:cubicBezTo>
                        <a:cubicBezTo>
                          <a:pt x="684" y="459"/>
                          <a:pt x="744" y="467"/>
                          <a:pt x="795" y="480"/>
                        </a:cubicBezTo>
                        <a:cubicBezTo>
                          <a:pt x="879" y="536"/>
                          <a:pt x="964" y="542"/>
                          <a:pt x="1065" y="555"/>
                        </a:cubicBezTo>
                        <a:cubicBezTo>
                          <a:pt x="1095" y="565"/>
                          <a:pt x="1126" y="573"/>
                          <a:pt x="1155" y="585"/>
                        </a:cubicBezTo>
                        <a:cubicBezTo>
                          <a:pt x="1176" y="593"/>
                          <a:pt x="1194" y="607"/>
                          <a:pt x="1215" y="615"/>
                        </a:cubicBezTo>
                        <a:cubicBezTo>
                          <a:pt x="1244" y="627"/>
                          <a:pt x="1305" y="645"/>
                          <a:pt x="1305" y="645"/>
                        </a:cubicBezTo>
                        <a:cubicBezTo>
                          <a:pt x="1375" y="715"/>
                          <a:pt x="1332" y="678"/>
                          <a:pt x="1440" y="750"/>
                        </a:cubicBezTo>
                        <a:cubicBezTo>
                          <a:pt x="1455" y="760"/>
                          <a:pt x="1485" y="780"/>
                          <a:pt x="1485" y="780"/>
                        </a:cubicBezTo>
                        <a:cubicBezTo>
                          <a:pt x="1528" y="844"/>
                          <a:pt x="1581" y="906"/>
                          <a:pt x="1635" y="960"/>
                        </a:cubicBezTo>
                        <a:cubicBezTo>
                          <a:pt x="1665" y="1049"/>
                          <a:pt x="1731" y="1053"/>
                          <a:pt x="1800" y="1095"/>
                        </a:cubicBezTo>
                        <a:cubicBezTo>
                          <a:pt x="1861" y="1132"/>
                          <a:pt x="1915" y="1172"/>
                          <a:pt x="1980" y="1200"/>
                        </a:cubicBezTo>
                        <a:cubicBezTo>
                          <a:pt x="2047" y="1229"/>
                          <a:pt x="2027" y="1201"/>
                          <a:pt x="2085" y="1230"/>
                        </a:cubicBezTo>
                        <a:cubicBezTo>
                          <a:pt x="2130" y="1253"/>
                          <a:pt x="2178" y="1277"/>
                          <a:pt x="2220" y="1305"/>
                        </a:cubicBezTo>
                        <a:cubicBezTo>
                          <a:pt x="2243" y="1374"/>
                          <a:pt x="2257" y="1446"/>
                          <a:pt x="2280" y="1515"/>
                        </a:cubicBezTo>
                        <a:cubicBezTo>
                          <a:pt x="2291" y="1547"/>
                          <a:pt x="2298" y="1581"/>
                          <a:pt x="2325" y="1605"/>
                        </a:cubicBezTo>
                        <a:cubicBezTo>
                          <a:pt x="2385" y="1658"/>
                          <a:pt x="2442" y="1668"/>
                          <a:pt x="2505" y="1710"/>
                        </a:cubicBezTo>
                        <a:cubicBezTo>
                          <a:pt x="2531" y="1787"/>
                          <a:pt x="2575" y="1798"/>
                          <a:pt x="2640" y="1830"/>
                        </a:cubicBezTo>
                      </a:path>
                    </a:pathLst>
                  </a:cu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300" y="7575"/>
                    <a:ext cx="2265" cy="6132"/>
                  </a:xfrm>
                  <a:custGeom>
                    <a:avLst/>
                    <a:gdLst>
                      <a:gd name="T0" fmla="*/ 0 w 2265"/>
                      <a:gd name="T1" fmla="*/ 0 h 6132"/>
                      <a:gd name="T2" fmla="*/ 15 w 2265"/>
                      <a:gd name="T3" fmla="*/ 270 h 6132"/>
                      <a:gd name="T4" fmla="*/ 30 w 2265"/>
                      <a:gd name="T5" fmla="*/ 315 h 6132"/>
                      <a:gd name="T6" fmla="*/ 90 w 2265"/>
                      <a:gd name="T7" fmla="*/ 705 h 6132"/>
                      <a:gd name="T8" fmla="*/ 150 w 2265"/>
                      <a:gd name="T9" fmla="*/ 825 h 6132"/>
                      <a:gd name="T10" fmla="*/ 195 w 2265"/>
                      <a:gd name="T11" fmla="*/ 870 h 6132"/>
                      <a:gd name="T12" fmla="*/ 300 w 2265"/>
                      <a:gd name="T13" fmla="*/ 1020 h 6132"/>
                      <a:gd name="T14" fmla="*/ 360 w 2265"/>
                      <a:gd name="T15" fmla="*/ 1200 h 6132"/>
                      <a:gd name="T16" fmla="*/ 420 w 2265"/>
                      <a:gd name="T17" fmla="*/ 1440 h 6132"/>
                      <a:gd name="T18" fmla="*/ 510 w 2265"/>
                      <a:gd name="T19" fmla="*/ 1755 h 6132"/>
                      <a:gd name="T20" fmla="*/ 540 w 2265"/>
                      <a:gd name="T21" fmla="*/ 1995 h 6132"/>
                      <a:gd name="T22" fmla="*/ 555 w 2265"/>
                      <a:gd name="T23" fmla="*/ 2055 h 6132"/>
                      <a:gd name="T24" fmla="*/ 570 w 2265"/>
                      <a:gd name="T25" fmla="*/ 2145 h 6132"/>
                      <a:gd name="T26" fmla="*/ 600 w 2265"/>
                      <a:gd name="T27" fmla="*/ 2385 h 6132"/>
                      <a:gd name="T28" fmla="*/ 660 w 2265"/>
                      <a:gd name="T29" fmla="*/ 2925 h 6132"/>
                      <a:gd name="T30" fmla="*/ 645 w 2265"/>
                      <a:gd name="T31" fmla="*/ 3120 h 6132"/>
                      <a:gd name="T32" fmla="*/ 510 w 2265"/>
                      <a:gd name="T33" fmla="*/ 3390 h 6132"/>
                      <a:gd name="T34" fmla="*/ 420 w 2265"/>
                      <a:gd name="T35" fmla="*/ 3480 h 6132"/>
                      <a:gd name="T36" fmla="*/ 330 w 2265"/>
                      <a:gd name="T37" fmla="*/ 3615 h 6132"/>
                      <a:gd name="T38" fmla="*/ 270 w 2265"/>
                      <a:gd name="T39" fmla="*/ 3735 h 6132"/>
                      <a:gd name="T40" fmla="*/ 150 w 2265"/>
                      <a:gd name="T41" fmla="*/ 3975 h 6132"/>
                      <a:gd name="T42" fmla="*/ 120 w 2265"/>
                      <a:gd name="T43" fmla="*/ 4020 h 6132"/>
                      <a:gd name="T44" fmla="*/ 90 w 2265"/>
                      <a:gd name="T45" fmla="*/ 4110 h 6132"/>
                      <a:gd name="T46" fmla="*/ 105 w 2265"/>
                      <a:gd name="T47" fmla="*/ 4395 h 6132"/>
                      <a:gd name="T48" fmla="*/ 180 w 2265"/>
                      <a:gd name="T49" fmla="*/ 4530 h 6132"/>
                      <a:gd name="T50" fmla="*/ 315 w 2265"/>
                      <a:gd name="T51" fmla="*/ 4695 h 6132"/>
                      <a:gd name="T52" fmla="*/ 495 w 2265"/>
                      <a:gd name="T53" fmla="*/ 4875 h 6132"/>
                      <a:gd name="T54" fmla="*/ 600 w 2265"/>
                      <a:gd name="T55" fmla="*/ 5025 h 6132"/>
                      <a:gd name="T56" fmla="*/ 660 w 2265"/>
                      <a:gd name="T57" fmla="*/ 5115 h 6132"/>
                      <a:gd name="T58" fmla="*/ 720 w 2265"/>
                      <a:gd name="T59" fmla="*/ 5250 h 6132"/>
                      <a:gd name="T60" fmla="*/ 825 w 2265"/>
                      <a:gd name="T61" fmla="*/ 5385 h 6132"/>
                      <a:gd name="T62" fmla="*/ 840 w 2265"/>
                      <a:gd name="T63" fmla="*/ 5445 h 6132"/>
                      <a:gd name="T64" fmla="*/ 795 w 2265"/>
                      <a:gd name="T65" fmla="*/ 5505 h 6132"/>
                      <a:gd name="T66" fmla="*/ 735 w 2265"/>
                      <a:gd name="T67" fmla="*/ 5610 h 6132"/>
                      <a:gd name="T68" fmla="*/ 660 w 2265"/>
                      <a:gd name="T69" fmla="*/ 5820 h 6132"/>
                      <a:gd name="T70" fmla="*/ 795 w 2265"/>
                      <a:gd name="T71" fmla="*/ 6015 h 6132"/>
                      <a:gd name="T72" fmla="*/ 1095 w 2265"/>
                      <a:gd name="T73" fmla="*/ 6000 h 6132"/>
                      <a:gd name="T74" fmla="*/ 1170 w 2265"/>
                      <a:gd name="T75" fmla="*/ 5970 h 6132"/>
                      <a:gd name="T76" fmla="*/ 1515 w 2265"/>
                      <a:gd name="T77" fmla="*/ 5880 h 6132"/>
                      <a:gd name="T78" fmla="*/ 1740 w 2265"/>
                      <a:gd name="T79" fmla="*/ 5955 h 6132"/>
                      <a:gd name="T80" fmla="*/ 1875 w 2265"/>
                      <a:gd name="T81" fmla="*/ 6030 h 6132"/>
                      <a:gd name="T82" fmla="*/ 1980 w 2265"/>
                      <a:gd name="T83" fmla="*/ 6075 h 6132"/>
                      <a:gd name="T84" fmla="*/ 2175 w 2265"/>
                      <a:gd name="T85" fmla="*/ 6090 h 6132"/>
                      <a:gd name="T86" fmla="*/ 2265 w 2265"/>
                      <a:gd name="T87" fmla="*/ 5895 h 6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65" h="6132">
                        <a:moveTo>
                          <a:pt x="0" y="0"/>
                        </a:moveTo>
                        <a:cubicBezTo>
                          <a:pt x="5" y="90"/>
                          <a:pt x="6" y="180"/>
                          <a:pt x="15" y="270"/>
                        </a:cubicBezTo>
                        <a:cubicBezTo>
                          <a:pt x="16" y="286"/>
                          <a:pt x="28" y="299"/>
                          <a:pt x="30" y="315"/>
                        </a:cubicBezTo>
                        <a:cubicBezTo>
                          <a:pt x="40" y="386"/>
                          <a:pt x="39" y="603"/>
                          <a:pt x="90" y="705"/>
                        </a:cubicBezTo>
                        <a:cubicBezTo>
                          <a:pt x="110" y="745"/>
                          <a:pt x="125" y="788"/>
                          <a:pt x="150" y="825"/>
                        </a:cubicBezTo>
                        <a:cubicBezTo>
                          <a:pt x="162" y="843"/>
                          <a:pt x="181" y="854"/>
                          <a:pt x="195" y="870"/>
                        </a:cubicBezTo>
                        <a:cubicBezTo>
                          <a:pt x="233" y="916"/>
                          <a:pt x="267" y="970"/>
                          <a:pt x="300" y="1020"/>
                        </a:cubicBezTo>
                        <a:cubicBezTo>
                          <a:pt x="316" y="1086"/>
                          <a:pt x="322" y="1143"/>
                          <a:pt x="360" y="1200"/>
                        </a:cubicBezTo>
                        <a:cubicBezTo>
                          <a:pt x="379" y="1277"/>
                          <a:pt x="395" y="1364"/>
                          <a:pt x="420" y="1440"/>
                        </a:cubicBezTo>
                        <a:cubicBezTo>
                          <a:pt x="454" y="1542"/>
                          <a:pt x="495" y="1648"/>
                          <a:pt x="510" y="1755"/>
                        </a:cubicBezTo>
                        <a:cubicBezTo>
                          <a:pt x="521" y="1835"/>
                          <a:pt x="528" y="1915"/>
                          <a:pt x="540" y="1995"/>
                        </a:cubicBezTo>
                        <a:cubicBezTo>
                          <a:pt x="543" y="2015"/>
                          <a:pt x="551" y="2035"/>
                          <a:pt x="555" y="2055"/>
                        </a:cubicBezTo>
                        <a:cubicBezTo>
                          <a:pt x="561" y="2085"/>
                          <a:pt x="566" y="2115"/>
                          <a:pt x="570" y="2145"/>
                        </a:cubicBezTo>
                        <a:cubicBezTo>
                          <a:pt x="600" y="2397"/>
                          <a:pt x="568" y="2227"/>
                          <a:pt x="600" y="2385"/>
                        </a:cubicBezTo>
                        <a:cubicBezTo>
                          <a:pt x="613" y="2566"/>
                          <a:pt x="634" y="2745"/>
                          <a:pt x="660" y="2925"/>
                        </a:cubicBezTo>
                        <a:cubicBezTo>
                          <a:pt x="655" y="2990"/>
                          <a:pt x="653" y="3055"/>
                          <a:pt x="645" y="3120"/>
                        </a:cubicBezTo>
                        <a:cubicBezTo>
                          <a:pt x="638" y="3178"/>
                          <a:pt x="533" y="3343"/>
                          <a:pt x="510" y="3390"/>
                        </a:cubicBezTo>
                        <a:cubicBezTo>
                          <a:pt x="491" y="3428"/>
                          <a:pt x="444" y="3445"/>
                          <a:pt x="420" y="3480"/>
                        </a:cubicBezTo>
                        <a:cubicBezTo>
                          <a:pt x="390" y="3525"/>
                          <a:pt x="360" y="3570"/>
                          <a:pt x="330" y="3615"/>
                        </a:cubicBezTo>
                        <a:cubicBezTo>
                          <a:pt x="305" y="3652"/>
                          <a:pt x="295" y="3698"/>
                          <a:pt x="270" y="3735"/>
                        </a:cubicBezTo>
                        <a:cubicBezTo>
                          <a:pt x="220" y="3810"/>
                          <a:pt x="195" y="3896"/>
                          <a:pt x="150" y="3975"/>
                        </a:cubicBezTo>
                        <a:cubicBezTo>
                          <a:pt x="141" y="3991"/>
                          <a:pt x="127" y="4004"/>
                          <a:pt x="120" y="4020"/>
                        </a:cubicBezTo>
                        <a:cubicBezTo>
                          <a:pt x="107" y="4049"/>
                          <a:pt x="90" y="4110"/>
                          <a:pt x="90" y="4110"/>
                        </a:cubicBezTo>
                        <a:cubicBezTo>
                          <a:pt x="95" y="4205"/>
                          <a:pt x="96" y="4300"/>
                          <a:pt x="105" y="4395"/>
                        </a:cubicBezTo>
                        <a:cubicBezTo>
                          <a:pt x="109" y="4441"/>
                          <a:pt x="162" y="4503"/>
                          <a:pt x="180" y="4530"/>
                        </a:cubicBezTo>
                        <a:cubicBezTo>
                          <a:pt x="222" y="4594"/>
                          <a:pt x="251" y="4653"/>
                          <a:pt x="315" y="4695"/>
                        </a:cubicBezTo>
                        <a:cubicBezTo>
                          <a:pt x="361" y="4764"/>
                          <a:pt x="436" y="4816"/>
                          <a:pt x="495" y="4875"/>
                        </a:cubicBezTo>
                        <a:cubicBezTo>
                          <a:pt x="538" y="4918"/>
                          <a:pt x="563" y="4976"/>
                          <a:pt x="600" y="5025"/>
                        </a:cubicBezTo>
                        <a:cubicBezTo>
                          <a:pt x="640" y="5144"/>
                          <a:pt x="580" y="4987"/>
                          <a:pt x="660" y="5115"/>
                        </a:cubicBezTo>
                        <a:cubicBezTo>
                          <a:pt x="686" y="5157"/>
                          <a:pt x="696" y="5207"/>
                          <a:pt x="720" y="5250"/>
                        </a:cubicBezTo>
                        <a:cubicBezTo>
                          <a:pt x="749" y="5301"/>
                          <a:pt x="793" y="5336"/>
                          <a:pt x="825" y="5385"/>
                        </a:cubicBezTo>
                        <a:cubicBezTo>
                          <a:pt x="830" y="5405"/>
                          <a:pt x="845" y="5425"/>
                          <a:pt x="840" y="5445"/>
                        </a:cubicBezTo>
                        <a:cubicBezTo>
                          <a:pt x="834" y="5469"/>
                          <a:pt x="808" y="5484"/>
                          <a:pt x="795" y="5505"/>
                        </a:cubicBezTo>
                        <a:cubicBezTo>
                          <a:pt x="774" y="5539"/>
                          <a:pt x="755" y="5575"/>
                          <a:pt x="735" y="5610"/>
                        </a:cubicBezTo>
                        <a:cubicBezTo>
                          <a:pt x="697" y="5677"/>
                          <a:pt x="684" y="5748"/>
                          <a:pt x="660" y="5820"/>
                        </a:cubicBezTo>
                        <a:cubicBezTo>
                          <a:pt x="682" y="5931"/>
                          <a:pt x="700" y="5967"/>
                          <a:pt x="795" y="6015"/>
                        </a:cubicBezTo>
                        <a:cubicBezTo>
                          <a:pt x="895" y="6010"/>
                          <a:pt x="996" y="6012"/>
                          <a:pt x="1095" y="6000"/>
                        </a:cubicBezTo>
                        <a:cubicBezTo>
                          <a:pt x="1122" y="5997"/>
                          <a:pt x="1144" y="5978"/>
                          <a:pt x="1170" y="5970"/>
                        </a:cubicBezTo>
                        <a:cubicBezTo>
                          <a:pt x="1283" y="5935"/>
                          <a:pt x="1399" y="5899"/>
                          <a:pt x="1515" y="5880"/>
                        </a:cubicBezTo>
                        <a:cubicBezTo>
                          <a:pt x="1592" y="5909"/>
                          <a:pt x="1661" y="5935"/>
                          <a:pt x="1740" y="5955"/>
                        </a:cubicBezTo>
                        <a:cubicBezTo>
                          <a:pt x="1899" y="6082"/>
                          <a:pt x="1740" y="5972"/>
                          <a:pt x="1875" y="6030"/>
                        </a:cubicBezTo>
                        <a:cubicBezTo>
                          <a:pt x="2020" y="6092"/>
                          <a:pt x="1808" y="6032"/>
                          <a:pt x="1980" y="6075"/>
                        </a:cubicBezTo>
                        <a:cubicBezTo>
                          <a:pt x="2065" y="6132"/>
                          <a:pt x="2080" y="6122"/>
                          <a:pt x="2175" y="6090"/>
                        </a:cubicBezTo>
                        <a:cubicBezTo>
                          <a:pt x="2215" y="6030"/>
                          <a:pt x="2265" y="5972"/>
                          <a:pt x="2265" y="5895"/>
                        </a:cubicBezTo>
                      </a:path>
                    </a:pathLst>
                  </a:cu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5490" y="5490"/>
                    <a:ext cx="867" cy="1950"/>
                  </a:xfrm>
                  <a:custGeom>
                    <a:avLst/>
                    <a:gdLst>
                      <a:gd name="T0" fmla="*/ 0 w 867"/>
                      <a:gd name="T1" fmla="*/ 0 h 1950"/>
                      <a:gd name="T2" fmla="*/ 90 w 867"/>
                      <a:gd name="T3" fmla="*/ 60 h 1950"/>
                      <a:gd name="T4" fmla="*/ 240 w 867"/>
                      <a:gd name="T5" fmla="*/ 75 h 1950"/>
                      <a:gd name="T6" fmla="*/ 270 w 867"/>
                      <a:gd name="T7" fmla="*/ 120 h 1950"/>
                      <a:gd name="T8" fmla="*/ 285 w 867"/>
                      <a:gd name="T9" fmla="*/ 165 h 1950"/>
                      <a:gd name="T10" fmla="*/ 345 w 867"/>
                      <a:gd name="T11" fmla="*/ 255 h 1950"/>
                      <a:gd name="T12" fmla="*/ 390 w 867"/>
                      <a:gd name="T13" fmla="*/ 360 h 1950"/>
                      <a:gd name="T14" fmla="*/ 480 w 867"/>
                      <a:gd name="T15" fmla="*/ 600 h 1950"/>
                      <a:gd name="T16" fmla="*/ 570 w 867"/>
                      <a:gd name="T17" fmla="*/ 870 h 1950"/>
                      <a:gd name="T18" fmla="*/ 660 w 867"/>
                      <a:gd name="T19" fmla="*/ 1245 h 1950"/>
                      <a:gd name="T20" fmla="*/ 720 w 867"/>
                      <a:gd name="T21" fmla="*/ 1365 h 1950"/>
                      <a:gd name="T22" fmla="*/ 855 w 867"/>
                      <a:gd name="T23" fmla="*/ 1845 h 1950"/>
                      <a:gd name="T24" fmla="*/ 810 w 867"/>
                      <a:gd name="T25" fmla="*/ 1950 h 19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7" h="1950">
                        <a:moveTo>
                          <a:pt x="0" y="0"/>
                        </a:moveTo>
                        <a:cubicBezTo>
                          <a:pt x="32" y="18"/>
                          <a:pt x="90" y="60"/>
                          <a:pt x="90" y="60"/>
                        </a:cubicBezTo>
                        <a:cubicBezTo>
                          <a:pt x="161" y="13"/>
                          <a:pt x="173" y="30"/>
                          <a:pt x="240" y="75"/>
                        </a:cubicBezTo>
                        <a:cubicBezTo>
                          <a:pt x="250" y="90"/>
                          <a:pt x="262" y="104"/>
                          <a:pt x="270" y="120"/>
                        </a:cubicBezTo>
                        <a:cubicBezTo>
                          <a:pt x="277" y="134"/>
                          <a:pt x="277" y="151"/>
                          <a:pt x="285" y="165"/>
                        </a:cubicBezTo>
                        <a:cubicBezTo>
                          <a:pt x="303" y="197"/>
                          <a:pt x="345" y="255"/>
                          <a:pt x="345" y="255"/>
                        </a:cubicBezTo>
                        <a:cubicBezTo>
                          <a:pt x="385" y="414"/>
                          <a:pt x="331" y="227"/>
                          <a:pt x="390" y="360"/>
                        </a:cubicBezTo>
                        <a:cubicBezTo>
                          <a:pt x="423" y="435"/>
                          <a:pt x="454" y="523"/>
                          <a:pt x="480" y="600"/>
                        </a:cubicBezTo>
                        <a:cubicBezTo>
                          <a:pt x="509" y="688"/>
                          <a:pt x="552" y="780"/>
                          <a:pt x="570" y="870"/>
                        </a:cubicBezTo>
                        <a:cubicBezTo>
                          <a:pt x="595" y="994"/>
                          <a:pt x="613" y="1128"/>
                          <a:pt x="660" y="1245"/>
                        </a:cubicBezTo>
                        <a:cubicBezTo>
                          <a:pt x="677" y="1287"/>
                          <a:pt x="708" y="1322"/>
                          <a:pt x="720" y="1365"/>
                        </a:cubicBezTo>
                        <a:cubicBezTo>
                          <a:pt x="766" y="1525"/>
                          <a:pt x="822" y="1681"/>
                          <a:pt x="855" y="1845"/>
                        </a:cubicBezTo>
                        <a:cubicBezTo>
                          <a:pt x="838" y="1946"/>
                          <a:pt x="867" y="1921"/>
                          <a:pt x="810" y="1950"/>
                        </a:cubicBezTo>
                      </a:path>
                    </a:pathLst>
                  </a:custGeom>
                  <a:noFill/>
                  <a:ln w="38100">
                    <a:solidFill>
                      <a:srgbClr val="00B05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396"/>
                  <p:cNvSpPr>
                    <a:spLocks noChangeArrowheads="1"/>
                  </p:cNvSpPr>
                  <p:nvPr/>
                </p:nvSpPr>
                <p:spPr bwMode="auto">
                  <a:xfrm flipH="1">
                    <a:off x="4680" y="9713"/>
                    <a:ext cx="1839" cy="613"/>
                  </a:xfrm>
                  <a:prstGeom prst="rect">
                    <a:avLst/>
                  </a:prstGeom>
                  <a:noFill/>
                  <a:ln w="190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30000" smtClean="0">
                        <a:ln>
                          <a:noFill/>
                        </a:ln>
                        <a:solidFill>
                          <a:srgbClr val="000000"/>
                        </a:solidFill>
                        <a:effectLst/>
                        <a:latin typeface="Calibri" pitchFamily="34" charset="0"/>
                        <a:cs typeface="Arial" pitchFamily="34" charset="0"/>
                      </a:rPr>
                      <a:t>Zone 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396"/>
                  <p:cNvSpPr>
                    <a:spLocks noChangeArrowheads="1"/>
                  </p:cNvSpPr>
                  <p:nvPr/>
                </p:nvSpPr>
                <p:spPr bwMode="auto">
                  <a:xfrm flipH="1">
                    <a:off x="7795" y="7455"/>
                    <a:ext cx="2336" cy="618"/>
                  </a:xfrm>
                  <a:prstGeom prst="rect">
                    <a:avLst/>
                  </a:prstGeom>
                  <a:noFill/>
                  <a:ln w="190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30000" smtClean="0">
                        <a:ln>
                          <a:noFill/>
                        </a:ln>
                        <a:solidFill>
                          <a:srgbClr val="000000"/>
                        </a:solidFill>
                        <a:effectLst/>
                        <a:latin typeface="Calibri" pitchFamily="34" charset="0"/>
                        <a:cs typeface="Arial" pitchFamily="34" charset="0"/>
                      </a:rPr>
                      <a:t>Zone IX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2" name="Rectangle 396"/>
                <p:cNvSpPr>
                  <a:spLocks noChangeArrowheads="1"/>
                </p:cNvSpPr>
                <p:nvPr/>
              </p:nvSpPr>
              <p:spPr bwMode="auto">
                <a:xfrm flipH="1">
                  <a:off x="5010" y="1199"/>
                  <a:ext cx="1839" cy="770"/>
                </a:xfrm>
                <a:prstGeom prst="rect">
                  <a:avLst/>
                </a:prstGeom>
                <a:solidFill>
                  <a:srgbClr val="FFFFFF"/>
                </a:solidFill>
                <a:ln w="190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30000" smtClean="0">
                      <a:ln>
                        <a:noFill/>
                      </a:ln>
                      <a:solidFill>
                        <a:srgbClr val="000000"/>
                      </a:solidFill>
                      <a:effectLst/>
                      <a:latin typeface="Calibri" pitchFamily="34" charset="0"/>
                      <a:cs typeface="Arial" pitchFamily="34" charset="0"/>
                    </a:rPr>
                    <a:t>Zone VI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39" name="Rectangle 12"/>
              <p:cNvSpPr>
                <a:spLocks noChangeArrowheads="1"/>
              </p:cNvSpPr>
              <p:nvPr/>
            </p:nvSpPr>
            <p:spPr bwMode="auto">
              <a:xfrm flipH="1">
                <a:off x="5519" y="5869"/>
                <a:ext cx="2280" cy="618"/>
              </a:xfrm>
              <a:prstGeom prst="rect">
                <a:avLst/>
              </a:prstGeom>
              <a:noFill/>
              <a:ln w="190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30000" smtClean="0">
                    <a:ln>
                      <a:noFill/>
                    </a:ln>
                    <a:solidFill>
                      <a:srgbClr val="000000"/>
                    </a:solidFill>
                    <a:effectLst/>
                    <a:latin typeface="Calibri" pitchFamily="34" charset="0"/>
                    <a:cs typeface="Arial" pitchFamily="34" charset="0"/>
                  </a:rPr>
                  <a:t>Zone VII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0" name="Straight Connector 35"/>
              <p:cNvSpPr>
                <a:spLocks noChangeShapeType="1"/>
              </p:cNvSpPr>
              <p:nvPr/>
            </p:nvSpPr>
            <p:spPr bwMode="auto">
              <a:xfrm>
                <a:off x="4608" y="4811"/>
                <a:ext cx="492" cy="0"/>
              </a:xfrm>
              <a:prstGeom prst="line">
                <a:avLst/>
              </a:prstGeom>
              <a:noFill/>
              <a:ln w="76200"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Straight Connector 36"/>
              <p:cNvSpPr>
                <a:spLocks noChangeShapeType="1"/>
              </p:cNvSpPr>
              <p:nvPr/>
            </p:nvSpPr>
            <p:spPr bwMode="auto">
              <a:xfrm>
                <a:off x="5868" y="8484"/>
                <a:ext cx="612" cy="0"/>
              </a:xfrm>
              <a:prstGeom prst="line">
                <a:avLst/>
              </a:prstGeom>
              <a:noFill/>
              <a:ln w="76200" algn="ctr">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Isosceles Triangle 40"/>
              <p:cNvSpPr>
                <a:spLocks noChangeArrowheads="1"/>
              </p:cNvSpPr>
              <p:nvPr/>
            </p:nvSpPr>
            <p:spPr bwMode="auto">
              <a:xfrm>
                <a:off x="3135" y="3407"/>
                <a:ext cx="390" cy="450"/>
              </a:xfrm>
              <a:prstGeom prst="triangle">
                <a:avLst>
                  <a:gd name="adj" fmla="val 50000"/>
                </a:avLst>
              </a:prstGeom>
              <a:solidFill>
                <a:srgbClr val="FFC000"/>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043" name="Freeform 52"/>
              <p:cNvSpPr>
                <a:spLocks/>
              </p:cNvSpPr>
              <p:nvPr/>
            </p:nvSpPr>
            <p:spPr bwMode="auto">
              <a:xfrm>
                <a:off x="1005" y="2777"/>
                <a:ext cx="3191" cy="2656"/>
              </a:xfrm>
              <a:custGeom>
                <a:avLst/>
                <a:gdLst>
                  <a:gd name="T0" fmla="*/ 2198343 w 2198991"/>
                  <a:gd name="T1" fmla="*/ 0 h 1662753"/>
                  <a:gd name="T2" fmla="*/ 2029386 w 2198991"/>
                  <a:gd name="T3" fmla="*/ 59884 h 1662753"/>
                  <a:gd name="T4" fmla="*/ 1743022 w 2198991"/>
                  <a:gd name="T5" fmla="*/ 194591 h 1662753"/>
                  <a:gd name="T6" fmla="*/ 1559087 w 2198991"/>
                  <a:gd name="T7" fmla="*/ 313528 h 1662753"/>
                  <a:gd name="T8" fmla="*/ 1311510 w 2198991"/>
                  <a:gd name="T9" fmla="*/ 352173 h 1662753"/>
                  <a:gd name="T10" fmla="*/ 1235333 w 2198991"/>
                  <a:gd name="T11" fmla="*/ 448787 h 1662753"/>
                  <a:gd name="T12" fmla="*/ 1140111 w 2198991"/>
                  <a:gd name="T13" fmla="*/ 584046 h 1662753"/>
                  <a:gd name="T14" fmla="*/ 1102022 w 2198991"/>
                  <a:gd name="T15" fmla="*/ 738628 h 1662753"/>
                  <a:gd name="T16" fmla="*/ 949667 w 2198991"/>
                  <a:gd name="T17" fmla="*/ 1028470 h 1662753"/>
                  <a:gd name="T18" fmla="*/ 702090 w 2198991"/>
                  <a:gd name="T19" fmla="*/ 1202374 h 1662753"/>
                  <a:gd name="T20" fmla="*/ 549735 w 2198991"/>
                  <a:gd name="T21" fmla="*/ 1279665 h 1662753"/>
                  <a:gd name="T22" fmla="*/ 435469 w 2198991"/>
                  <a:gd name="T23" fmla="*/ 1414925 h 1662753"/>
                  <a:gd name="T24" fmla="*/ 187892 w 2198991"/>
                  <a:gd name="T25" fmla="*/ 1608152 h 1662753"/>
                  <a:gd name="T26" fmla="*/ 16492 w 2198991"/>
                  <a:gd name="T27" fmla="*/ 1685443 h 1662753"/>
                  <a:gd name="T28" fmla="*/ 16492 w 2198991"/>
                  <a:gd name="T29" fmla="*/ 1646798 h 16627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8991" h="1662753">
                    <a:moveTo>
                      <a:pt x="2198991" y="0"/>
                    </a:moveTo>
                    <a:cubicBezTo>
                      <a:pt x="2146603" y="71437"/>
                      <a:pt x="2105893" y="27065"/>
                      <a:pt x="2029984" y="59039"/>
                    </a:cubicBezTo>
                    <a:cubicBezTo>
                      <a:pt x="1954075" y="91013"/>
                      <a:pt x="1821942" y="150167"/>
                      <a:pt x="1743536" y="191844"/>
                    </a:cubicBezTo>
                    <a:cubicBezTo>
                      <a:pt x="1665130" y="233521"/>
                      <a:pt x="1631487" y="283209"/>
                      <a:pt x="1559547" y="309102"/>
                    </a:cubicBezTo>
                    <a:cubicBezTo>
                      <a:pt x="1487607" y="334995"/>
                      <a:pt x="1365872" y="324977"/>
                      <a:pt x="1311897" y="347202"/>
                    </a:cubicBezTo>
                    <a:cubicBezTo>
                      <a:pt x="1257922" y="369427"/>
                      <a:pt x="1264272" y="404352"/>
                      <a:pt x="1235697" y="442452"/>
                    </a:cubicBezTo>
                    <a:cubicBezTo>
                      <a:pt x="1207122" y="480552"/>
                      <a:pt x="1162672" y="528177"/>
                      <a:pt x="1140447" y="575802"/>
                    </a:cubicBezTo>
                    <a:cubicBezTo>
                      <a:pt x="1118222" y="623427"/>
                      <a:pt x="1134097" y="655177"/>
                      <a:pt x="1102347" y="728202"/>
                    </a:cubicBezTo>
                    <a:cubicBezTo>
                      <a:pt x="1070597" y="801227"/>
                      <a:pt x="1016622" y="937752"/>
                      <a:pt x="949947" y="1013952"/>
                    </a:cubicBezTo>
                    <a:cubicBezTo>
                      <a:pt x="883272" y="1090152"/>
                      <a:pt x="768972" y="1144127"/>
                      <a:pt x="702297" y="1185402"/>
                    </a:cubicBezTo>
                    <a:cubicBezTo>
                      <a:pt x="635622" y="1226677"/>
                      <a:pt x="594347" y="1226677"/>
                      <a:pt x="549897" y="1261602"/>
                    </a:cubicBezTo>
                    <a:cubicBezTo>
                      <a:pt x="505447" y="1296527"/>
                      <a:pt x="495922" y="1340977"/>
                      <a:pt x="435597" y="1394952"/>
                    </a:cubicBezTo>
                    <a:cubicBezTo>
                      <a:pt x="375272" y="1448927"/>
                      <a:pt x="257797" y="1541002"/>
                      <a:pt x="187947" y="1585452"/>
                    </a:cubicBezTo>
                    <a:cubicBezTo>
                      <a:pt x="118097" y="1629902"/>
                      <a:pt x="45072" y="1655302"/>
                      <a:pt x="16497" y="1661652"/>
                    </a:cubicBezTo>
                    <a:cubicBezTo>
                      <a:pt x="-12078" y="1668002"/>
                      <a:pt x="2209" y="1645777"/>
                      <a:pt x="16497" y="1623552"/>
                    </a:cubicBezTo>
                  </a:path>
                </a:pathLst>
              </a:custGeom>
              <a:noFill/>
              <a:ln w="38100">
                <a:solidFill>
                  <a:srgbClr val="FF0000"/>
                </a:solidFill>
                <a:round/>
                <a:headEnd/>
                <a:tailEnd/>
              </a:ln>
            </p:spPr>
            <p:txBody>
              <a:bodyPr vert="horz" wrap="square" lIns="91440" tIns="45720" rIns="91440" bIns="45720" numCol="1" anchor="ctr" anchorCtr="0" compatLnSpc="1">
                <a:prstTxWarp prst="textNoShape">
                  <a:avLst/>
                </a:prstTxWarp>
              </a:bodyPr>
              <a:lstStyle/>
              <a:p>
                <a:endParaRPr lang="en-US"/>
              </a:p>
            </p:txBody>
          </p:sp>
        </p:grpSp>
        <p:sp>
          <p:nvSpPr>
            <p:cNvPr id="1044" name="Rectangle 74"/>
            <p:cNvSpPr>
              <a:spLocks noChangeArrowheads="1"/>
            </p:cNvSpPr>
            <p:nvPr/>
          </p:nvSpPr>
          <p:spPr bwMode="auto">
            <a:xfrm flipH="1">
              <a:off x="1769" y="4549"/>
              <a:ext cx="2280" cy="618"/>
            </a:xfrm>
            <a:prstGeom prst="rect">
              <a:avLst/>
            </a:prstGeom>
            <a:noFill/>
            <a:ln w="190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400" b="0" i="0" u="none" strike="noStrike" cap="none" normalizeH="0" baseline="30000" smtClean="0">
                  <a:ln>
                    <a:noFill/>
                  </a:ln>
                  <a:solidFill>
                    <a:srgbClr val="000000"/>
                  </a:solidFill>
                  <a:effectLst/>
                  <a:latin typeface="Calibri" pitchFamily="34" charset="0"/>
                  <a:cs typeface="Arial" pitchFamily="34" charset="0"/>
                </a:rPr>
                <a:t>Zone VIII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2" name="Footer Placeholder 21"/>
          <p:cNvSpPr>
            <a:spLocks noGrp="1"/>
          </p:cNvSpPr>
          <p:nvPr>
            <p:ph type="ftr" sz="quarter" idx="11"/>
          </p:nvPr>
        </p:nvSpPr>
        <p:spPr/>
        <p:txBody>
          <a:bodyPr/>
          <a:lstStyle/>
          <a:p>
            <a:r>
              <a:rPr lang="en-US" smtClean="0"/>
              <a:t>(c) 2015  Watershed Guardians. www.watershedguardians.org</a:t>
            </a:r>
            <a:endParaRPr lang="en-US"/>
          </a:p>
        </p:txBody>
      </p:sp>
      <p:pic>
        <p:nvPicPr>
          <p:cNvPr id="24" name="Picture 23" descr="Watershed Gaurdians 2a.jpg"/>
          <p:cNvPicPr>
            <a:picLocks noChangeAspect="1"/>
          </p:cNvPicPr>
          <p:nvPr/>
        </p:nvPicPr>
        <p:blipFill>
          <a:blip r:embed="rId3" cstate="print"/>
          <a:stretch>
            <a:fillRect/>
          </a:stretch>
        </p:blipFill>
        <p:spPr>
          <a:xfrm>
            <a:off x="7908925" y="5752748"/>
            <a:ext cx="1235075" cy="1105252"/>
          </a:xfrm>
          <a:prstGeom prst="rect">
            <a:avLst/>
          </a:prstGeom>
        </p:spPr>
      </p:pic>
      <p:sp>
        <p:nvSpPr>
          <p:cNvPr id="25" name="Title 24"/>
          <p:cNvSpPr>
            <a:spLocks noGrp="1"/>
          </p:cNvSpPr>
          <p:nvPr>
            <p:ph type="title" idx="4294967295"/>
          </p:nvPr>
        </p:nvSpPr>
        <p:spPr/>
        <p:txBody>
          <a:bodyPr/>
          <a:lstStyle/>
          <a:p>
            <a:r>
              <a:rPr lang="en-US" dirty="0" smtClean="0"/>
              <a:t>Survey</a:t>
            </a:r>
            <a:r>
              <a:rPr lang="en-US" baseline="0" dirty="0" smtClean="0"/>
              <a:t> Zones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35).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dirty="0" smtClean="0">
                <a:solidFill>
                  <a:schemeClr val="tx1"/>
                </a:solidFill>
              </a:rPr>
              <a:t>(c) 2015  Watershed Guardians. www.watershedguardians.org</a:t>
            </a:r>
            <a:endParaRPr lang="en-US" dirty="0">
              <a:solidFill>
                <a:schemeClr val="tx1"/>
              </a:solidFill>
            </a:endParaRPr>
          </a:p>
        </p:txBody>
      </p:sp>
      <p:sp>
        <p:nvSpPr>
          <p:cNvPr id="4" name="Title 3"/>
          <p:cNvSpPr>
            <a:spLocks noGrp="1"/>
          </p:cNvSpPr>
          <p:nvPr>
            <p:ph type="title" idx="4294967295"/>
          </p:nvPr>
        </p:nvSpPr>
        <p:spPr/>
        <p:txBody>
          <a:bodyPr/>
          <a:lstStyle/>
          <a:p>
            <a:r>
              <a:rPr lang="en-US" dirty="0" smtClean="0"/>
              <a:t>Training</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14).JPG"/>
          <p:cNvPicPr>
            <a:picLocks noGrp="1" noChangeAspect="1"/>
          </p:cNvPicPr>
          <p:nvPr isPhoto="1"/>
        </p:nvPicPr>
        <p:blipFill>
          <a:blip r:embed="rId2" cstate="print">
            <a:lum/>
          </a:blip>
          <a:stretch>
            <a:fillRect/>
          </a:stretch>
        </p:blipFill>
        <p:spPr>
          <a:xfrm>
            <a:off x="0" y="0"/>
            <a:ext cx="51435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5" name="Title 4"/>
          <p:cNvSpPr>
            <a:spLocks noGrp="1"/>
          </p:cNvSpPr>
          <p:nvPr>
            <p:ph type="title" idx="4294967295"/>
          </p:nvPr>
        </p:nvSpPr>
        <p:spPr>
          <a:xfrm>
            <a:off x="5331416" y="414123"/>
            <a:ext cx="3169403" cy="1143000"/>
          </a:xfrm>
        </p:spPr>
        <p:txBody>
          <a:bodyPr/>
          <a:lstStyle/>
          <a:p>
            <a:r>
              <a:rPr lang="en-US" dirty="0" smtClean="0"/>
              <a:t>Fresh cuts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25).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itle 3"/>
          <p:cNvSpPr>
            <a:spLocks noGrp="1"/>
          </p:cNvSpPr>
          <p:nvPr>
            <p:ph type="title" idx="4294967295"/>
          </p:nvPr>
        </p:nvSpPr>
        <p:spPr>
          <a:xfrm>
            <a:off x="914400" y="4428184"/>
            <a:ext cx="8229600" cy="1143000"/>
          </a:xfrm>
        </p:spPr>
        <p:txBody>
          <a:bodyPr>
            <a:normAutofit/>
          </a:bodyPr>
          <a:lstStyle/>
          <a:p>
            <a:r>
              <a:rPr lang="en-US" dirty="0" smtClean="0">
                <a:solidFill>
                  <a:srgbClr val="FFFF00"/>
                </a:solidFill>
              </a:rPr>
              <a:t>Training Cont’d.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26).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itle 3"/>
          <p:cNvSpPr>
            <a:spLocks noGrp="1"/>
          </p:cNvSpPr>
          <p:nvPr>
            <p:ph type="title" idx="4294967295"/>
          </p:nvPr>
        </p:nvSpPr>
        <p:spPr>
          <a:xfrm>
            <a:off x="3091913" y="1421513"/>
            <a:ext cx="4579748" cy="1143000"/>
          </a:xfrm>
        </p:spPr>
        <p:txBody>
          <a:bodyPr/>
          <a:lstStyle/>
          <a:p>
            <a:r>
              <a:rPr lang="en-US" dirty="0" smtClean="0">
                <a:solidFill>
                  <a:srgbClr val="FFFF00"/>
                </a:solidFill>
              </a:rPr>
              <a:t>Fresh cuts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76).JPG"/>
          <p:cNvPicPr>
            <a:picLocks noGrp="1" noChangeAspect="1"/>
          </p:cNvPicPr>
          <p:nvPr isPhoto="1"/>
        </p:nvPicPr>
        <p:blipFill>
          <a:blip r:embed="rId2" cstate="print">
            <a:lum/>
          </a:blip>
          <a:stretch>
            <a:fillRect/>
          </a:stretch>
        </p:blipFill>
        <p:spPr>
          <a:xfrm>
            <a:off x="0" y="0"/>
            <a:ext cx="5143500" cy="6858000"/>
          </a:xfrm>
          <a:prstGeom prst="rect">
            <a:avLst/>
          </a:prstGeom>
          <a:noFill/>
          <a:ln>
            <a:noFill/>
          </a:ln>
        </p:spPr>
      </p:pic>
      <p:sp>
        <p:nvSpPr>
          <p:cNvPr id="3" name="TextBox 2"/>
          <p:cNvSpPr txBox="1"/>
          <p:nvPr/>
        </p:nvSpPr>
        <p:spPr>
          <a:xfrm>
            <a:off x="5114925" y="171450"/>
            <a:ext cx="3786188" cy="5632311"/>
          </a:xfrm>
          <a:prstGeom prst="rect">
            <a:avLst/>
          </a:prstGeom>
          <a:noFill/>
        </p:spPr>
        <p:txBody>
          <a:bodyPr wrap="square" rtlCol="0">
            <a:spAutoFit/>
          </a:bodyPr>
          <a:lstStyle/>
          <a:p>
            <a:r>
              <a:rPr lang="en-US" sz="4000" dirty="0" smtClean="0"/>
              <a:t>How fresh is “fresh”?</a:t>
            </a:r>
          </a:p>
          <a:p>
            <a:pPr>
              <a:buFont typeface="Arial" pitchFamily="34" charset="0"/>
              <a:buChar char="•"/>
            </a:pPr>
            <a:r>
              <a:rPr lang="en-US" sz="4400" dirty="0" smtClean="0"/>
              <a:t> </a:t>
            </a:r>
            <a:r>
              <a:rPr lang="en-US" sz="3200" dirty="0" smtClean="0"/>
              <a:t>Fading or graying color</a:t>
            </a:r>
          </a:p>
          <a:p>
            <a:pPr>
              <a:buFont typeface="Arial" pitchFamily="34" charset="0"/>
              <a:buChar char="•"/>
            </a:pPr>
            <a:r>
              <a:rPr lang="en-US" sz="3200" dirty="0" smtClean="0"/>
              <a:t>Chips uncovered by dirt or snow</a:t>
            </a:r>
          </a:p>
          <a:p>
            <a:pPr>
              <a:buFont typeface="Arial" pitchFamily="34" charset="0"/>
              <a:buChar char="•"/>
            </a:pPr>
            <a:r>
              <a:rPr lang="en-US" sz="3200" dirty="0" smtClean="0"/>
              <a:t>No cracking</a:t>
            </a:r>
          </a:p>
          <a:p>
            <a:pPr>
              <a:buFont typeface="Arial" pitchFamily="34" charset="0"/>
              <a:buChar char="•"/>
            </a:pPr>
            <a:r>
              <a:rPr lang="en-US" sz="3200" dirty="0" smtClean="0"/>
              <a:t>Time frame &lt;6 weeks</a:t>
            </a:r>
            <a:endParaRPr lang="en-US" sz="4400" dirty="0" smtClean="0"/>
          </a:p>
          <a:p>
            <a:pPr>
              <a:buFont typeface="Arial" pitchFamily="34" charset="0"/>
              <a:buChar char="•"/>
            </a:pPr>
            <a:endParaRPr lang="en-US" sz="4400" dirty="0" smtClean="0"/>
          </a:p>
        </p:txBody>
      </p:sp>
      <p:sp>
        <p:nvSpPr>
          <p:cNvPr id="4" name="Footer Placeholder 3"/>
          <p:cNvSpPr>
            <a:spLocks noGrp="1"/>
          </p:cNvSpPr>
          <p:nvPr>
            <p:ph type="ftr" sz="quarter" idx="11"/>
          </p:nvPr>
        </p:nvSpPr>
        <p:spPr/>
        <p:txBody>
          <a:bodyPr/>
          <a:lstStyle/>
          <a:p>
            <a:r>
              <a:rPr lang="en-US" dirty="0" smtClean="0">
                <a:solidFill>
                  <a:schemeClr val="tx1"/>
                </a:solidFill>
              </a:rPr>
              <a:t>(c) 2015  Watershed Guardians. www.watershedguardians.org</a:t>
            </a:r>
            <a:endParaRPr lang="en-US" dirty="0">
              <a:solidFill>
                <a:schemeClr val="tx1"/>
              </a:solidFill>
            </a:endParaRPr>
          </a:p>
        </p:txBody>
      </p:sp>
      <p:sp>
        <p:nvSpPr>
          <p:cNvPr id="5" name="Title 4"/>
          <p:cNvSpPr>
            <a:spLocks noGrp="1"/>
          </p:cNvSpPr>
          <p:nvPr>
            <p:ph type="title" idx="4294967295"/>
          </p:nvPr>
        </p:nvSpPr>
        <p:spPr>
          <a:xfrm>
            <a:off x="634304" y="414123"/>
            <a:ext cx="4185670" cy="1143000"/>
          </a:xfrm>
        </p:spPr>
        <p:txBody>
          <a:bodyPr/>
          <a:lstStyle/>
          <a:p>
            <a:r>
              <a:rPr lang="en-US" b="1" dirty="0" smtClean="0">
                <a:solidFill>
                  <a:srgbClr val="FFFF00"/>
                </a:solidFill>
              </a:rPr>
              <a:t>Fresh Cuts</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DCIM\108_FUJI\DSCF80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Footer Placeholder 1"/>
          <p:cNvSpPr>
            <a:spLocks noGrp="1"/>
          </p:cNvSpPr>
          <p:nvPr>
            <p:ph type="ftr" sz="quarter" idx="11"/>
          </p:nvPr>
        </p:nvSpPr>
        <p:spPr>
          <a:xfrm>
            <a:off x="3109913" y="6313487"/>
            <a:ext cx="2895600" cy="365125"/>
          </a:xfrm>
        </p:spPr>
        <p:txBody>
          <a:bodyPr/>
          <a:lstStyle/>
          <a:p>
            <a:r>
              <a:rPr lang="en-US" dirty="0" smtClean="0">
                <a:solidFill>
                  <a:schemeClr val="tx1"/>
                </a:solidFill>
              </a:rPr>
              <a:t>(c) 2015  Watershed Guardians. www.watershedguardians.org</a:t>
            </a:r>
            <a:endParaRPr lang="en-US" dirty="0">
              <a:solidFill>
                <a:schemeClr val="tx1"/>
              </a:solidFill>
            </a:endParaRPr>
          </a:p>
        </p:txBody>
      </p:sp>
      <p:sp>
        <p:nvSpPr>
          <p:cNvPr id="5" name="Title 4"/>
          <p:cNvSpPr>
            <a:spLocks noGrp="1"/>
          </p:cNvSpPr>
          <p:nvPr>
            <p:ph type="title" idx="4294967295"/>
          </p:nvPr>
        </p:nvSpPr>
        <p:spPr/>
        <p:txBody>
          <a:bodyPr/>
          <a:lstStyle/>
          <a:p>
            <a:r>
              <a:rPr lang="en-US" dirty="0" smtClean="0">
                <a:solidFill>
                  <a:srgbClr val="FFFF00"/>
                </a:solidFill>
              </a:rPr>
              <a:t>Beaver cut aged</a:t>
            </a:r>
            <a:r>
              <a:rPr lang="en-US" baseline="0" dirty="0" smtClean="0">
                <a:solidFill>
                  <a:srgbClr val="FFFF00"/>
                </a:solidFill>
              </a:rPr>
              <a:t> 6 weeks, Ash</a:t>
            </a:r>
            <a:endParaRPr lang="en-US" dirty="0">
              <a:solidFill>
                <a:srgbClr val="FF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28).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dirty="0" smtClean="0">
                <a:solidFill>
                  <a:schemeClr val="tx1"/>
                </a:solidFill>
              </a:rPr>
              <a:t>(c) 2015  Watershed Guardians. www.watershedguardians.org</a:t>
            </a:r>
            <a:endParaRPr lang="en-US" dirty="0">
              <a:solidFill>
                <a:schemeClr val="tx1"/>
              </a:solidFill>
            </a:endParaRPr>
          </a:p>
        </p:txBody>
      </p:sp>
      <p:sp>
        <p:nvSpPr>
          <p:cNvPr id="5" name="Title 4"/>
          <p:cNvSpPr>
            <a:spLocks noGrp="1"/>
          </p:cNvSpPr>
          <p:nvPr>
            <p:ph type="title" idx="4294967295"/>
          </p:nvPr>
        </p:nvSpPr>
        <p:spPr>
          <a:xfrm>
            <a:off x="937647" y="4660658"/>
            <a:ext cx="5168685" cy="980725"/>
          </a:xfrm>
        </p:spPr>
        <p:txBody>
          <a:bodyPr/>
          <a:lstStyle/>
          <a:p>
            <a:r>
              <a:rPr lang="en-US" dirty="0" smtClean="0">
                <a:solidFill>
                  <a:srgbClr val="FFFF00"/>
                </a:solidFill>
              </a:rPr>
              <a:t>Dams/Ice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30).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cxnSp>
        <p:nvCxnSpPr>
          <p:cNvPr id="5" name="Straight Arrow Connector 4"/>
          <p:cNvCxnSpPr/>
          <p:nvPr/>
        </p:nvCxnSpPr>
        <p:spPr>
          <a:xfrm flipH="1">
            <a:off x="1071563" y="600075"/>
            <a:ext cx="3128962" cy="3028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143375" y="571500"/>
            <a:ext cx="42863" cy="31146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57663" y="571500"/>
            <a:ext cx="3043237" cy="3028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idx="4294967295"/>
          </p:nvPr>
        </p:nvSpPr>
        <p:spPr>
          <a:xfrm>
            <a:off x="193729" y="1839967"/>
            <a:ext cx="8229600" cy="1143000"/>
          </a:xfrm>
        </p:spPr>
        <p:txBody>
          <a:bodyPr>
            <a:normAutofit fontScale="90000"/>
          </a:bodyPr>
          <a:lstStyle/>
          <a:p>
            <a:r>
              <a:rPr lang="en-US" dirty="0" smtClean="0">
                <a:solidFill>
                  <a:srgbClr val="FFFF00"/>
                </a:solidFill>
              </a:rPr>
              <a:t>Dams: Level and Maintained (Active)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29).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dirty="0" smtClean="0"/>
              <a:t>(c) 2015  Watershed Guardians. www.watershedguardians.org</a:t>
            </a:r>
            <a:endParaRPr lang="en-US" dirty="0"/>
          </a:p>
        </p:txBody>
      </p:sp>
      <p:sp>
        <p:nvSpPr>
          <p:cNvPr id="4" name="Title 3"/>
          <p:cNvSpPr>
            <a:spLocks noGrp="1"/>
          </p:cNvSpPr>
          <p:nvPr>
            <p:ph type="title" idx="4294967295"/>
          </p:nvPr>
        </p:nvSpPr>
        <p:spPr/>
        <p:txBody>
          <a:bodyPr/>
          <a:lstStyle/>
          <a:p>
            <a:r>
              <a:rPr lang="en-US" dirty="0" smtClean="0"/>
              <a:t>Dams/Level and Maintained/Active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528638"/>
            <a:ext cx="6500812" cy="6986528"/>
          </a:xfrm>
          <a:prstGeom prst="rect">
            <a:avLst/>
          </a:prstGeom>
          <a:noFill/>
        </p:spPr>
        <p:txBody>
          <a:bodyPr wrap="square" rtlCol="0">
            <a:spAutoFit/>
          </a:bodyPr>
          <a:lstStyle/>
          <a:p>
            <a:pPr marL="514350" indent="-514350">
              <a:buFont typeface="+mj-lt"/>
              <a:buAutoNum type="arabicPeriod"/>
            </a:pPr>
            <a:r>
              <a:rPr lang="en-US" sz="2800" dirty="0" smtClean="0"/>
              <a:t>Background</a:t>
            </a:r>
          </a:p>
          <a:p>
            <a:pPr marL="971550" lvl="1" indent="-514350">
              <a:buFont typeface="+mj-lt"/>
              <a:buAutoNum type="alphaUcPeriod"/>
            </a:pPr>
            <a:r>
              <a:rPr lang="en-US" sz="2800" dirty="0" smtClean="0"/>
              <a:t>Current research on measuring populations</a:t>
            </a:r>
          </a:p>
          <a:p>
            <a:pPr marL="971550" lvl="1" indent="-514350">
              <a:buFont typeface="+mj-lt"/>
              <a:buAutoNum type="alphaUcPeriod"/>
            </a:pPr>
            <a:r>
              <a:rPr lang="en-US" sz="2800" dirty="0" smtClean="0"/>
              <a:t>Existing agency metrics</a:t>
            </a:r>
          </a:p>
          <a:p>
            <a:pPr marL="1485900" lvl="2" indent="-571500">
              <a:buFont typeface="+mj-lt"/>
              <a:buAutoNum type="romanLcPeriod"/>
            </a:pPr>
            <a:r>
              <a:rPr lang="en-US" sz="2800" dirty="0" smtClean="0"/>
              <a:t>Voluntary-by trappers</a:t>
            </a:r>
          </a:p>
          <a:p>
            <a:pPr marL="1943100" lvl="3" indent="-571500">
              <a:buFont typeface="+mj-lt"/>
              <a:buAutoNum type="alphaLcPeriod"/>
            </a:pPr>
            <a:r>
              <a:rPr lang="en-US" sz="2800" dirty="0" smtClean="0"/>
              <a:t>No action tied to results</a:t>
            </a:r>
          </a:p>
          <a:p>
            <a:pPr marL="1943100" lvl="3" indent="-571500">
              <a:buFont typeface="+mj-lt"/>
              <a:buAutoNum type="alphaLcPeriod"/>
            </a:pPr>
            <a:r>
              <a:rPr lang="en-US" sz="2800" dirty="0" smtClean="0"/>
              <a:t>By County (Bannock County has </a:t>
            </a:r>
          </a:p>
          <a:p>
            <a:pPr marL="971550" lvl="1" indent="-514350">
              <a:buFont typeface="+mj-lt"/>
              <a:buAutoNum type="alphaUcPeriod"/>
            </a:pPr>
            <a:r>
              <a:rPr lang="en-US" sz="2800" dirty="0" smtClean="0"/>
              <a:t>Management</a:t>
            </a:r>
          </a:p>
          <a:p>
            <a:pPr marL="1485900" lvl="2" indent="-571500">
              <a:buFont typeface="+mj-lt"/>
              <a:buAutoNum type="romanLcPeriod"/>
            </a:pPr>
            <a:r>
              <a:rPr lang="en-US" sz="2800" dirty="0" smtClean="0"/>
              <a:t>Closed areas</a:t>
            </a:r>
          </a:p>
          <a:p>
            <a:pPr marL="1485900" lvl="2" indent="-571500">
              <a:buFont typeface="+mj-lt"/>
              <a:buAutoNum type="romanLcPeriod"/>
            </a:pPr>
            <a:r>
              <a:rPr lang="en-US" sz="2800" dirty="0" smtClean="0"/>
              <a:t>Surveys</a:t>
            </a:r>
          </a:p>
          <a:p>
            <a:pPr marL="1943100" lvl="3" indent="-571500">
              <a:buFont typeface="+mj-lt"/>
              <a:buAutoNum type="alphaLcPeriod"/>
            </a:pPr>
            <a:r>
              <a:rPr lang="en-US" sz="2800" dirty="0" smtClean="0"/>
              <a:t>Discontinued (exception:  Mink Creek 2013)</a:t>
            </a:r>
          </a:p>
          <a:p>
            <a:pPr marL="1943100" lvl="3" indent="-571500">
              <a:buFont typeface="+mj-lt"/>
              <a:buAutoNum type="alphaLcPeriod"/>
            </a:pPr>
            <a:r>
              <a:rPr lang="en-US" sz="2800" dirty="0" smtClean="0"/>
              <a:t>Last aerial, statewide 1961</a:t>
            </a:r>
          </a:p>
          <a:p>
            <a:pPr marL="1943100" lvl="3" indent="-571500">
              <a:buFont typeface="+mj-lt"/>
              <a:buAutoNum type="alphaLcPeriod"/>
            </a:pPr>
            <a:endParaRPr lang="en-US" sz="2800" dirty="0" smtClean="0"/>
          </a:p>
          <a:p>
            <a:pPr marL="514350" indent="-514350"/>
            <a:endParaRPr lang="en-US" sz="2800" dirty="0"/>
          </a:p>
        </p:txBody>
      </p:sp>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53).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TextBox 2"/>
          <p:cNvSpPr txBox="1"/>
          <p:nvPr/>
        </p:nvSpPr>
        <p:spPr>
          <a:xfrm>
            <a:off x="4316763" y="4789945"/>
            <a:ext cx="4171950" cy="1446550"/>
          </a:xfrm>
          <a:prstGeom prst="rect">
            <a:avLst/>
          </a:prstGeom>
          <a:noFill/>
        </p:spPr>
        <p:txBody>
          <a:bodyPr wrap="square" rtlCol="0">
            <a:spAutoFit/>
          </a:bodyPr>
          <a:lstStyle/>
          <a:p>
            <a:r>
              <a:rPr lang="en-US" sz="4400" dirty="0" smtClean="0">
                <a:solidFill>
                  <a:srgbClr val="FFFF00"/>
                </a:solidFill>
              </a:rPr>
              <a:t>Receding water levels</a:t>
            </a:r>
          </a:p>
        </p:txBody>
      </p:sp>
      <p:sp>
        <p:nvSpPr>
          <p:cNvPr id="4" name="Footer Placeholder 3"/>
          <p:cNvSpPr>
            <a:spLocks noGrp="1"/>
          </p:cNvSpPr>
          <p:nvPr>
            <p:ph type="ftr" sz="quarter" idx="11"/>
          </p:nvPr>
        </p:nvSpPr>
        <p:spPr/>
        <p:txBody>
          <a:bodyPr/>
          <a:lstStyle/>
          <a:p>
            <a:r>
              <a:rPr lang="en-US" dirty="0" smtClean="0">
                <a:solidFill>
                  <a:schemeClr val="bg1"/>
                </a:solidFill>
              </a:rPr>
              <a:t>(c) 2015  Watershed Guardians. www.watershedguardians.org</a:t>
            </a:r>
            <a:endParaRPr lang="en-US" dirty="0">
              <a:solidFill>
                <a:schemeClr val="bg1"/>
              </a:solidFill>
            </a:endParaRPr>
          </a:p>
        </p:txBody>
      </p:sp>
      <p:sp>
        <p:nvSpPr>
          <p:cNvPr id="5" name="Title 4"/>
          <p:cNvSpPr>
            <a:spLocks noGrp="1"/>
          </p:cNvSpPr>
          <p:nvPr>
            <p:ph type="title" idx="4294967295"/>
          </p:nvPr>
        </p:nvSpPr>
        <p:spPr>
          <a:xfrm>
            <a:off x="3851329" y="1576496"/>
            <a:ext cx="3866827" cy="810243"/>
          </a:xfrm>
        </p:spPr>
        <p:txBody>
          <a:bodyPr/>
          <a:lstStyle/>
          <a:p>
            <a:r>
              <a:rPr lang="en-US" dirty="0" smtClean="0">
                <a:solidFill>
                  <a:srgbClr val="FFFF00"/>
                </a:solidFill>
              </a:rPr>
              <a:t>Inactive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5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extBox 3"/>
          <p:cNvSpPr txBox="1"/>
          <p:nvPr/>
        </p:nvSpPr>
        <p:spPr>
          <a:xfrm>
            <a:off x="3007519" y="4734342"/>
            <a:ext cx="4107656" cy="1446550"/>
          </a:xfrm>
          <a:prstGeom prst="rect">
            <a:avLst/>
          </a:prstGeom>
          <a:noFill/>
        </p:spPr>
        <p:txBody>
          <a:bodyPr wrap="square" rtlCol="0">
            <a:spAutoFit/>
          </a:bodyPr>
          <a:lstStyle/>
          <a:p>
            <a:r>
              <a:rPr lang="en-US" sz="4400" dirty="0" smtClean="0">
                <a:solidFill>
                  <a:srgbClr val="FFFF00"/>
                </a:solidFill>
              </a:rPr>
              <a:t>Inactive Dam: Wing scour</a:t>
            </a:r>
          </a:p>
        </p:txBody>
      </p:sp>
      <p:cxnSp>
        <p:nvCxnSpPr>
          <p:cNvPr id="6" name="Straight Arrow Connector 5"/>
          <p:cNvCxnSpPr/>
          <p:nvPr/>
        </p:nvCxnSpPr>
        <p:spPr>
          <a:xfrm flipH="1">
            <a:off x="6286500" y="1042988"/>
            <a:ext cx="1085850" cy="23860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228725" y="1085850"/>
            <a:ext cx="6186488" cy="3028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idx="4294967295"/>
          </p:nvPr>
        </p:nvSpPr>
        <p:spPr/>
        <p:txBody>
          <a:bodyPr/>
          <a:lstStyle/>
          <a:p>
            <a:r>
              <a:rPr lang="en-US" dirty="0" smtClean="0">
                <a:solidFill>
                  <a:srgbClr val="FFFF00"/>
                </a:solidFill>
              </a:rPr>
              <a:t>Inactive: Wing Scour</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74).JPG"/>
          <p:cNvPicPr>
            <a:picLocks noGrp="1" noChangeAspect="1"/>
          </p:cNvPicPr>
          <p:nvPr isPhoto="1"/>
        </p:nvPicPr>
        <p:blipFill>
          <a:blip r:embed="rId2" cstate="print">
            <a:lum/>
          </a:blip>
          <a:stretch>
            <a:fillRect/>
          </a:stretch>
        </p:blipFill>
        <p:spPr>
          <a:xfrm>
            <a:off x="0" y="0"/>
            <a:ext cx="51435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extBox 3"/>
          <p:cNvSpPr txBox="1"/>
          <p:nvPr/>
        </p:nvSpPr>
        <p:spPr>
          <a:xfrm>
            <a:off x="5114926" y="0"/>
            <a:ext cx="4029074" cy="584775"/>
          </a:xfrm>
          <a:prstGeom prst="rect">
            <a:avLst/>
          </a:prstGeom>
          <a:noFill/>
        </p:spPr>
        <p:txBody>
          <a:bodyPr wrap="square" rtlCol="0">
            <a:spAutoFit/>
          </a:bodyPr>
          <a:lstStyle/>
          <a:p>
            <a:r>
              <a:rPr lang="en-US" sz="3200" dirty="0" smtClean="0"/>
              <a:t>Active or Inactive?</a:t>
            </a:r>
          </a:p>
        </p:txBody>
      </p:sp>
      <p:sp>
        <p:nvSpPr>
          <p:cNvPr id="5" name="Title 4"/>
          <p:cNvSpPr>
            <a:spLocks noGrp="1"/>
          </p:cNvSpPr>
          <p:nvPr>
            <p:ph type="title" idx="4294967295"/>
          </p:nvPr>
        </p:nvSpPr>
        <p:spPr>
          <a:xfrm>
            <a:off x="302217" y="693093"/>
            <a:ext cx="4021810" cy="949728"/>
          </a:xfrm>
        </p:spPr>
        <p:txBody>
          <a:bodyPr/>
          <a:lstStyle/>
          <a:p>
            <a:r>
              <a:rPr lang="en-US" dirty="0" smtClean="0">
                <a:solidFill>
                  <a:srgbClr val="FFFF00"/>
                </a:solidFill>
              </a:rPr>
              <a:t>Quiz:</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57).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extBox 3"/>
          <p:cNvSpPr txBox="1"/>
          <p:nvPr/>
        </p:nvSpPr>
        <p:spPr>
          <a:xfrm>
            <a:off x="900113" y="4743450"/>
            <a:ext cx="5072062" cy="769441"/>
          </a:xfrm>
          <a:prstGeom prst="rect">
            <a:avLst/>
          </a:prstGeom>
          <a:noFill/>
        </p:spPr>
        <p:txBody>
          <a:bodyPr wrap="square" rtlCol="0">
            <a:spAutoFit/>
          </a:bodyPr>
          <a:lstStyle/>
          <a:p>
            <a:r>
              <a:rPr lang="en-US" sz="4400" dirty="0" smtClean="0"/>
              <a:t>Active or Inactive?</a:t>
            </a:r>
          </a:p>
        </p:txBody>
      </p:sp>
      <p:sp>
        <p:nvSpPr>
          <p:cNvPr id="5" name="Title 4"/>
          <p:cNvSpPr>
            <a:spLocks noGrp="1"/>
          </p:cNvSpPr>
          <p:nvPr>
            <p:ph type="title" idx="4294967295"/>
          </p:nvPr>
        </p:nvSpPr>
        <p:spPr/>
        <p:txBody>
          <a:bodyPr/>
          <a:lstStyle/>
          <a:p>
            <a:r>
              <a:rPr lang="en-US" dirty="0" smtClean="0"/>
              <a:t>Quiz:</a:t>
            </a:r>
            <a:r>
              <a:rPr lang="en-US" baseline="0"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71).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
        <p:nvSpPr>
          <p:cNvPr id="5" name="Title 4"/>
          <p:cNvSpPr>
            <a:spLocks noGrp="1"/>
          </p:cNvSpPr>
          <p:nvPr>
            <p:ph type="title" idx="4294967295"/>
          </p:nvPr>
        </p:nvSpPr>
        <p:spPr>
          <a:xfrm>
            <a:off x="480448" y="4819972"/>
            <a:ext cx="8229600" cy="1143000"/>
          </a:xfrm>
        </p:spPr>
        <p:txBody>
          <a:bodyPr/>
          <a:lstStyle/>
          <a:p>
            <a:r>
              <a:rPr lang="en-US" dirty="0" smtClean="0"/>
              <a:t>Lodges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33).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5" name="Title 4"/>
          <p:cNvSpPr>
            <a:spLocks noGrp="1"/>
          </p:cNvSpPr>
          <p:nvPr>
            <p:ph type="title" idx="4294967295"/>
          </p:nvPr>
        </p:nvSpPr>
        <p:spPr>
          <a:xfrm>
            <a:off x="4176793" y="5776536"/>
            <a:ext cx="3665349" cy="763748"/>
          </a:xfrm>
        </p:spPr>
        <p:txBody>
          <a:bodyPr/>
          <a:lstStyle/>
          <a:p>
            <a:r>
              <a:rPr lang="en-US" dirty="0" smtClean="0"/>
              <a:t>Active Lodge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66).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TextBox 2"/>
          <p:cNvSpPr txBox="1"/>
          <p:nvPr/>
        </p:nvSpPr>
        <p:spPr>
          <a:xfrm>
            <a:off x="1000125" y="5086350"/>
            <a:ext cx="2686050" cy="1446550"/>
          </a:xfrm>
          <a:prstGeom prst="rect">
            <a:avLst/>
          </a:prstGeom>
          <a:noFill/>
        </p:spPr>
        <p:txBody>
          <a:bodyPr wrap="square" rtlCol="0">
            <a:spAutoFit/>
          </a:bodyPr>
          <a:lstStyle/>
          <a:p>
            <a:r>
              <a:rPr lang="en-US" sz="4400" dirty="0" smtClean="0"/>
              <a:t>Inactive Lodge</a:t>
            </a:r>
          </a:p>
        </p:txBody>
      </p:sp>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
        <p:nvSpPr>
          <p:cNvPr id="5" name="Title 4"/>
          <p:cNvSpPr>
            <a:spLocks noGrp="1"/>
          </p:cNvSpPr>
          <p:nvPr>
            <p:ph type="title" idx="4294967295"/>
          </p:nvPr>
        </p:nvSpPr>
        <p:spPr/>
        <p:txBody>
          <a:bodyPr/>
          <a:lstStyle/>
          <a:p>
            <a:r>
              <a:rPr lang="en-US" dirty="0" smtClean="0"/>
              <a:t>Inactive Lodge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92).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
        <p:nvSpPr>
          <p:cNvPr id="5" name="TextBox 4"/>
          <p:cNvSpPr txBox="1"/>
          <p:nvPr/>
        </p:nvSpPr>
        <p:spPr>
          <a:xfrm>
            <a:off x="4600575" y="3443288"/>
            <a:ext cx="2771775" cy="2800767"/>
          </a:xfrm>
          <a:prstGeom prst="rect">
            <a:avLst/>
          </a:prstGeom>
          <a:noFill/>
        </p:spPr>
        <p:txBody>
          <a:bodyPr wrap="square" rtlCol="0">
            <a:spAutoFit/>
          </a:bodyPr>
          <a:lstStyle/>
          <a:p>
            <a:r>
              <a:rPr lang="en-US" sz="4400" dirty="0" smtClean="0"/>
              <a:t>Found in same pond as dome lodge</a:t>
            </a:r>
          </a:p>
        </p:txBody>
      </p:sp>
      <p:sp>
        <p:nvSpPr>
          <p:cNvPr id="6" name="Title 5"/>
          <p:cNvSpPr>
            <a:spLocks noGrp="1"/>
          </p:cNvSpPr>
          <p:nvPr>
            <p:ph type="title" idx="4294967295"/>
          </p:nvPr>
        </p:nvSpPr>
        <p:spPr>
          <a:xfrm>
            <a:off x="426203" y="1530001"/>
            <a:ext cx="8229600" cy="1143000"/>
          </a:xfrm>
        </p:spPr>
        <p:txBody>
          <a:bodyPr/>
          <a:lstStyle/>
          <a:p>
            <a:r>
              <a:rPr lang="en-US" dirty="0" smtClean="0"/>
              <a:t>Bank Lodge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73).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extBox 3"/>
          <p:cNvSpPr txBox="1"/>
          <p:nvPr/>
        </p:nvSpPr>
        <p:spPr>
          <a:xfrm>
            <a:off x="371476" y="942975"/>
            <a:ext cx="4371975" cy="769441"/>
          </a:xfrm>
          <a:prstGeom prst="rect">
            <a:avLst/>
          </a:prstGeom>
          <a:noFill/>
        </p:spPr>
        <p:txBody>
          <a:bodyPr wrap="square" rtlCol="0">
            <a:spAutoFit/>
          </a:bodyPr>
          <a:lstStyle/>
          <a:p>
            <a:r>
              <a:rPr lang="en-US" sz="4400" dirty="0" smtClean="0"/>
              <a:t>Bank Lodge</a:t>
            </a:r>
          </a:p>
        </p:txBody>
      </p:sp>
      <p:sp>
        <p:nvSpPr>
          <p:cNvPr id="5" name="Title 4"/>
          <p:cNvSpPr>
            <a:spLocks noGrp="1"/>
          </p:cNvSpPr>
          <p:nvPr>
            <p:ph type="title" idx="4294967295"/>
          </p:nvPr>
        </p:nvSpPr>
        <p:spPr/>
        <p:txBody>
          <a:bodyPr/>
          <a:lstStyle/>
          <a:p>
            <a:r>
              <a:rPr lang="en-US" dirty="0" smtClean="0"/>
              <a:t>Bank Den</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pic>
        <p:nvPicPr>
          <p:cNvPr id="1026" name="Picture 2" descr="C:\Users\SRS\clyents\Audubon\TogetherGreen\Photos\Teri's from BC2012\P1020792.JPG.files\vcm_s_kf_repr_832x624.jpg"/>
          <p:cNvPicPr>
            <a:picLocks noChangeAspect="1" noChangeArrowheads="1"/>
          </p:cNvPicPr>
          <p:nvPr/>
        </p:nvPicPr>
        <p:blipFill>
          <a:blip r:embed="rId2" cstate="print"/>
          <a:srcRect/>
          <a:stretch>
            <a:fillRect/>
          </a:stretch>
        </p:blipFill>
        <p:spPr bwMode="auto">
          <a:xfrm>
            <a:off x="0" y="-1"/>
            <a:ext cx="9144000" cy="633412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sp>
        <p:nvSpPr>
          <p:cNvPr id="3" name="Rectangle 2"/>
          <p:cNvSpPr/>
          <p:nvPr/>
        </p:nvSpPr>
        <p:spPr>
          <a:xfrm>
            <a:off x="1270000" y="197346"/>
            <a:ext cx="6070600" cy="4801314"/>
          </a:xfrm>
          <a:prstGeom prst="rect">
            <a:avLst/>
          </a:prstGeom>
        </p:spPr>
        <p:txBody>
          <a:bodyPr wrap="square">
            <a:spAutoFit/>
          </a:bodyPr>
          <a:lstStyle/>
          <a:p>
            <a:r>
              <a:rPr lang="en-US" dirty="0" smtClean="0"/>
              <a:t>Many publications reference current U.S. beaver population estimates to be in the range of 40-70 million. The source of this often cited is from </a:t>
            </a:r>
            <a:r>
              <a:rPr lang="en-US" dirty="0" err="1" smtClean="0"/>
              <a:t>Naiman</a:t>
            </a:r>
            <a:r>
              <a:rPr lang="en-US" dirty="0" smtClean="0"/>
              <a:t> (1977) and is itself a reference to even older estimates. Prior to state budget cutbacks, the state wildlife agency overflew the state and counted active colonies by counting caches. The most recent statewide aerial survey in Idaho was completed in 1961. Currently, the agency estimates beaver populations using voluntary trapping reports. Data from the reports is converted into to a "effort" index used to estimate population trends. Some of these methods suffer from shortfalls including location error, un-reported kills, disease and other mortality factors. Other factors may confound or under report populations. We'll compare other states methods, suggest impacts on current research, and identify opportunities for improving beaver population estimates. We'll summarize the current status of beaver populations in Idaho.</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96).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4329112" y="485776"/>
            <a:ext cx="3357563" cy="1015663"/>
          </a:xfrm>
          <a:prstGeom prst="rect">
            <a:avLst/>
          </a:prstGeom>
          <a:noFill/>
        </p:spPr>
        <p:txBody>
          <a:bodyPr wrap="square" rtlCol="0">
            <a:spAutoFit/>
          </a:bodyPr>
          <a:lstStyle/>
          <a:p>
            <a:pPr algn="ctr"/>
            <a:r>
              <a:rPr lang="en-US" sz="6000" dirty="0" smtClean="0">
                <a:solidFill>
                  <a:schemeClr val="bg1"/>
                </a:solidFill>
              </a:rPr>
              <a:t>Tracks</a:t>
            </a:r>
            <a:endParaRPr lang="en-US" sz="6000" dirty="0">
              <a:solidFill>
                <a:schemeClr val="bg1"/>
              </a:solidFill>
            </a:endParaRPr>
          </a:p>
        </p:txBody>
      </p:sp>
      <p:sp>
        <p:nvSpPr>
          <p:cNvPr id="4" name="Footer Placeholder 3"/>
          <p:cNvSpPr>
            <a:spLocks noGrp="1"/>
          </p:cNvSpPr>
          <p:nvPr>
            <p:ph type="ftr" sz="quarter" idx="11"/>
          </p:nvPr>
        </p:nvSpPr>
        <p:spPr/>
        <p:txBody>
          <a:bodyPr/>
          <a:lstStyle/>
          <a:p>
            <a:r>
              <a:rPr lang="en-US" dirty="0" smtClean="0">
                <a:solidFill>
                  <a:schemeClr val="bg1"/>
                </a:solidFill>
              </a:rPr>
              <a:t>(c) 2015  Watershed Guardians. www.watershedguardians.org</a:t>
            </a:r>
            <a:endParaRPr lang="en-US" dirty="0">
              <a:solidFill>
                <a:schemeClr val="bg1"/>
              </a:solidFill>
            </a:endParaRPr>
          </a:p>
        </p:txBody>
      </p:sp>
      <p:sp>
        <p:nvSpPr>
          <p:cNvPr id="5" name="Title 4"/>
          <p:cNvSpPr>
            <a:spLocks noGrp="1"/>
          </p:cNvSpPr>
          <p:nvPr>
            <p:ph type="title" idx="4294967295"/>
          </p:nvPr>
        </p:nvSpPr>
        <p:spPr/>
        <p:txBody>
          <a:bodyPr/>
          <a:lstStyle/>
          <a:p>
            <a:r>
              <a:rPr lang="en-US" dirty="0" smtClean="0"/>
              <a:t>Tracks</a:t>
            </a:r>
            <a:endParaRPr lang="en-US" dirty="0"/>
          </a:p>
        </p:txBody>
      </p:sp>
      <p:pic>
        <p:nvPicPr>
          <p:cNvPr id="3074" name="Picture 2" descr="C:\Users\SRS\clyents\Audubon\TogetherGreen\Jan 28  2012 Training\Image (23).jpg"/>
          <p:cNvPicPr>
            <a:picLocks noChangeAspect="1" noChangeArrowheads="1"/>
          </p:cNvPicPr>
          <p:nvPr/>
        </p:nvPicPr>
        <p:blipFill>
          <a:blip r:embed="rId3" cstate="print"/>
          <a:srcRect/>
          <a:stretch>
            <a:fillRect/>
          </a:stretch>
        </p:blipFill>
        <p:spPr bwMode="auto">
          <a:xfrm>
            <a:off x="0" y="0"/>
            <a:ext cx="4572000" cy="3429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pic>
        <p:nvPicPr>
          <p:cNvPr id="4098" name="Picture 2" descr="C:\Users\SRS\clyents\Audubon\TogetherGreen\Photos\BC2013-People\Sca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84).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TextBox 2"/>
          <p:cNvSpPr txBox="1"/>
          <p:nvPr/>
        </p:nvSpPr>
        <p:spPr>
          <a:xfrm>
            <a:off x="4572000" y="0"/>
            <a:ext cx="4100512" cy="2123658"/>
          </a:xfrm>
          <a:prstGeom prst="rect">
            <a:avLst/>
          </a:prstGeom>
          <a:noFill/>
        </p:spPr>
        <p:txBody>
          <a:bodyPr wrap="square" rtlCol="0">
            <a:spAutoFit/>
          </a:bodyPr>
          <a:lstStyle/>
          <a:p>
            <a:r>
              <a:rPr lang="en-US" sz="6600" dirty="0" smtClean="0"/>
              <a:t>Fresh cuts, mud</a:t>
            </a:r>
          </a:p>
        </p:txBody>
      </p:sp>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(c) 2015  Watershed Guardians. www.watershedguardians.org</a:t>
            </a:r>
            <a:endParaRPr lang="en-US" dirty="0"/>
          </a:p>
        </p:txBody>
      </p:sp>
      <p:pic>
        <p:nvPicPr>
          <p:cNvPr id="99330" name="Picture 2"/>
          <p:cNvPicPr>
            <a:picLocks noChangeAspect="1" noChangeArrowheads="1"/>
          </p:cNvPicPr>
          <p:nvPr/>
        </p:nvPicPr>
        <p:blipFill>
          <a:blip r:embed="rId2" cstate="print"/>
          <a:srcRect/>
          <a:stretch>
            <a:fillRect/>
          </a:stretch>
        </p:blipFill>
        <p:spPr bwMode="auto">
          <a:xfrm>
            <a:off x="0" y="0"/>
            <a:ext cx="9200534" cy="6245817"/>
          </a:xfrm>
          <a:prstGeom prst="rect">
            <a:avLst/>
          </a:prstGeom>
          <a:noFill/>
          <a:ln w="9525">
            <a:noFill/>
            <a:miter lim="800000"/>
            <a:headEnd/>
            <a:tailEnd/>
          </a:ln>
        </p:spPr>
      </p:pic>
      <p:cxnSp>
        <p:nvCxnSpPr>
          <p:cNvPr id="5" name="Straight Arrow Connector 4"/>
          <p:cNvCxnSpPr/>
          <p:nvPr/>
        </p:nvCxnSpPr>
        <p:spPr>
          <a:xfrm flipH="1">
            <a:off x="960897" y="3084163"/>
            <a:ext cx="790411" cy="179780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913681" y="1177871"/>
            <a:ext cx="2371241" cy="89890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340244" y="2448732"/>
            <a:ext cx="1487837" cy="52694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pic>
        <p:nvPicPr>
          <p:cNvPr id="2050" name="Picture 2" descr="C:\Users\SRS\clyents\Audubon\TogetherGreen\Photos\Utah St. training\DSCF3385.JPG"/>
          <p:cNvPicPr>
            <a:picLocks noChangeAspect="1" noChangeArrowheads="1"/>
          </p:cNvPicPr>
          <p:nvPr/>
        </p:nvPicPr>
        <p:blipFill>
          <a:blip r:embed="rId2" cstate="print"/>
          <a:srcRect/>
          <a:stretch>
            <a:fillRect/>
          </a:stretch>
        </p:blipFill>
        <p:spPr bwMode="auto">
          <a:xfrm>
            <a:off x="0" y="0"/>
            <a:ext cx="9144000" cy="6172200"/>
          </a:xfrm>
          <a:prstGeom prst="rect">
            <a:avLst/>
          </a:prstGeom>
          <a:noFill/>
        </p:spPr>
      </p:pic>
      <p:sp>
        <p:nvSpPr>
          <p:cNvPr id="4" name="TextBox 3"/>
          <p:cNvSpPr txBox="1"/>
          <p:nvPr/>
        </p:nvSpPr>
        <p:spPr>
          <a:xfrm>
            <a:off x="1905000" y="406400"/>
            <a:ext cx="5003800" cy="1446550"/>
          </a:xfrm>
          <a:prstGeom prst="rect">
            <a:avLst/>
          </a:prstGeom>
          <a:noFill/>
        </p:spPr>
        <p:txBody>
          <a:bodyPr wrap="square" rtlCol="0">
            <a:spAutoFit/>
          </a:bodyPr>
          <a:lstStyle/>
          <a:p>
            <a:pPr algn="ctr"/>
            <a:r>
              <a:rPr lang="en-US" sz="4400" dirty="0" smtClean="0"/>
              <a:t>Active vs. Inactive Dams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8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itle 3"/>
          <p:cNvSpPr>
            <a:spLocks noGrp="1"/>
          </p:cNvSpPr>
          <p:nvPr>
            <p:ph type="title" idx="4294967295"/>
          </p:nvPr>
        </p:nvSpPr>
        <p:spPr/>
        <p:txBody>
          <a:bodyPr/>
          <a:lstStyle/>
          <a:p>
            <a:r>
              <a:rPr lang="en-US" dirty="0" smtClean="0"/>
              <a:t>Active</a:t>
            </a:r>
            <a:r>
              <a:rPr lang="en-US" baseline="0" dirty="0" smtClean="0"/>
              <a:t> Dam</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104).JPG"/>
          <p:cNvPicPr>
            <a:picLocks noGrp="1" noChangeAspect="1"/>
          </p:cNvPicPr>
          <p:nvPr isPhoto="1"/>
        </p:nvPicPr>
        <p:blipFill>
          <a:blip r:embed="rId3" cstate="print">
            <a:lum/>
          </a:blip>
          <a:stretch>
            <a:fillRect/>
          </a:stretch>
        </p:blipFill>
        <p:spPr>
          <a:xfrm>
            <a:off x="0" y="0"/>
            <a:ext cx="5143500" cy="6858000"/>
          </a:xfrm>
          <a:prstGeom prst="rect">
            <a:avLst/>
          </a:prstGeom>
          <a:noFill/>
          <a:ln>
            <a:noFill/>
          </a:ln>
        </p:spPr>
      </p:pic>
      <p:sp>
        <p:nvSpPr>
          <p:cNvPr id="3" name="Footer Placeholder 2"/>
          <p:cNvSpPr>
            <a:spLocks noGrp="1"/>
          </p:cNvSpPr>
          <p:nvPr>
            <p:ph type="ftr" sz="quarter" idx="11"/>
          </p:nvPr>
        </p:nvSpPr>
        <p:spPr/>
        <p:txBody>
          <a:bodyPr/>
          <a:lstStyle/>
          <a:p>
            <a:r>
              <a:rPr lang="en-US" dirty="0" smtClean="0">
                <a:solidFill>
                  <a:schemeClr val="tx1"/>
                </a:solidFill>
              </a:rPr>
              <a:t>(c) 2015  Watershed Guardians. www.watershedguardians.org</a:t>
            </a:r>
            <a:endParaRPr lang="en-US" dirty="0">
              <a:solidFill>
                <a:schemeClr val="tx1"/>
              </a:solidFill>
            </a:endParaRPr>
          </a:p>
        </p:txBody>
      </p:sp>
      <p:sp>
        <p:nvSpPr>
          <p:cNvPr id="4" name="TextBox 3"/>
          <p:cNvSpPr txBox="1"/>
          <p:nvPr/>
        </p:nvSpPr>
        <p:spPr>
          <a:xfrm>
            <a:off x="5372100" y="214313"/>
            <a:ext cx="2943225" cy="3108543"/>
          </a:xfrm>
          <a:prstGeom prst="rect">
            <a:avLst/>
          </a:prstGeom>
          <a:noFill/>
        </p:spPr>
        <p:txBody>
          <a:bodyPr wrap="square" rtlCol="0">
            <a:spAutoFit/>
          </a:bodyPr>
          <a:lstStyle/>
          <a:p>
            <a:r>
              <a:rPr lang="en-US" sz="2800" dirty="0" smtClean="0"/>
              <a:t>Inactive dams can persist for many years owing to lack of flood flows, vegetative revetment, and size.</a:t>
            </a:r>
          </a:p>
        </p:txBody>
      </p:sp>
      <p:sp>
        <p:nvSpPr>
          <p:cNvPr id="5" name="Title 4"/>
          <p:cNvSpPr>
            <a:spLocks noGrp="1"/>
          </p:cNvSpPr>
          <p:nvPr>
            <p:ph type="title" idx="4294967295"/>
          </p:nvPr>
        </p:nvSpPr>
        <p:spPr/>
        <p:txBody>
          <a:bodyPr/>
          <a:lstStyle/>
          <a:p>
            <a:r>
              <a:rPr lang="en-US" dirty="0" smtClean="0"/>
              <a:t>Inactive</a:t>
            </a:r>
            <a:r>
              <a:rPr lang="en-US" baseline="0" dirty="0" smtClean="0"/>
              <a:t> Dams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86).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sp>
        <p:nvSpPr>
          <p:cNvPr id="5" name="Title 4"/>
          <p:cNvSpPr>
            <a:spLocks noGrp="1"/>
          </p:cNvSpPr>
          <p:nvPr>
            <p:ph type="title" idx="4294967295"/>
          </p:nvPr>
        </p:nvSpPr>
        <p:spPr>
          <a:xfrm>
            <a:off x="457200" y="274638"/>
            <a:ext cx="8229600" cy="855662"/>
          </a:xfrm>
        </p:spPr>
        <p:txBody>
          <a:bodyPr/>
          <a:lstStyle/>
          <a:p>
            <a:r>
              <a:rPr lang="en-US" dirty="0" smtClean="0">
                <a:solidFill>
                  <a:srgbClr val="FFFF00"/>
                </a:solidFill>
              </a:rPr>
              <a:t>Quiz: Active Lodge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100).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graphicFrame>
        <p:nvGraphicFramePr>
          <p:cNvPr id="3" name="Chart 2"/>
          <p:cNvGraphicFramePr>
            <a:graphicFrameLocks noGrp="1"/>
          </p:cNvGraphicFramePr>
          <p:nvPr/>
        </p:nvGraphicFramePr>
        <p:xfrm>
          <a:off x="239661" y="282677"/>
          <a:ext cx="8664677" cy="629264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778000" y="571500"/>
            <a:ext cx="2489200" cy="1877437"/>
          </a:xfrm>
          <a:prstGeom prst="rect">
            <a:avLst/>
          </a:prstGeom>
          <a:solidFill>
            <a:schemeClr val="bg1"/>
          </a:solidFill>
        </p:spPr>
        <p:txBody>
          <a:bodyPr wrap="square" rtlCol="0">
            <a:spAutoFit/>
          </a:bodyPr>
          <a:lstStyle/>
          <a:p>
            <a:r>
              <a:rPr lang="en-US" sz="4400" dirty="0" smtClean="0"/>
              <a:t>Decline</a:t>
            </a:r>
          </a:p>
          <a:p>
            <a:pPr>
              <a:buFont typeface="Arial" pitchFamily="34" charset="0"/>
              <a:buChar char="•"/>
            </a:pPr>
            <a:r>
              <a:rPr lang="en-US" sz="2400" dirty="0" smtClean="0"/>
              <a:t>Colonies trapped due to other closures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528638"/>
            <a:ext cx="6500812" cy="7417415"/>
          </a:xfrm>
          <a:prstGeom prst="rect">
            <a:avLst/>
          </a:prstGeom>
          <a:noFill/>
        </p:spPr>
        <p:txBody>
          <a:bodyPr wrap="square" rtlCol="0">
            <a:spAutoFit/>
          </a:bodyPr>
          <a:lstStyle/>
          <a:p>
            <a:pPr marL="971550" lvl="1" indent="-514350">
              <a:buFont typeface="+mj-lt"/>
              <a:buAutoNum type="alphaUcPeriod" startAt="3"/>
            </a:pPr>
            <a:r>
              <a:rPr lang="en-US" sz="2800" dirty="0" smtClean="0"/>
              <a:t>Management (cont’d)</a:t>
            </a:r>
          </a:p>
          <a:p>
            <a:pPr marL="1428750" lvl="2" indent="-514350">
              <a:buFont typeface="+mj-lt"/>
              <a:buAutoNum type="romanLcPeriod"/>
            </a:pPr>
            <a:r>
              <a:rPr lang="en-US" sz="2800" dirty="0" smtClean="0"/>
              <a:t>Closed areas</a:t>
            </a:r>
          </a:p>
          <a:p>
            <a:pPr marL="1428750" lvl="2" indent="-514350">
              <a:buFont typeface="+mj-lt"/>
              <a:buAutoNum type="romanLcPeriod"/>
            </a:pPr>
            <a:r>
              <a:rPr lang="en-US" sz="2800" dirty="0" smtClean="0"/>
              <a:t>Surveys</a:t>
            </a:r>
          </a:p>
          <a:p>
            <a:pPr marL="1943100" lvl="3" indent="-571500">
              <a:buFont typeface="+mj-lt"/>
              <a:buAutoNum type="alphaLcPeriod"/>
            </a:pPr>
            <a:r>
              <a:rPr lang="en-US" sz="2800" dirty="0" smtClean="0"/>
              <a:t>Discontinued (exception:  Mink Creek 2013)</a:t>
            </a:r>
          </a:p>
          <a:p>
            <a:pPr marL="1943100" lvl="3" indent="-571500">
              <a:buFont typeface="+mj-lt"/>
              <a:buAutoNum type="alphaLcPeriod"/>
            </a:pPr>
            <a:r>
              <a:rPr lang="en-US" sz="2800" dirty="0" smtClean="0"/>
              <a:t>Last aerial, statewide 1961</a:t>
            </a:r>
          </a:p>
          <a:p>
            <a:pPr marL="1028700" lvl="1" indent="-571500">
              <a:buFont typeface="+mj-lt"/>
              <a:buAutoNum type="alphaUcPeriod" startAt="3"/>
            </a:pPr>
            <a:r>
              <a:rPr lang="en-US" sz="2800" dirty="0" smtClean="0"/>
              <a:t>Idaho, SE Idaho, Portneuf, Mink Creek</a:t>
            </a:r>
          </a:p>
          <a:p>
            <a:pPr marL="1485900" lvl="2" indent="-571500">
              <a:buFont typeface="+mj-lt"/>
              <a:buAutoNum type="romanLcPeriod"/>
            </a:pPr>
            <a:r>
              <a:rPr lang="en-US" sz="2800" dirty="0" smtClean="0"/>
              <a:t>Nearly trapped out in 1980</a:t>
            </a:r>
          </a:p>
          <a:p>
            <a:pPr marL="1485900" lvl="2" indent="-571500">
              <a:buFont typeface="+mj-lt"/>
              <a:buAutoNum type="romanLcPeriod"/>
            </a:pPr>
            <a:r>
              <a:rPr lang="en-US" sz="2800" dirty="0" smtClean="0"/>
              <a:t>Re-intro in 1985</a:t>
            </a:r>
          </a:p>
          <a:p>
            <a:pPr marL="1485900" lvl="2" indent="-571500">
              <a:buFont typeface="+mj-lt"/>
              <a:buAutoNum type="romanLcPeriod"/>
            </a:pPr>
            <a:r>
              <a:rPr lang="en-US" sz="2800" dirty="0" smtClean="0"/>
              <a:t>My study area</a:t>
            </a:r>
          </a:p>
          <a:p>
            <a:pPr marL="1485900" lvl="2" indent="-571500">
              <a:buFont typeface="+mj-lt"/>
              <a:buAutoNum type="romanLcPeriod"/>
            </a:pPr>
            <a:r>
              <a:rPr lang="en-US" sz="2800" dirty="0" smtClean="0"/>
              <a:t>Rapid decline observed</a:t>
            </a:r>
          </a:p>
          <a:p>
            <a:pPr marL="1943100" lvl="3" indent="-571500">
              <a:buFont typeface="+mj-lt"/>
              <a:buAutoNum type="alphaLcPeriod"/>
            </a:pPr>
            <a:endParaRPr lang="en-US" sz="2800" dirty="0" smtClean="0"/>
          </a:p>
          <a:p>
            <a:pPr marL="514350" indent="-514350">
              <a:buFont typeface="+mj-lt"/>
              <a:buAutoNum type="arabicPeriod"/>
            </a:pPr>
            <a:r>
              <a:rPr lang="en-US" sz="2800" dirty="0" smtClean="0"/>
              <a:t>The Count</a:t>
            </a:r>
          </a:p>
          <a:p>
            <a:pPr marL="514350" indent="-514350">
              <a:buFont typeface="+mj-lt"/>
              <a:buAutoNum type="arabicPeriod"/>
            </a:pPr>
            <a:r>
              <a:rPr lang="en-US" sz="2800" dirty="0" smtClean="0"/>
              <a:t>Results</a:t>
            </a:r>
          </a:p>
          <a:p>
            <a:pPr marL="514350" indent="-514350">
              <a:buFont typeface="+mj-lt"/>
              <a:buAutoNum type="arabicPeriod"/>
            </a:pPr>
            <a:r>
              <a:rPr lang="en-US" sz="2800" dirty="0" smtClean="0"/>
              <a:t>Conclusions</a:t>
            </a:r>
          </a:p>
          <a:p>
            <a:pPr marL="514350" indent="-514350">
              <a:buFont typeface="+mj-lt"/>
              <a:buAutoNum type="arabicPeriod"/>
            </a:pPr>
            <a:endParaRPr lang="en-US" sz="2800" dirty="0"/>
          </a:p>
        </p:txBody>
      </p:sp>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graphicFrame>
        <p:nvGraphicFramePr>
          <p:cNvPr id="3" name="Chart 2"/>
          <p:cNvGraphicFramePr>
            <a:graphicFrameLocks noGrp="1"/>
          </p:cNvGraphicFramePr>
          <p:nvPr/>
        </p:nvGraphicFramePr>
        <p:xfrm>
          <a:off x="239661" y="282677"/>
          <a:ext cx="8664677" cy="629264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270000" y="393700"/>
            <a:ext cx="2489200" cy="1384995"/>
          </a:xfrm>
          <a:prstGeom prst="rect">
            <a:avLst/>
          </a:prstGeom>
          <a:solidFill>
            <a:schemeClr val="bg1"/>
          </a:solidFill>
        </p:spPr>
        <p:txBody>
          <a:bodyPr wrap="square" rtlCol="0">
            <a:spAutoFit/>
          </a:bodyPr>
          <a:lstStyle/>
          <a:p>
            <a:r>
              <a:rPr lang="en-US" sz="4400" dirty="0" smtClean="0"/>
              <a:t>Decline:</a:t>
            </a:r>
            <a:endParaRPr lang="en-US" sz="4000" dirty="0" smtClean="0"/>
          </a:p>
          <a:p>
            <a:pPr>
              <a:buFont typeface="Arial" pitchFamily="34" charset="0"/>
              <a:buChar char="•"/>
            </a:pPr>
            <a:r>
              <a:rPr lang="en-US" sz="2000" dirty="0" smtClean="0"/>
              <a:t>Closed to trapping this season</a:t>
            </a:r>
            <a:endParaRPr lang="en-US" sz="2400"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graphicFrame>
        <p:nvGraphicFramePr>
          <p:cNvPr id="3" name="Chart 2"/>
          <p:cNvGraphicFramePr>
            <a:graphicFrameLocks noGrp="1"/>
          </p:cNvGraphicFramePr>
          <p:nvPr/>
        </p:nvGraphicFramePr>
        <p:xfrm>
          <a:off x="239661" y="282677"/>
          <a:ext cx="8664677" cy="629264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90600" y="279400"/>
            <a:ext cx="2552700" cy="2677656"/>
          </a:xfrm>
          <a:prstGeom prst="rect">
            <a:avLst/>
          </a:prstGeom>
          <a:solidFill>
            <a:schemeClr val="bg1"/>
          </a:solidFill>
        </p:spPr>
        <p:txBody>
          <a:bodyPr wrap="square" rtlCol="0">
            <a:spAutoFit/>
          </a:bodyPr>
          <a:lstStyle/>
          <a:p>
            <a:r>
              <a:rPr lang="en-US" sz="2800" dirty="0" smtClean="0"/>
              <a:t>?  Active and Inactive increasing?</a:t>
            </a:r>
          </a:p>
          <a:p>
            <a:pPr>
              <a:buFont typeface="Arial" pitchFamily="34" charset="0"/>
              <a:buChar char="•"/>
            </a:pPr>
            <a:r>
              <a:rPr lang="en-US" sz="2800" dirty="0" smtClean="0"/>
              <a:t>Definite undercounting in 2012, bias.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graphicFrame>
        <p:nvGraphicFramePr>
          <p:cNvPr id="3" name="Chart 2"/>
          <p:cNvGraphicFramePr/>
          <p:nvPr/>
        </p:nvGraphicFramePr>
        <p:xfrm>
          <a:off x="444500" y="1116330"/>
          <a:ext cx="8699500" cy="546354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155700" y="0"/>
            <a:ext cx="6134100" cy="1200329"/>
          </a:xfrm>
          <a:prstGeom prst="rect">
            <a:avLst/>
          </a:prstGeom>
          <a:noFill/>
        </p:spPr>
        <p:txBody>
          <a:bodyPr wrap="square" rtlCol="0">
            <a:spAutoFit/>
          </a:bodyPr>
          <a:lstStyle/>
          <a:p>
            <a:pPr algn="ctr"/>
            <a:r>
              <a:rPr lang="en-US" sz="3600" dirty="0" smtClean="0"/>
              <a:t>Quality Control 2015-Inactive Dams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graphicFrame>
        <p:nvGraphicFramePr>
          <p:cNvPr id="3" name="Chart 2"/>
          <p:cNvGraphicFramePr/>
          <p:nvPr/>
        </p:nvGraphicFramePr>
        <p:xfrm>
          <a:off x="1310640" y="697230"/>
          <a:ext cx="6522720" cy="54635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8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4" name="Footer Placeholder 3"/>
          <p:cNvSpPr>
            <a:spLocks noGrp="1"/>
          </p:cNvSpPr>
          <p:nvPr>
            <p:ph type="ftr" sz="quarter" idx="11"/>
          </p:nvPr>
        </p:nvSpPr>
        <p:spPr/>
        <p:txBody>
          <a:bodyPr/>
          <a:lstStyle/>
          <a:p>
            <a:r>
              <a:rPr lang="en-US" dirty="0" smtClean="0"/>
              <a:t>(c) 2015  Watershed Guardians. www.watershedguardians.org</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83).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4" name="Footer Placeholder 3"/>
          <p:cNvSpPr>
            <a:spLocks noGrp="1"/>
          </p:cNvSpPr>
          <p:nvPr>
            <p:ph type="ftr" sz="quarter" idx="11"/>
          </p:nvPr>
        </p:nvSpPr>
        <p:spPr/>
        <p:txBody>
          <a:bodyPr/>
          <a:lstStyle/>
          <a:p>
            <a:r>
              <a:rPr lang="en-US" smtClean="0"/>
              <a:t>(c) 2015  Watershed Guardians. www.watershedguardians.org</a:t>
            </a:r>
            <a:endParaRPr lang="en-US"/>
          </a:p>
        </p:txBody>
      </p:sp>
      <p:graphicFrame>
        <p:nvGraphicFramePr>
          <p:cNvPr id="7" name="Chart 6"/>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47).JPG"/>
          <p:cNvPicPr>
            <a:picLocks noGrp="1" noChangeAspect="1"/>
          </p:cNvPicPr>
          <p:nvPr isPhoto="1"/>
        </p:nvPicPr>
        <p:blipFill>
          <a:blip r:embed="rId2"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extBox 3"/>
          <p:cNvSpPr txBox="1"/>
          <p:nvPr/>
        </p:nvSpPr>
        <p:spPr>
          <a:xfrm>
            <a:off x="928687" y="0"/>
            <a:ext cx="4886325" cy="1446550"/>
          </a:xfrm>
          <a:prstGeom prst="rect">
            <a:avLst/>
          </a:prstGeom>
          <a:noFill/>
        </p:spPr>
        <p:txBody>
          <a:bodyPr wrap="square" rtlCol="0">
            <a:spAutoFit/>
          </a:bodyPr>
          <a:lstStyle/>
          <a:p>
            <a:pPr algn="ctr"/>
            <a:r>
              <a:rPr lang="en-US" sz="4400" dirty="0" smtClean="0"/>
              <a:t>Beaver Count, and so do you!</a:t>
            </a:r>
          </a:p>
        </p:txBody>
      </p:sp>
      <p:pic>
        <p:nvPicPr>
          <p:cNvPr id="1025" name="Picture 1"/>
          <p:cNvPicPr>
            <a:picLocks noChangeAspect="1" noChangeArrowheads="1"/>
          </p:cNvPicPr>
          <p:nvPr/>
        </p:nvPicPr>
        <p:blipFill>
          <a:blip r:embed="rId3" cstate="print"/>
          <a:srcRect/>
          <a:stretch>
            <a:fillRect/>
          </a:stretch>
        </p:blipFill>
        <p:spPr bwMode="auto">
          <a:xfrm>
            <a:off x="0" y="825205"/>
            <a:ext cx="4705350" cy="536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528638"/>
            <a:ext cx="6500812" cy="1815882"/>
          </a:xfrm>
          <a:prstGeom prst="rect">
            <a:avLst/>
          </a:prstGeom>
          <a:noFill/>
        </p:spPr>
        <p:txBody>
          <a:bodyPr wrap="square" rtlCol="0">
            <a:spAutoFit/>
          </a:bodyPr>
          <a:lstStyle/>
          <a:p>
            <a:pPr marL="514350" indent="-514350">
              <a:buFont typeface="+mj-lt"/>
              <a:buAutoNum type="arabicPeriod"/>
            </a:pPr>
            <a:r>
              <a:rPr lang="en-US" sz="2800" dirty="0" smtClean="0"/>
              <a:t>The Count</a:t>
            </a:r>
          </a:p>
          <a:p>
            <a:pPr marL="514350" indent="-514350">
              <a:buFont typeface="+mj-lt"/>
              <a:buAutoNum type="arabicPeriod"/>
            </a:pPr>
            <a:r>
              <a:rPr lang="en-US" sz="2800" dirty="0" smtClean="0"/>
              <a:t>Results</a:t>
            </a:r>
          </a:p>
          <a:p>
            <a:pPr marL="514350" indent="-514350">
              <a:buFont typeface="+mj-lt"/>
              <a:buAutoNum type="arabicPeriod"/>
            </a:pPr>
            <a:r>
              <a:rPr lang="en-US" sz="2800" dirty="0" smtClean="0"/>
              <a:t>Conclusions</a:t>
            </a:r>
          </a:p>
          <a:p>
            <a:pPr marL="514350" indent="-514350">
              <a:buFont typeface="+mj-lt"/>
              <a:buAutoNum type="arabicPeriod"/>
            </a:pPr>
            <a:endParaRPr lang="en-US" sz="2800" dirty="0"/>
          </a:p>
        </p:txBody>
      </p:sp>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pic>
        <p:nvPicPr>
          <p:cNvPr id="89091" name="Picture 3"/>
          <p:cNvPicPr>
            <a:picLocks noChangeAspect="1" noChangeArrowheads="1"/>
          </p:cNvPicPr>
          <p:nvPr/>
        </p:nvPicPr>
        <p:blipFill>
          <a:blip r:embed="rId2" cstate="print"/>
          <a:srcRect/>
          <a:stretch>
            <a:fillRect/>
          </a:stretch>
        </p:blipFill>
        <p:spPr bwMode="auto">
          <a:xfrm>
            <a:off x="0" y="0"/>
            <a:ext cx="8834181" cy="3200400"/>
          </a:xfrm>
          <a:prstGeom prst="rect">
            <a:avLst/>
          </a:prstGeom>
          <a:noFill/>
          <a:ln w="9525">
            <a:noFill/>
            <a:miter lim="800000"/>
            <a:headEnd/>
            <a:tailEnd/>
          </a:ln>
          <a:effectLst/>
        </p:spPr>
      </p:pic>
      <p:pic>
        <p:nvPicPr>
          <p:cNvPr id="89092" name="Picture 4"/>
          <p:cNvPicPr>
            <a:picLocks noChangeAspect="1" noChangeArrowheads="1"/>
          </p:cNvPicPr>
          <p:nvPr/>
        </p:nvPicPr>
        <p:blipFill>
          <a:blip r:embed="rId3" cstate="print"/>
          <a:srcRect/>
          <a:stretch>
            <a:fillRect/>
          </a:stretch>
        </p:blipFill>
        <p:spPr bwMode="auto">
          <a:xfrm>
            <a:off x="0" y="3619499"/>
            <a:ext cx="8929243" cy="1795464"/>
          </a:xfrm>
          <a:prstGeom prst="rect">
            <a:avLst/>
          </a:prstGeom>
          <a:noFill/>
          <a:ln w="9525">
            <a:noFill/>
            <a:miter lim="800000"/>
            <a:headEnd/>
            <a:tailEnd/>
          </a:ln>
          <a:effectLst/>
        </p:spPr>
      </p:pic>
      <p:sp>
        <p:nvSpPr>
          <p:cNvPr id="5" name="Title 4"/>
          <p:cNvSpPr>
            <a:spLocks noGrp="1"/>
          </p:cNvSpPr>
          <p:nvPr>
            <p:ph type="title" idx="4294967295"/>
          </p:nvPr>
        </p:nvSpPr>
        <p:spPr/>
        <p:txBody>
          <a:bodyPr/>
          <a:lstStyle/>
          <a:p>
            <a:r>
              <a:rPr lang="en-US" dirty="0" smtClean="0"/>
              <a:t>WS trapping, US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sp>
        <p:nvSpPr>
          <p:cNvPr id="3" name="Title 2"/>
          <p:cNvSpPr>
            <a:spLocks noGrp="1"/>
          </p:cNvSpPr>
          <p:nvPr>
            <p:ph type="title" idx="4294967295"/>
          </p:nvPr>
        </p:nvSpPr>
        <p:spPr/>
        <p:txBody>
          <a:bodyPr/>
          <a:lstStyle/>
          <a:p>
            <a:r>
              <a:rPr lang="en-US" dirty="0" smtClean="0"/>
              <a:t>Trapping reports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 2015  Watershed Guardians. www.watershedguardians.org</a:t>
            </a:r>
            <a:endParaRPr lang="en-US"/>
          </a:p>
        </p:txBody>
      </p:sp>
      <p:pic>
        <p:nvPicPr>
          <p:cNvPr id="92162" name="Picture 2" descr="C:\Users\SRS\clyents\beaver\IF&amp;G Colony Counts\closed areas 2014\Bannock County.jpg"/>
          <p:cNvPicPr>
            <a:picLocks noChangeAspect="1" noChangeArrowheads="1"/>
          </p:cNvPicPr>
          <p:nvPr/>
        </p:nvPicPr>
        <p:blipFill>
          <a:blip r:embed="rId2" cstate="print"/>
          <a:srcRect/>
          <a:stretch>
            <a:fillRect/>
          </a:stretch>
        </p:blipFill>
        <p:spPr bwMode="auto">
          <a:xfrm>
            <a:off x="0" y="0"/>
            <a:ext cx="4724540" cy="3533775"/>
          </a:xfrm>
          <a:prstGeom prst="rect">
            <a:avLst/>
          </a:prstGeom>
          <a:noFill/>
        </p:spPr>
      </p:pic>
      <p:pic>
        <p:nvPicPr>
          <p:cNvPr id="92163" name="Picture 3" descr="C:\Users\SRS\clyents\beaver\IF&amp;G Colony Counts\closed areas 2014\Bingham County (2).jpg"/>
          <p:cNvPicPr>
            <a:picLocks noChangeAspect="1" noChangeArrowheads="1"/>
          </p:cNvPicPr>
          <p:nvPr/>
        </p:nvPicPr>
        <p:blipFill>
          <a:blip r:embed="rId3" cstate="print"/>
          <a:srcRect/>
          <a:stretch>
            <a:fillRect/>
          </a:stretch>
        </p:blipFill>
        <p:spPr bwMode="auto">
          <a:xfrm>
            <a:off x="2490789" y="2938463"/>
            <a:ext cx="4452937" cy="3330626"/>
          </a:xfrm>
          <a:prstGeom prst="rect">
            <a:avLst/>
          </a:prstGeom>
          <a:noFill/>
        </p:spPr>
      </p:pic>
      <p:pic>
        <p:nvPicPr>
          <p:cNvPr id="92164" name="Picture 4" descr="C:\Users\SRS\clyents\beaver\IF&amp;G Colony Counts\closed areas 2014\Franklin County (3).jpg"/>
          <p:cNvPicPr>
            <a:picLocks noChangeAspect="1" noChangeArrowheads="1"/>
          </p:cNvPicPr>
          <p:nvPr/>
        </p:nvPicPr>
        <p:blipFill>
          <a:blip r:embed="rId4" cstate="print"/>
          <a:srcRect/>
          <a:stretch>
            <a:fillRect/>
          </a:stretch>
        </p:blipFill>
        <p:spPr bwMode="auto">
          <a:xfrm>
            <a:off x="4286250" y="0"/>
            <a:ext cx="4857750" cy="3105416"/>
          </a:xfrm>
          <a:prstGeom prst="rect">
            <a:avLst/>
          </a:prstGeom>
          <a:noFill/>
        </p:spPr>
      </p:pic>
      <p:sp>
        <p:nvSpPr>
          <p:cNvPr id="7" name="&quot;No&quot; Symbol 6"/>
          <p:cNvSpPr/>
          <p:nvPr/>
        </p:nvSpPr>
        <p:spPr>
          <a:xfrm>
            <a:off x="1643063" y="619125"/>
            <a:ext cx="814387" cy="757238"/>
          </a:xfrm>
          <a:prstGeom prst="noSmoking">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quot; Symbol 7"/>
          <p:cNvSpPr/>
          <p:nvPr/>
        </p:nvSpPr>
        <p:spPr>
          <a:xfrm>
            <a:off x="7567613" y="1195387"/>
            <a:ext cx="814387" cy="757238"/>
          </a:xfrm>
          <a:prstGeom prst="noSmoking">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quot;No&quot; Symbol 8"/>
          <p:cNvSpPr/>
          <p:nvPr/>
        </p:nvSpPr>
        <p:spPr>
          <a:xfrm>
            <a:off x="5262563" y="2076450"/>
            <a:ext cx="814387" cy="757238"/>
          </a:xfrm>
          <a:prstGeom prst="noSmoking">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quot;No&quot; Symbol 9"/>
          <p:cNvSpPr/>
          <p:nvPr/>
        </p:nvSpPr>
        <p:spPr>
          <a:xfrm>
            <a:off x="1414463" y="2543175"/>
            <a:ext cx="814387" cy="757238"/>
          </a:xfrm>
          <a:prstGeom prst="noSmoking">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p:cNvSpPr/>
          <p:nvPr/>
        </p:nvSpPr>
        <p:spPr>
          <a:xfrm>
            <a:off x="4167188" y="4381500"/>
            <a:ext cx="814387" cy="757238"/>
          </a:xfrm>
          <a:prstGeom prst="noSmoking">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itle 11"/>
          <p:cNvSpPr>
            <a:spLocks noGrp="1"/>
          </p:cNvSpPr>
          <p:nvPr>
            <p:ph type="title" idx="4294967295"/>
          </p:nvPr>
        </p:nvSpPr>
        <p:spPr/>
        <p:txBody>
          <a:bodyPr/>
          <a:lstStyle/>
          <a:p>
            <a:r>
              <a:rPr lang="en-US" dirty="0" smtClean="0">
                <a:solidFill>
                  <a:srgbClr val="FFFF00"/>
                </a:solidFill>
              </a:rPr>
              <a:t>Closed</a:t>
            </a:r>
            <a:r>
              <a:rPr lang="en-US" baseline="0" dirty="0" smtClean="0">
                <a:solidFill>
                  <a:srgbClr val="FFFF00"/>
                </a:solidFill>
              </a:rPr>
              <a:t> to trapping</a:t>
            </a:r>
            <a:endParaRPr lang="en-US" dirty="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i's_from 1_28 and 2_11_12 (17).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t>(c) 2015  Watershed Guardians. www.watershedguardians.org</a:t>
            </a:r>
            <a:endParaRPr lang="en-US"/>
          </a:p>
        </p:txBody>
      </p:sp>
      <p:sp>
        <p:nvSpPr>
          <p:cNvPr id="4" name="Title 3"/>
          <p:cNvSpPr>
            <a:spLocks noGrp="1"/>
          </p:cNvSpPr>
          <p:nvPr>
            <p:ph type="title" idx="4294967295"/>
          </p:nvPr>
        </p:nvSpPr>
        <p:spPr/>
        <p:txBody>
          <a:bodyPr/>
          <a:lstStyle/>
          <a:p>
            <a:r>
              <a:rPr lang="en-US" dirty="0" smtClean="0"/>
              <a:t>Landscape</a:t>
            </a:r>
            <a:endParaRPr lang="en-US" dirty="0"/>
          </a:p>
        </p:txBody>
      </p:sp>
      <p:sp>
        <p:nvSpPr>
          <p:cNvPr id="5" name="TextBox 4"/>
          <p:cNvSpPr txBox="1"/>
          <p:nvPr/>
        </p:nvSpPr>
        <p:spPr>
          <a:xfrm>
            <a:off x="5272089" y="385763"/>
            <a:ext cx="3357562" cy="6124754"/>
          </a:xfrm>
          <a:prstGeom prst="rect">
            <a:avLst/>
          </a:prstGeom>
          <a:noFill/>
        </p:spPr>
        <p:txBody>
          <a:bodyPr wrap="square" rtlCol="0">
            <a:spAutoFit/>
          </a:bodyPr>
          <a:lstStyle/>
          <a:p>
            <a:r>
              <a:rPr lang="en-US" sz="2800" dirty="0" smtClean="0"/>
              <a:t>Vegetation mix:</a:t>
            </a:r>
          </a:p>
          <a:p>
            <a:pPr>
              <a:buFont typeface="Arial" pitchFamily="34" charset="0"/>
              <a:buChar char="•"/>
            </a:pPr>
            <a:r>
              <a:rPr lang="en-US" sz="2800" dirty="0" smtClean="0"/>
              <a:t>Conifer</a:t>
            </a:r>
          </a:p>
          <a:p>
            <a:pPr lvl="1">
              <a:buFont typeface="Arial" pitchFamily="34" charset="0"/>
              <a:buChar char="•"/>
            </a:pPr>
            <a:r>
              <a:rPr lang="en-US" sz="2800" dirty="0" smtClean="0"/>
              <a:t>Douglas Fir</a:t>
            </a:r>
          </a:p>
          <a:p>
            <a:pPr lvl="1">
              <a:buFont typeface="Arial" pitchFamily="34" charset="0"/>
              <a:buChar char="•"/>
            </a:pPr>
            <a:r>
              <a:rPr lang="en-US" sz="2800" dirty="0" smtClean="0"/>
              <a:t>Big Juniper</a:t>
            </a:r>
          </a:p>
          <a:p>
            <a:pPr lvl="1">
              <a:buFont typeface="Arial" pitchFamily="34" charset="0"/>
              <a:buChar char="•"/>
            </a:pPr>
            <a:r>
              <a:rPr lang="en-US" sz="2800" dirty="0" smtClean="0"/>
              <a:t>Ponderosa Pine</a:t>
            </a:r>
          </a:p>
          <a:p>
            <a:pPr>
              <a:buFont typeface="Arial" pitchFamily="34" charset="0"/>
              <a:buChar char="•"/>
            </a:pPr>
            <a:r>
              <a:rPr lang="en-US" sz="2800" dirty="0" smtClean="0"/>
              <a:t>Aspen</a:t>
            </a:r>
          </a:p>
          <a:p>
            <a:pPr>
              <a:buFont typeface="Arial" pitchFamily="34" charset="0"/>
              <a:buChar char="•"/>
            </a:pPr>
            <a:r>
              <a:rPr lang="en-US" sz="2800" dirty="0" smtClean="0"/>
              <a:t>Willow (Salix </a:t>
            </a:r>
            <a:r>
              <a:rPr lang="en-US" sz="2800" i="1" dirty="0" smtClean="0"/>
              <a:t>spp.</a:t>
            </a:r>
            <a:r>
              <a:rPr lang="en-US" sz="2800" dirty="0" smtClean="0"/>
              <a:t>)</a:t>
            </a:r>
          </a:p>
          <a:p>
            <a:pPr>
              <a:buFont typeface="Arial" pitchFamily="34" charset="0"/>
              <a:buChar char="•"/>
            </a:pPr>
            <a:r>
              <a:rPr lang="en-US" sz="2800" dirty="0" smtClean="0"/>
              <a:t>Dogwood</a:t>
            </a:r>
          </a:p>
          <a:p>
            <a:pPr>
              <a:buFont typeface="Arial" pitchFamily="34" charset="0"/>
              <a:buChar char="•"/>
            </a:pPr>
            <a:r>
              <a:rPr lang="en-US" sz="2800" dirty="0" smtClean="0"/>
              <a:t>Black Hawthorn</a:t>
            </a:r>
          </a:p>
          <a:p>
            <a:r>
              <a:rPr lang="en-US" sz="2800" dirty="0" smtClean="0"/>
              <a:t>Hydrology</a:t>
            </a:r>
          </a:p>
          <a:p>
            <a:pPr lvl="1">
              <a:buFont typeface="Arial" pitchFamily="34" charset="0"/>
              <a:buChar char="•"/>
            </a:pPr>
            <a:r>
              <a:rPr lang="en-US" sz="2800" dirty="0" smtClean="0"/>
              <a:t>15-20” annual </a:t>
            </a:r>
            <a:r>
              <a:rPr lang="en-US" sz="2800" dirty="0" err="1" smtClean="0"/>
              <a:t>precip</a:t>
            </a:r>
            <a:endParaRPr lang="en-US" sz="2800" dirty="0" smtClean="0"/>
          </a:p>
          <a:p>
            <a:pPr lvl="1">
              <a:buFont typeface="Arial" pitchFamily="34" charset="0"/>
              <a:buChar char="•"/>
            </a:pPr>
            <a:r>
              <a:rPr lang="en-US" sz="2800" dirty="0" smtClean="0"/>
              <a:t>Gradient: 80: &lt;3%</a:t>
            </a:r>
          </a:p>
          <a:p>
            <a:pPr lvl="1">
              <a:buFont typeface="Arial" pitchFamily="34" charset="0"/>
              <a:buChar char="•"/>
            </a:pPr>
            <a:endParaRPr lang="en-US" sz="28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FFFF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4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12139</TotalTime>
  <Words>998</Words>
  <Application>Microsoft Office PowerPoint</Application>
  <PresentationFormat>On-screen Show (4:3)</PresentationFormat>
  <Paragraphs>179</Paragraphs>
  <Slides>46</Slides>
  <Notes>14</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WS trapping, US</vt:lpstr>
      <vt:lpstr>Trapping reports</vt:lpstr>
      <vt:lpstr>Closed to trapping</vt:lpstr>
      <vt:lpstr>Landscape</vt:lpstr>
      <vt:lpstr>Survey Zones</vt:lpstr>
      <vt:lpstr>Training</vt:lpstr>
      <vt:lpstr>Fresh cuts</vt:lpstr>
      <vt:lpstr>Training Cont’d. </vt:lpstr>
      <vt:lpstr>Fresh cuts</vt:lpstr>
      <vt:lpstr>Fresh Cuts</vt:lpstr>
      <vt:lpstr>Beaver cut aged 6 weeks, Ash</vt:lpstr>
      <vt:lpstr>Dams/Ice</vt:lpstr>
      <vt:lpstr>Dams: Level and Maintained (Active)</vt:lpstr>
      <vt:lpstr>Dams/Level and Maintained/Active</vt:lpstr>
      <vt:lpstr>Inactive</vt:lpstr>
      <vt:lpstr>Inactive: Wing Scour</vt:lpstr>
      <vt:lpstr>Quiz:</vt:lpstr>
      <vt:lpstr>Quiz: </vt:lpstr>
      <vt:lpstr>Lodges</vt:lpstr>
      <vt:lpstr>Active Lodge</vt:lpstr>
      <vt:lpstr>Inactive Lodge</vt:lpstr>
      <vt:lpstr>Bank Lodge</vt:lpstr>
      <vt:lpstr>Bank Den</vt:lpstr>
      <vt:lpstr>Slide 29</vt:lpstr>
      <vt:lpstr>Tracks</vt:lpstr>
      <vt:lpstr>Slide 31</vt:lpstr>
      <vt:lpstr>Slide 32</vt:lpstr>
      <vt:lpstr>Slide 33</vt:lpstr>
      <vt:lpstr>Slide 34</vt:lpstr>
      <vt:lpstr>Active Dam</vt:lpstr>
      <vt:lpstr>Inactive Dams</vt:lpstr>
      <vt:lpstr>Quiz: Active Lodge</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subject>BeaverCount</dc:subject>
  <dc:creator>SRS</dc:creator>
  <cp:lastModifiedBy>SRS</cp:lastModifiedBy>
  <cp:revision>13</cp:revision>
  <dcterms:created xsi:type="dcterms:W3CDTF">2015-01-14T02:49:25Z</dcterms:created>
  <dcterms:modified xsi:type="dcterms:W3CDTF">2015-02-18T01:05:26Z</dcterms:modified>
</cp:coreProperties>
</file>