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3" r:id="rId2"/>
    <p:sldId id="274" r:id="rId3"/>
    <p:sldId id="275" r:id="rId4"/>
    <p:sldId id="276" r:id="rId5"/>
    <p:sldId id="277" r:id="rId6"/>
    <p:sldId id="303" r:id="rId7"/>
    <p:sldId id="278" r:id="rId8"/>
  </p:sldIdLst>
  <p:sldSz cx="13004800" cy="9753600"/>
  <p:notesSz cx="6858000" cy="9144000"/>
  <p:defaultTextStyle>
    <a:lvl1pPr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617" autoAdjust="0"/>
  </p:normalViewPr>
  <p:slideViewPr>
    <p:cSldViewPr>
      <p:cViewPr varScale="1">
        <p:scale>
          <a:sx n="43" d="100"/>
          <a:sy n="43" d="100"/>
        </p:scale>
        <p:origin x="2524" y="5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671880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941100"/>
                </a:solidFill>
                <a:effectLst>
                  <a:outerShdw blurRad="12700" dist="63500" dir="18900000" rotWithShape="0">
                    <a:srgbClr val="A6AAA8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941100"/>
                </a:solidFill>
                <a:effectLst>
                  <a:outerShdw blurRad="12700" dist="63500" dir="18900000" rotWithShape="0">
                    <a:srgbClr val="A6AAA8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941100"/>
                </a:solidFill>
                <a:effectLst>
                  <a:outerShdw blurRad="12700" dist="63500" dir="18900000" rotWithShape="0">
                    <a:srgbClr val="A6AAA8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941100"/>
                </a:solidFill>
                <a:effectLst>
                  <a:outerShdw blurRad="12700" dist="63500" dir="18900000" rotWithShape="0">
                    <a:srgbClr val="A6AAA8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 algn="ctr">
              <a:spcBef>
                <a:spcPts val="3800"/>
              </a:spcBef>
              <a:defRPr sz="2800">
                <a:solidFill>
                  <a:srgbClr val="C0C0C0"/>
                </a:solidFill>
                <a:latin typeface="+mj-lt"/>
                <a:ea typeface="+mj-ea"/>
                <a:cs typeface="+mj-cs"/>
                <a:sym typeface="Superclarendon Regular"/>
              </a:defRPr>
            </a:lvl1pPr>
            <a:lvl2pPr marL="762000" indent="-381000" algn="ctr">
              <a:spcBef>
                <a:spcPts val="3800"/>
              </a:spcBef>
              <a:defRPr sz="2800">
                <a:solidFill>
                  <a:srgbClr val="C0C0C0"/>
                </a:solidFill>
                <a:latin typeface="+mj-lt"/>
                <a:ea typeface="+mj-ea"/>
                <a:cs typeface="+mj-cs"/>
                <a:sym typeface="Superclarendon Regular"/>
              </a:defRPr>
            </a:lvl2pPr>
            <a:lvl3pPr marL="1143000" indent="-381000" algn="ctr">
              <a:spcBef>
                <a:spcPts val="3800"/>
              </a:spcBef>
              <a:defRPr sz="2800">
                <a:solidFill>
                  <a:srgbClr val="C0C0C0"/>
                </a:solidFill>
                <a:latin typeface="+mj-lt"/>
                <a:ea typeface="+mj-ea"/>
                <a:cs typeface="+mj-cs"/>
                <a:sym typeface="Superclarendon Regular"/>
              </a:defRPr>
            </a:lvl3pPr>
            <a:lvl4pPr marL="1524000" indent="-381000" algn="ctr">
              <a:spcBef>
                <a:spcPts val="3800"/>
              </a:spcBef>
              <a:defRPr sz="2800">
                <a:solidFill>
                  <a:srgbClr val="C0C0C0"/>
                </a:solidFill>
                <a:latin typeface="+mj-lt"/>
                <a:ea typeface="+mj-ea"/>
                <a:cs typeface="+mj-cs"/>
                <a:sym typeface="Superclarendon Regular"/>
              </a:defRPr>
            </a:lvl4pPr>
            <a:lvl5pPr marL="1905000" indent="-381000" algn="ctr">
              <a:spcBef>
                <a:spcPts val="3800"/>
              </a:spcBef>
              <a:defRPr sz="2800">
                <a:solidFill>
                  <a:srgbClr val="C0C0C0"/>
                </a:solidFill>
                <a:latin typeface="+mj-lt"/>
                <a:ea typeface="+mj-ea"/>
                <a:cs typeface="+mj-cs"/>
                <a:sym typeface="Superclarendon Regular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C0C0C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C0C0C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C0C0C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C0C0C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C0C0C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941100"/>
                </a:solidFill>
                <a:effectLst>
                  <a:outerShdw blurRad="12700" dist="63500" dir="18900000" rotWithShape="0">
                    <a:srgbClr val="A6AAA8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algn="ctr" defTabSz="584200">
        <a:defRPr sz="8000">
          <a:solidFill>
            <a:srgbClr val="941100"/>
          </a:solidFill>
          <a:effectLst>
            <a:outerShdw blurRad="12700" dist="63500" dir="18900000" rotWithShape="0">
              <a:srgbClr val="A6AAA8"/>
            </a:outerShdw>
          </a:effectLst>
          <a:latin typeface="+mj-lt"/>
          <a:ea typeface="+mj-ea"/>
          <a:cs typeface="+mj-cs"/>
          <a:sym typeface="Superclarendon Regular"/>
        </a:defRPr>
      </a:lvl1pPr>
      <a:lvl2pPr indent="228600" algn="ctr" defTabSz="584200">
        <a:defRPr sz="8000">
          <a:solidFill>
            <a:srgbClr val="941100"/>
          </a:solidFill>
          <a:effectLst>
            <a:outerShdw blurRad="12700" dist="63500" dir="18900000" rotWithShape="0">
              <a:srgbClr val="A6AAA8"/>
            </a:outerShdw>
          </a:effectLst>
          <a:latin typeface="+mj-lt"/>
          <a:ea typeface="+mj-ea"/>
          <a:cs typeface="+mj-cs"/>
          <a:sym typeface="Superclarendon Regular"/>
        </a:defRPr>
      </a:lvl2pPr>
      <a:lvl3pPr indent="457200" algn="ctr" defTabSz="584200">
        <a:defRPr sz="8000">
          <a:solidFill>
            <a:srgbClr val="941100"/>
          </a:solidFill>
          <a:effectLst>
            <a:outerShdw blurRad="12700" dist="63500" dir="18900000" rotWithShape="0">
              <a:srgbClr val="A6AAA8"/>
            </a:outerShdw>
          </a:effectLst>
          <a:latin typeface="+mj-lt"/>
          <a:ea typeface="+mj-ea"/>
          <a:cs typeface="+mj-cs"/>
          <a:sym typeface="Superclarendon Regular"/>
        </a:defRPr>
      </a:lvl3pPr>
      <a:lvl4pPr indent="685800" algn="ctr" defTabSz="584200">
        <a:defRPr sz="8000">
          <a:solidFill>
            <a:srgbClr val="941100"/>
          </a:solidFill>
          <a:effectLst>
            <a:outerShdw blurRad="12700" dist="63500" dir="18900000" rotWithShape="0">
              <a:srgbClr val="A6AAA8"/>
            </a:outerShdw>
          </a:effectLst>
          <a:latin typeface="+mj-lt"/>
          <a:ea typeface="+mj-ea"/>
          <a:cs typeface="+mj-cs"/>
          <a:sym typeface="Superclarendon Regular"/>
        </a:defRPr>
      </a:lvl4pPr>
      <a:lvl5pPr indent="914400" algn="ctr" defTabSz="584200">
        <a:defRPr sz="8000">
          <a:solidFill>
            <a:srgbClr val="941100"/>
          </a:solidFill>
          <a:effectLst>
            <a:outerShdw blurRad="12700" dist="63500" dir="18900000" rotWithShape="0">
              <a:srgbClr val="A6AAA8"/>
            </a:outerShdw>
          </a:effectLst>
          <a:latin typeface="+mj-lt"/>
          <a:ea typeface="+mj-ea"/>
          <a:cs typeface="+mj-cs"/>
          <a:sym typeface="Superclarendon Regular"/>
        </a:defRPr>
      </a:lvl5pPr>
      <a:lvl6pPr indent="1143000" algn="ctr" defTabSz="584200">
        <a:defRPr sz="8000">
          <a:solidFill>
            <a:srgbClr val="941100"/>
          </a:solidFill>
          <a:effectLst>
            <a:outerShdw blurRad="12700" dist="63500" dir="18900000" rotWithShape="0">
              <a:srgbClr val="A6AAA8"/>
            </a:outerShdw>
          </a:effectLst>
          <a:latin typeface="+mj-lt"/>
          <a:ea typeface="+mj-ea"/>
          <a:cs typeface="+mj-cs"/>
          <a:sym typeface="Superclarendon Regular"/>
        </a:defRPr>
      </a:lvl6pPr>
      <a:lvl7pPr indent="1371600" algn="ctr" defTabSz="584200">
        <a:defRPr sz="8000">
          <a:solidFill>
            <a:srgbClr val="941100"/>
          </a:solidFill>
          <a:effectLst>
            <a:outerShdw blurRad="12700" dist="63500" dir="18900000" rotWithShape="0">
              <a:srgbClr val="A6AAA8"/>
            </a:outerShdw>
          </a:effectLst>
          <a:latin typeface="+mj-lt"/>
          <a:ea typeface="+mj-ea"/>
          <a:cs typeface="+mj-cs"/>
          <a:sym typeface="Superclarendon Regular"/>
        </a:defRPr>
      </a:lvl7pPr>
      <a:lvl8pPr indent="1600200" algn="ctr" defTabSz="584200">
        <a:defRPr sz="8000">
          <a:solidFill>
            <a:srgbClr val="941100"/>
          </a:solidFill>
          <a:effectLst>
            <a:outerShdw blurRad="12700" dist="63500" dir="18900000" rotWithShape="0">
              <a:srgbClr val="A6AAA8"/>
            </a:outerShdw>
          </a:effectLst>
          <a:latin typeface="+mj-lt"/>
          <a:ea typeface="+mj-ea"/>
          <a:cs typeface="+mj-cs"/>
          <a:sym typeface="Superclarendon Regular"/>
        </a:defRPr>
      </a:lvl8pPr>
      <a:lvl9pPr indent="1828800" algn="ctr" defTabSz="584200">
        <a:defRPr sz="8000">
          <a:solidFill>
            <a:srgbClr val="941100"/>
          </a:solidFill>
          <a:effectLst>
            <a:outerShdw blurRad="12700" dist="63500" dir="18900000" rotWithShape="0">
              <a:srgbClr val="A6AAA8"/>
            </a:outerShdw>
          </a:effectLst>
          <a:latin typeface="+mj-lt"/>
          <a:ea typeface="+mj-ea"/>
          <a:cs typeface="+mj-cs"/>
          <a:sym typeface="Superclarendon Regular"/>
        </a:defRPr>
      </a:lvl9pPr>
    </p:titleStyle>
    <p:bodyStyle>
      <a:lvl1pPr marL="517071" indent="-517071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98071" indent="-517071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279071" indent="-517071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660071" indent="-517071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041071" indent="-517071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422071" indent="-517071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2803071" indent="-517071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184071" indent="-517071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3565071" indent="-517071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MABAS Division 2 </a:t>
            </a:r>
            <a:br>
              <a:rPr lang="en-US" dirty="0"/>
            </a:br>
            <a:r>
              <a:rPr lang="en-US" dirty="0"/>
              <a:t>Water Assets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MABAS Double Decker Boat  Equipment Trailer </a:t>
            </a:r>
          </a:p>
          <a:p>
            <a:pPr marL="0" indent="0">
              <a:buNone/>
            </a:pPr>
            <a:r>
              <a:rPr lang="en-US" dirty="0"/>
              <a:t>(Acquired in 2019 from MABAS)</a:t>
            </a:r>
          </a:p>
          <a:p>
            <a:r>
              <a:rPr lang="en-US" dirty="0"/>
              <a:t>2007 Rescue One Connector Boat</a:t>
            </a:r>
          </a:p>
          <a:p>
            <a:r>
              <a:rPr lang="en-US" dirty="0"/>
              <a:t>MABAS Owned Priority 2</a:t>
            </a:r>
          </a:p>
          <a:p>
            <a:r>
              <a:rPr lang="en-US" dirty="0"/>
              <a:t>Replacement: 15yrs</a:t>
            </a:r>
          </a:p>
          <a:p>
            <a:r>
              <a:rPr lang="en-US" dirty="0"/>
              <a:t>Cost: $12,000</a:t>
            </a:r>
          </a:p>
          <a:p>
            <a:endParaRPr lang="en-US" dirty="0"/>
          </a:p>
        </p:txBody>
      </p:sp>
      <p:pic>
        <p:nvPicPr>
          <p:cNvPr id="5" name="Picture 4" descr="A picture containing floor, red, parked, indoor&#10;&#10;Description automatically generated">
            <a:extLst>
              <a:ext uri="{FF2B5EF4-FFF2-40B4-BE49-F238E27FC236}">
                <a16:creationId xmlns:a16="http://schemas.microsoft.com/office/drawing/2014/main" id="{478BF443-EFC2-4043-8170-C7557F078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3365500"/>
            <a:ext cx="5829302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834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MABAS Division 2 </a:t>
            </a:r>
            <a:br>
              <a:rPr lang="en-US" dirty="0"/>
            </a:br>
            <a:r>
              <a:rPr lang="en-US" dirty="0"/>
              <a:t>Water Assets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2017 16ft Zodiac Inflatable boat</a:t>
            </a:r>
          </a:p>
          <a:p>
            <a:r>
              <a:rPr lang="en-US" dirty="0"/>
              <a:t>MABAS Owned Priority 2</a:t>
            </a:r>
          </a:p>
          <a:p>
            <a:r>
              <a:rPr lang="en-US" dirty="0"/>
              <a:t>Replacement: 15yrs</a:t>
            </a:r>
          </a:p>
          <a:p>
            <a:r>
              <a:rPr lang="en-US" dirty="0"/>
              <a:t>Cost: $15,000</a:t>
            </a:r>
          </a:p>
          <a:p>
            <a:endParaRPr lang="en-US" dirty="0"/>
          </a:p>
        </p:txBody>
      </p:sp>
      <p:pic>
        <p:nvPicPr>
          <p:cNvPr id="11" name="Picture 10" descr="A picture containing indoor, red, engine&#10;&#10;Description automatically generated">
            <a:extLst>
              <a:ext uri="{FF2B5EF4-FFF2-40B4-BE49-F238E27FC236}">
                <a16:creationId xmlns:a16="http://schemas.microsoft.com/office/drawing/2014/main" id="{7EB41142-233C-437A-B844-0E75F1AC0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8050" y="3194050"/>
            <a:ext cx="64389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588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MABAS Division 2 </a:t>
            </a:r>
            <a:br>
              <a:rPr lang="en-US" dirty="0"/>
            </a:br>
            <a:r>
              <a:rPr lang="en-US" dirty="0"/>
              <a:t>Water Assets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2007 (3) AGA Masks / ABV valve / Ear &amp; Microphone </a:t>
            </a:r>
          </a:p>
          <a:p>
            <a:pPr algn="l"/>
            <a:r>
              <a:rPr lang="en-US" dirty="0"/>
              <a:t>Division 2 Owner</a:t>
            </a:r>
          </a:p>
          <a:p>
            <a:pPr algn="l"/>
            <a:r>
              <a:rPr lang="en-US" dirty="0"/>
              <a:t>Replacement: 15yrs</a:t>
            </a:r>
          </a:p>
          <a:p>
            <a:pPr marL="0" indent="0" algn="l">
              <a:buNone/>
            </a:pPr>
            <a:r>
              <a:rPr lang="en-US" dirty="0"/>
              <a:t>     Cost Masks: $3,500 </a:t>
            </a:r>
          </a:p>
          <a:p>
            <a:pPr algn="l"/>
            <a:r>
              <a:rPr lang="en-US" dirty="0"/>
              <a:t>Cost Ear/Microphones: $3,900</a:t>
            </a:r>
          </a:p>
          <a:p>
            <a:pPr algn="l"/>
            <a:r>
              <a:rPr lang="en-US" dirty="0"/>
              <a:t>Currently Housed:  West Dundee (2)</a:t>
            </a:r>
          </a:p>
          <a:p>
            <a:pPr algn="l"/>
            <a:r>
              <a:rPr lang="en-US" dirty="0"/>
              <a:t>                                East Dundee (1)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810000"/>
            <a:ext cx="5114925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6733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MABAS Division 2 </a:t>
            </a:r>
            <a:br>
              <a:rPr lang="en-US" dirty="0"/>
            </a:br>
            <a:r>
              <a:rPr lang="en-US" dirty="0"/>
              <a:t>Water Assets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8000" dirty="0"/>
              <a:t>2011 (30) Mars  Rover Pony bottle regulators</a:t>
            </a:r>
          </a:p>
          <a:p>
            <a:pPr algn="l"/>
            <a:r>
              <a:rPr lang="en-US" sz="8000" dirty="0"/>
              <a:t>Division 2 Owner</a:t>
            </a:r>
          </a:p>
          <a:p>
            <a:pPr algn="l"/>
            <a:r>
              <a:rPr lang="en-US" sz="8000" dirty="0"/>
              <a:t>Replacement 15yrs</a:t>
            </a:r>
          </a:p>
          <a:p>
            <a:pPr algn="l"/>
            <a:r>
              <a:rPr lang="en-US" sz="8000" dirty="0"/>
              <a:t>Cost: $5,500 (updated 2019)</a:t>
            </a:r>
          </a:p>
          <a:p>
            <a:pPr algn="l"/>
            <a:r>
              <a:rPr lang="en-US" sz="8000" dirty="0"/>
              <a:t>South Elgin (9) East Dundee (5)</a:t>
            </a:r>
          </a:p>
          <a:p>
            <a:pPr algn="l"/>
            <a:r>
              <a:rPr lang="en-US" sz="8000" dirty="0"/>
              <a:t>West Dundee (5) Rutland (2)</a:t>
            </a:r>
          </a:p>
          <a:p>
            <a:pPr algn="l"/>
            <a:r>
              <a:rPr lang="en-US" sz="8000" dirty="0">
                <a:solidFill>
                  <a:srgbClr val="FF0000"/>
                </a:solidFill>
              </a:rPr>
              <a:t>2018 Sold (9) Regulators to D.J. Scuba for (4) RS4 regulators </a:t>
            </a:r>
          </a:p>
          <a:p>
            <a:pPr algn="l"/>
            <a:r>
              <a:rPr lang="en-US" sz="8000" dirty="0"/>
              <a:t>Total as of 2019 (21)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4114800"/>
            <a:ext cx="5114925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1644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MABAS Division 2 </a:t>
            </a:r>
            <a:br>
              <a:rPr lang="en-US" dirty="0"/>
            </a:br>
            <a:r>
              <a:rPr lang="en-US" dirty="0"/>
              <a:t>Water Assets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2011 (30) SCUBA 19cuft Pony bottles with valve.</a:t>
            </a:r>
          </a:p>
          <a:p>
            <a:pPr algn="l"/>
            <a:r>
              <a:rPr lang="en-US" sz="2400" dirty="0"/>
              <a:t>Division 2 Owner</a:t>
            </a:r>
          </a:p>
          <a:p>
            <a:pPr algn="l"/>
            <a:r>
              <a:rPr lang="en-US" sz="2400" dirty="0"/>
              <a:t>Replacement: 20yrs</a:t>
            </a:r>
          </a:p>
          <a:p>
            <a:pPr algn="l"/>
            <a:r>
              <a:rPr lang="en-US" sz="2400" dirty="0"/>
              <a:t>Cost: $2,800 (updated 2019)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2018 Sold (9) bottles back to D.J. Scuba for (4) RS4 Regulators </a:t>
            </a:r>
          </a:p>
          <a:p>
            <a:pPr algn="l"/>
            <a:r>
              <a:rPr lang="en-US" sz="2400" dirty="0"/>
              <a:t>Total as of 2019 (21) bottles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3276600"/>
            <a:ext cx="3835400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5736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MABAS Division 2 Water Assets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2018 (4) RS4 Regulators</a:t>
            </a:r>
          </a:p>
          <a:p>
            <a:pPr marL="0" indent="0">
              <a:buNone/>
            </a:pPr>
            <a:r>
              <a:rPr lang="en-US" sz="2000" dirty="0"/>
              <a:t>(Adaptable to Surface air supply systems)</a:t>
            </a:r>
          </a:p>
          <a:p>
            <a:pPr marL="0" indent="0">
              <a:buNone/>
            </a:pPr>
            <a:r>
              <a:rPr lang="en-US" dirty="0"/>
              <a:t>East Dundee (3)</a:t>
            </a:r>
          </a:p>
          <a:p>
            <a:pPr marL="0" indent="0">
              <a:buNone/>
            </a:pPr>
            <a:r>
              <a:rPr lang="en-US" dirty="0"/>
              <a:t>South Elgin (1)</a:t>
            </a:r>
          </a:p>
          <a:p>
            <a:pPr marL="0" indent="0">
              <a:buNone/>
            </a:pPr>
            <a:r>
              <a:rPr lang="en-US" dirty="0"/>
              <a:t>$2,925.00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3048000"/>
            <a:ext cx="5514975" cy="287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5374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MABAS Division 2 </a:t>
            </a:r>
            <a:br>
              <a:rPr lang="en-US" dirty="0"/>
            </a:br>
            <a:r>
              <a:rPr lang="en-US" dirty="0"/>
              <a:t>Water Assets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2010 MABAS Kongsberg Sector Scan</a:t>
            </a:r>
          </a:p>
          <a:p>
            <a:pPr algn="l"/>
            <a:r>
              <a:rPr lang="en-US" dirty="0"/>
              <a:t>MABAS Owned</a:t>
            </a:r>
          </a:p>
          <a:p>
            <a:pPr algn="l"/>
            <a:r>
              <a:rPr lang="en-US" dirty="0"/>
              <a:t>2022 MABAS Water</a:t>
            </a:r>
          </a:p>
          <a:p>
            <a:pPr algn="l"/>
            <a:r>
              <a:rPr lang="en-US" dirty="0"/>
              <a:t> Replaced Sonar Head </a:t>
            </a:r>
          </a:p>
          <a:p>
            <a:pPr algn="l"/>
            <a:r>
              <a:rPr lang="en-US" dirty="0"/>
              <a:t>Replacement: 15yrs</a:t>
            </a:r>
          </a:p>
          <a:p>
            <a:pPr algn="l"/>
            <a:r>
              <a:rPr lang="en-US" dirty="0"/>
              <a:t>Cost: $50,000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3886200"/>
            <a:ext cx="3578225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5396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Superclarendon Regular"/>
        <a:ea typeface="Superclarendon Regular"/>
        <a:cs typeface="Superclarendon Regular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Superclarendon Regular"/>
        <a:ea typeface="Superclarendon Regular"/>
        <a:cs typeface="Superclarendon Regular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297</Words>
  <Application>Microsoft Office PowerPoint</Application>
  <PresentationFormat>Custom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Avenir Roman</vt:lpstr>
      <vt:lpstr>Helvetica Light</vt:lpstr>
      <vt:lpstr>Superclarendon Regular</vt:lpstr>
      <vt:lpstr>Gradient</vt:lpstr>
      <vt:lpstr>MABAS Division 2  Water Assets</vt:lpstr>
      <vt:lpstr>MABAS Division 2  Water Assets</vt:lpstr>
      <vt:lpstr>MABAS Division 2  Water Assets</vt:lpstr>
      <vt:lpstr>MABAS Division 2  Water Assets</vt:lpstr>
      <vt:lpstr>MABAS Division 2  Water Assets</vt:lpstr>
      <vt:lpstr>MABAS Division 2 Water Assets </vt:lpstr>
      <vt:lpstr>MABAS Division 2  Water Assets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MABAS Division 2  TRT Assets</dc:title>
  <dc:creator>bert lancaster</dc:creator>
  <cp:lastModifiedBy>Bert Lancaster</cp:lastModifiedBy>
  <cp:revision>65</cp:revision>
  <dcterms:modified xsi:type="dcterms:W3CDTF">2022-11-08T16:58:46Z</dcterms:modified>
</cp:coreProperties>
</file>