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1095" r:id="rId6"/>
    <p:sldId id="1096" r:id="rId7"/>
    <p:sldId id="1086" r:id="rId8"/>
    <p:sldId id="1097" r:id="rId9"/>
    <p:sldId id="1098" r:id="rId10"/>
    <p:sldId id="1099" r:id="rId11"/>
    <p:sldId id="1100" r:id="rId12"/>
    <p:sldId id="1101" r:id="rId13"/>
    <p:sldId id="1102" r:id="rId14"/>
    <p:sldId id="1103" r:id="rId15"/>
    <p:sldId id="10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et Walsh" initials="MW" lastIdx="1" clrIdx="0">
    <p:extLst>
      <p:ext uri="{19B8F6BF-5375-455C-9EA6-DF929625EA0E}">
        <p15:presenceInfo xmlns:p15="http://schemas.microsoft.com/office/powerpoint/2012/main" userId="S::margaret@utopusinsights.com::eae66dfb-d6b1-42dc-b1ae-93f7bac5b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4C"/>
    <a:srgbClr val="92D04F"/>
    <a:srgbClr val="92D050"/>
    <a:srgbClr val="00AFCB"/>
    <a:srgbClr val="F7A539"/>
    <a:srgbClr val="F8A538"/>
    <a:srgbClr val="2170F2"/>
    <a:srgbClr val="00399C"/>
    <a:srgbClr val="F5F5F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E56FC-B1D8-464D-93E8-5F2A54A650D0}" v="22" dt="2020-11-12T14:27:04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65" autoAdjust="0"/>
    <p:restoredTop sz="93792" autoAdjust="0"/>
  </p:normalViewPr>
  <p:slideViewPr>
    <p:cSldViewPr snapToGrid="0">
      <p:cViewPr varScale="1">
        <p:scale>
          <a:sx n="111" d="100"/>
          <a:sy n="111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2AD388-167B-49BC-90A9-8E4304EBB2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BDCFC3-0DD8-498B-B646-602B5DD73B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48C14-0C07-472C-8717-5EDEA52FA0B6}" type="datetimeFigureOut">
              <a:rPr lang="en-IN" smtClean="0"/>
              <a:t>13-11-2020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65AB0-A004-4849-8A61-B724F5AF30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769FA-0562-4734-A12F-A263334BC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11B28-95A5-4250-BBEB-5814A84CEC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2637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254A-C141-4EC3-BD62-53E13F848625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83FFF-25B4-43C7-9409-A94CB74B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3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7091F0-5577-A54B-9E55-CC403884F464}"/>
              </a:ext>
            </a:extLst>
          </p:cNvPr>
          <p:cNvSpPr/>
          <p:nvPr userDrawn="1"/>
        </p:nvSpPr>
        <p:spPr>
          <a:xfrm>
            <a:off x="0" y="0"/>
            <a:ext cx="5448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4E6B48-2426-424C-B5E4-22F25B9B6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7105" y="134535"/>
            <a:ext cx="7583711" cy="56877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FEB189-9EBB-5443-8DDE-699A2E980A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42" y="364671"/>
            <a:ext cx="1219200" cy="406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EB1EFA-9A37-0146-A398-25222FC3FCB6}"/>
              </a:ext>
            </a:extLst>
          </p:cNvPr>
          <p:cNvCxnSpPr>
            <a:cxnSpLocks/>
          </p:cNvCxnSpPr>
          <p:nvPr userDrawn="1"/>
        </p:nvCxnSpPr>
        <p:spPr>
          <a:xfrm flipV="1">
            <a:off x="547915" y="4133758"/>
            <a:ext cx="4067628" cy="3629"/>
          </a:xfrm>
          <a:prstGeom prst="line">
            <a:avLst/>
          </a:prstGeom>
          <a:ln>
            <a:solidFill>
              <a:srgbClr val="E5E6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A114FE-C9B1-A64B-83D5-FF48BBBB6E1B}"/>
              </a:ext>
            </a:extLst>
          </p:cNvPr>
          <p:cNvCxnSpPr>
            <a:cxnSpLocks/>
          </p:cNvCxnSpPr>
          <p:nvPr userDrawn="1"/>
        </p:nvCxnSpPr>
        <p:spPr>
          <a:xfrm>
            <a:off x="576943" y="4133758"/>
            <a:ext cx="997858" cy="0"/>
          </a:xfrm>
          <a:prstGeom prst="line">
            <a:avLst/>
          </a:prstGeom>
          <a:ln w="28575">
            <a:solidFill>
              <a:srgbClr val="173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AB0F22D-C3DA-D642-AADD-35466B4E34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341" y="2137616"/>
            <a:ext cx="3263900" cy="276999"/>
          </a:xfrm>
        </p:spPr>
        <p:txBody>
          <a:bodyPr>
            <a:noAutofit/>
          </a:bodyPr>
          <a:lstStyle>
            <a:lvl1pPr>
              <a:defRPr sz="1200">
                <a:solidFill>
                  <a:srgbClr val="5E6278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F10A2CAB-51D7-1B47-9DAF-81E7066F2A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341" y="2490156"/>
            <a:ext cx="4619172" cy="13596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5D81E21D-831A-DC4D-A655-61093A43E3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341" y="4341669"/>
            <a:ext cx="4619172" cy="377852"/>
          </a:xfrm>
        </p:spPr>
        <p:txBody>
          <a:bodyPr>
            <a:noAutofit/>
          </a:bodyPr>
          <a:lstStyle>
            <a:lvl1pPr>
              <a:defRPr sz="1200">
                <a:solidFill>
                  <a:srgbClr val="5E6278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Name of presenter goes here</a:t>
            </a:r>
          </a:p>
        </p:txBody>
      </p:sp>
    </p:spTree>
    <p:extLst>
      <p:ext uri="{BB962C8B-B14F-4D97-AF65-F5344CB8AC3E}">
        <p14:creationId xmlns:p14="http://schemas.microsoft.com/office/powerpoint/2010/main" val="335435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" descr="Slide-BG">
            <a:extLst>
              <a:ext uri="{FF2B5EF4-FFF2-40B4-BE49-F238E27FC236}">
                <a16:creationId xmlns:a16="http://schemas.microsoft.com/office/drawing/2014/main" id="{280F5AF3-A0D8-4683-B703-FC58FC4BB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45" y="-42545"/>
            <a:ext cx="12266295" cy="6900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B7DE6-8E6F-474E-9D99-FAE343AAE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392"/>
          </a:xfrm>
          <a:prstGeom prst="rect">
            <a:avLst/>
          </a:prstGeom>
        </p:spPr>
        <p:txBody>
          <a:bodyPr/>
          <a:lstStyle>
            <a:lvl1pPr>
              <a:defRPr sz="3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EE92-DC1D-2748-8BA0-6AAACE7A9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51949-4202-124B-BAAF-1FDFCC6DE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EDAD5-8999-0D47-B5F6-2E5A1F649F71}"/>
              </a:ext>
            </a:extLst>
          </p:cNvPr>
          <p:cNvSpPr/>
          <p:nvPr userDrawn="1"/>
        </p:nvSpPr>
        <p:spPr>
          <a:xfrm>
            <a:off x="0" y="0"/>
            <a:ext cx="493486" cy="6858000"/>
          </a:xfrm>
          <a:prstGeom prst="rect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B1053C-CA5A-0A45-B235-C90216695D97}"/>
              </a:ext>
            </a:extLst>
          </p:cNvPr>
          <p:cNvSpPr/>
          <p:nvPr userDrawn="1"/>
        </p:nvSpPr>
        <p:spPr>
          <a:xfrm>
            <a:off x="0" y="6364514"/>
            <a:ext cx="493486" cy="493486"/>
          </a:xfrm>
          <a:prstGeom prst="rect">
            <a:avLst/>
          </a:prstGeom>
          <a:solidFill>
            <a:srgbClr val="173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Vertical Text Placeholder 11">
            <a:extLst>
              <a:ext uri="{FF2B5EF4-FFF2-40B4-BE49-F238E27FC236}">
                <a16:creationId xmlns:a16="http://schemas.microsoft.com/office/drawing/2014/main" id="{E3E970D0-ABE1-B546-966C-9B4002BCE418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-2" y="583894"/>
            <a:ext cx="493485" cy="5664281"/>
          </a:xfrm>
        </p:spPr>
        <p:txBody>
          <a:bodyPr vert="eaVert" anchor="ctr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Chapter title goes here</a:t>
            </a:r>
            <a:endParaRPr lang="da-DK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DB6C9F-591B-4A7A-A0AF-DC2F9A65CFBD}"/>
              </a:ext>
            </a:extLst>
          </p:cNvPr>
          <p:cNvSpPr txBox="1">
            <a:spLocks/>
          </p:cNvSpPr>
          <p:nvPr userDrawn="1"/>
        </p:nvSpPr>
        <p:spPr>
          <a:xfrm>
            <a:off x="970642" y="6342517"/>
            <a:ext cx="8001000" cy="47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Page </a:t>
            </a:r>
            <a:fld id="{D84B4BC1-1C0D-410E-860E-5227C826603D}" type="slidenum">
              <a:rPr lang="da-DK" sz="1200" smtClean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pPr marL="0" indent="0">
                <a:lnSpc>
                  <a:spcPct val="150000"/>
                </a:lnSpc>
                <a:buNone/>
              </a:pPr>
              <a:t>‹#›</a:t>
            </a:fld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 / © Utopus Insights 2020</a:t>
            </a:r>
          </a:p>
        </p:txBody>
      </p:sp>
    </p:spTree>
    <p:extLst>
      <p:ext uri="{BB962C8B-B14F-4D97-AF65-F5344CB8AC3E}">
        <p14:creationId xmlns:p14="http://schemas.microsoft.com/office/powerpoint/2010/main" val="158060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" descr="Slide-BG">
            <a:extLst>
              <a:ext uri="{FF2B5EF4-FFF2-40B4-BE49-F238E27FC236}">
                <a16:creationId xmlns:a16="http://schemas.microsoft.com/office/drawing/2014/main" id="{F001518F-FE54-4762-A35B-346B08DC9D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45" y="-42545"/>
            <a:ext cx="12266295" cy="6900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AD9E13-6EE6-1C4B-9A47-5ED13F3E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2E44A-1AAC-2C40-AAB3-7324BDBBD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E62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35999-C17B-0545-AC85-FE9943B76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  <a:cs typeface="Calibri" panose="020F0502020204030204" pitchFamily="34" charset="0"/>
              </a:defRPr>
            </a:lvl1pPr>
            <a:lvl2pPr>
              <a:defRPr sz="2000">
                <a:latin typeface="+mj-lt"/>
                <a:cs typeface="Calibri" panose="020F0502020204030204" pitchFamily="34" charset="0"/>
              </a:defRPr>
            </a:lvl2pPr>
            <a:lvl3pPr>
              <a:defRPr sz="1800">
                <a:latin typeface="+mj-lt"/>
                <a:cs typeface="Calibri" panose="020F0502020204030204" pitchFamily="34" charset="0"/>
              </a:defRPr>
            </a:lvl3pPr>
            <a:lvl4pPr>
              <a:defRPr sz="1600">
                <a:latin typeface="+mj-lt"/>
                <a:cs typeface="Calibri" panose="020F0502020204030204" pitchFamily="34" charset="0"/>
              </a:defRPr>
            </a:lvl4pPr>
            <a:lvl5pPr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AB488-D301-2643-BAFA-22CB10822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E62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F0096B-BC49-7643-8C3C-A39CA17CE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14023-2D96-814C-A5D7-415742690459}"/>
              </a:ext>
            </a:extLst>
          </p:cNvPr>
          <p:cNvSpPr/>
          <p:nvPr userDrawn="1"/>
        </p:nvSpPr>
        <p:spPr>
          <a:xfrm>
            <a:off x="0" y="0"/>
            <a:ext cx="493486" cy="6858000"/>
          </a:xfrm>
          <a:prstGeom prst="rect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F73892-2964-1F4D-8754-4C437FD1E984}"/>
              </a:ext>
            </a:extLst>
          </p:cNvPr>
          <p:cNvSpPr/>
          <p:nvPr userDrawn="1"/>
        </p:nvSpPr>
        <p:spPr>
          <a:xfrm>
            <a:off x="0" y="6364514"/>
            <a:ext cx="493486" cy="493486"/>
          </a:xfrm>
          <a:prstGeom prst="rect">
            <a:avLst/>
          </a:prstGeom>
          <a:solidFill>
            <a:srgbClr val="173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Vertical Text Placeholder 11">
            <a:extLst>
              <a:ext uri="{FF2B5EF4-FFF2-40B4-BE49-F238E27FC236}">
                <a16:creationId xmlns:a16="http://schemas.microsoft.com/office/drawing/2014/main" id="{10796184-DCC6-DA49-A0A7-B28D34DD8850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-2" y="583894"/>
            <a:ext cx="493485" cy="5664281"/>
          </a:xfrm>
        </p:spPr>
        <p:txBody>
          <a:bodyPr vert="eaVert" anchor="ctr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Chapter title goes here</a:t>
            </a:r>
            <a:endParaRPr lang="da-DK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3717CAA-990B-40ED-806F-51303C1382A9}"/>
              </a:ext>
            </a:extLst>
          </p:cNvPr>
          <p:cNvSpPr txBox="1">
            <a:spLocks/>
          </p:cNvSpPr>
          <p:nvPr userDrawn="1"/>
        </p:nvSpPr>
        <p:spPr>
          <a:xfrm>
            <a:off x="970642" y="6342517"/>
            <a:ext cx="8001000" cy="47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Page </a:t>
            </a:r>
            <a:fld id="{D84B4BC1-1C0D-410E-860E-5227C826603D}" type="slidenum">
              <a:rPr lang="da-DK" sz="1200" smtClean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pPr marL="0" indent="0">
                <a:lnSpc>
                  <a:spcPct val="150000"/>
                </a:lnSpc>
                <a:buNone/>
              </a:pPr>
              <a:t>‹#›</a:t>
            </a:fld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 / © Utopus Insights 2020</a:t>
            </a:r>
          </a:p>
        </p:txBody>
      </p:sp>
    </p:spTree>
    <p:extLst>
      <p:ext uri="{BB962C8B-B14F-4D97-AF65-F5344CB8AC3E}">
        <p14:creationId xmlns:p14="http://schemas.microsoft.com/office/powerpoint/2010/main" val="2601175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" descr="Slide-BG">
            <a:extLst>
              <a:ext uri="{FF2B5EF4-FFF2-40B4-BE49-F238E27FC236}">
                <a16:creationId xmlns:a16="http://schemas.microsoft.com/office/drawing/2014/main" id="{7AF263D8-FA4A-4673-839E-7DDDCD4106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45" y="-42545"/>
            <a:ext cx="12266295" cy="6900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0BE06F-CF7C-054D-8A36-A59F0962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49E6-21C3-034E-B34D-003C8FA3C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0F87B-18AD-0B40-A0F1-FAF16D206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0A056F-BC03-064A-B2BE-5901D0D2A92B}"/>
              </a:ext>
            </a:extLst>
          </p:cNvPr>
          <p:cNvSpPr/>
          <p:nvPr userDrawn="1"/>
        </p:nvSpPr>
        <p:spPr>
          <a:xfrm>
            <a:off x="0" y="0"/>
            <a:ext cx="493486" cy="6858000"/>
          </a:xfrm>
          <a:prstGeom prst="rect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3F3A9-9294-E948-9619-0F26F5368AA5}"/>
              </a:ext>
            </a:extLst>
          </p:cNvPr>
          <p:cNvSpPr/>
          <p:nvPr userDrawn="1"/>
        </p:nvSpPr>
        <p:spPr>
          <a:xfrm>
            <a:off x="0" y="6364514"/>
            <a:ext cx="493486" cy="493486"/>
          </a:xfrm>
          <a:prstGeom prst="rect">
            <a:avLst/>
          </a:prstGeom>
          <a:solidFill>
            <a:srgbClr val="173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Vertical Text Placeholder 11">
            <a:extLst>
              <a:ext uri="{FF2B5EF4-FFF2-40B4-BE49-F238E27FC236}">
                <a16:creationId xmlns:a16="http://schemas.microsoft.com/office/drawing/2014/main" id="{10FE7053-5113-9848-9695-AE45831C200B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-2" y="583894"/>
            <a:ext cx="493485" cy="5664281"/>
          </a:xfrm>
        </p:spPr>
        <p:txBody>
          <a:bodyPr vert="eaVert" anchor="ctr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Chapter title goes here</a:t>
            </a:r>
            <a:endParaRPr lang="da-DK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7CA987-BCC1-468E-B87D-8E042BE0B490}"/>
              </a:ext>
            </a:extLst>
          </p:cNvPr>
          <p:cNvSpPr txBox="1">
            <a:spLocks/>
          </p:cNvSpPr>
          <p:nvPr userDrawn="1"/>
        </p:nvSpPr>
        <p:spPr>
          <a:xfrm>
            <a:off x="970642" y="6342517"/>
            <a:ext cx="8001000" cy="47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Page </a:t>
            </a:r>
            <a:fld id="{D84B4BC1-1C0D-410E-860E-5227C826603D}" type="slidenum">
              <a:rPr lang="da-DK" sz="1200" smtClean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pPr marL="0" indent="0">
                <a:lnSpc>
                  <a:spcPct val="150000"/>
                </a:lnSpc>
                <a:buNone/>
              </a:pPr>
              <a:t>‹#›</a:t>
            </a:fld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 / © Utopus Insights 2020</a:t>
            </a:r>
          </a:p>
        </p:txBody>
      </p:sp>
    </p:spTree>
    <p:extLst>
      <p:ext uri="{BB962C8B-B14F-4D97-AF65-F5344CB8AC3E}">
        <p14:creationId xmlns:p14="http://schemas.microsoft.com/office/powerpoint/2010/main" val="154579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lide-BG">
            <a:extLst>
              <a:ext uri="{FF2B5EF4-FFF2-40B4-BE49-F238E27FC236}">
                <a16:creationId xmlns:a16="http://schemas.microsoft.com/office/drawing/2014/main" id="{F5640EA0-FA4D-414E-843D-C4F5B0BCC1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45" y="-42545"/>
            <a:ext cx="12266295" cy="69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9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" descr="Slide-BG">
            <a:extLst>
              <a:ext uri="{FF2B5EF4-FFF2-40B4-BE49-F238E27FC236}">
                <a16:creationId xmlns:a16="http://schemas.microsoft.com/office/drawing/2014/main" id="{876DEE46-FDCC-402B-97F4-5AE5DEB6E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45" y="-42545"/>
            <a:ext cx="12266295" cy="6900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77D763-E731-471B-B405-686F7794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52337-E5FF-4F0F-936A-21D520537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5ECDA-5C25-4E63-AC86-474FCD63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188A-3804-4285-9141-8DB881F110E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DF0B6-6BB8-47FA-918C-8E53FB0B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45E7-F118-40F0-931A-03E9E457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79E4-7E72-495E-B290-67AA39B0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9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rgbClr val="1A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BDF5F9-117A-45CF-A78F-F790ABE68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B0532-5F3C-984A-9A54-165075E7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E306B-91FC-C148-92AC-110F047A21B3}" type="datetimeFigureOut">
              <a:rPr lang="da-DK" smtClean="0"/>
              <a:t>13-11-2020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42E33-4340-4E4F-80FE-9F611C66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4FABD-1D50-0144-B0E6-4DDE5E13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E9608B-2837-814C-91FD-61B2A038F7EA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EE581-3251-DA45-A0A1-2448236DD0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03F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5E1B10-C7EC-0847-93E9-226B0FE97D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7179" y="2524125"/>
            <a:ext cx="4375263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2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" descr="Slide-BG">
            <a:extLst>
              <a:ext uri="{FF2B5EF4-FFF2-40B4-BE49-F238E27FC236}">
                <a16:creationId xmlns:a16="http://schemas.microsoft.com/office/drawing/2014/main" id="{843DD188-C531-4051-9715-36BB1E4FB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45" y="-42545"/>
            <a:ext cx="12266295" cy="6900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4B2D23-64F8-244F-83AF-2C4AFC20A7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294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AD6B4A-104A-D04C-8EB5-CD4773342E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642" y="2763538"/>
            <a:ext cx="7500582" cy="1304992"/>
          </a:xfrm>
        </p:spPr>
        <p:txBody>
          <a:bodyPr anchor="t">
            <a:normAutofit/>
          </a:bodyPr>
          <a:lstStyle>
            <a:lvl1pPr algn="l">
              <a:defRPr sz="4400" b="0"/>
            </a:lvl1pPr>
          </a:lstStyle>
          <a:p>
            <a:r>
              <a:rPr lang="en-US"/>
              <a:t>Insert chapter title here</a:t>
            </a:r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9020D-AC48-1546-B7FA-126B04C6FB2E}"/>
              </a:ext>
            </a:extLst>
          </p:cNvPr>
          <p:cNvSpPr/>
          <p:nvPr userDrawn="1"/>
        </p:nvSpPr>
        <p:spPr>
          <a:xfrm>
            <a:off x="0" y="0"/>
            <a:ext cx="493486" cy="6858000"/>
          </a:xfrm>
          <a:prstGeom prst="rect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716BE7-CA51-6544-8EB0-01CAADAF07B0}"/>
              </a:ext>
            </a:extLst>
          </p:cNvPr>
          <p:cNvSpPr/>
          <p:nvPr userDrawn="1"/>
        </p:nvSpPr>
        <p:spPr>
          <a:xfrm>
            <a:off x="0" y="6364514"/>
            <a:ext cx="493486" cy="493486"/>
          </a:xfrm>
          <a:prstGeom prst="rect">
            <a:avLst/>
          </a:prstGeom>
          <a:solidFill>
            <a:srgbClr val="173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6C1FE2-D7F9-F344-B9DE-B90032BB9B5A}"/>
              </a:ext>
            </a:extLst>
          </p:cNvPr>
          <p:cNvSpPr txBox="1">
            <a:spLocks/>
          </p:cNvSpPr>
          <p:nvPr userDrawn="1"/>
        </p:nvSpPr>
        <p:spPr>
          <a:xfrm>
            <a:off x="970642" y="6342517"/>
            <a:ext cx="8001000" cy="47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Page </a:t>
            </a:r>
            <a:fld id="{D84B4BC1-1C0D-410E-860E-5227C826603D}" type="slidenum">
              <a:rPr lang="da-DK" sz="1200" smtClean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pPr marL="0" indent="0">
                <a:lnSpc>
                  <a:spcPct val="150000"/>
                </a:lnSpc>
                <a:buNone/>
              </a:pPr>
              <a:t>‹#›</a:t>
            </a:fld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 / © Utopus Insights 2020</a:t>
            </a:r>
          </a:p>
        </p:txBody>
      </p:sp>
      <p:sp>
        <p:nvSpPr>
          <p:cNvPr id="11" name="Vertical Text Placeholder 11">
            <a:extLst>
              <a:ext uri="{FF2B5EF4-FFF2-40B4-BE49-F238E27FC236}">
                <a16:creationId xmlns:a16="http://schemas.microsoft.com/office/drawing/2014/main" id="{329017A6-861B-124C-AF61-7700D925386F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>
            <a:off x="-2" y="583894"/>
            <a:ext cx="493485" cy="5664281"/>
          </a:xfrm>
        </p:spPr>
        <p:txBody>
          <a:bodyPr vert="eaVert" anchor="ctr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Chapter title goes here</a:t>
            </a:r>
            <a:endParaRPr lang="da-DK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29942E-A661-1644-ACAD-F0436F01E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970640" y="4502181"/>
            <a:ext cx="4067628" cy="3629"/>
          </a:xfrm>
          <a:prstGeom prst="line">
            <a:avLst/>
          </a:prstGeom>
          <a:ln>
            <a:solidFill>
              <a:srgbClr val="E5E6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B220D0-3730-6543-8600-AEC213ACC925}"/>
              </a:ext>
            </a:extLst>
          </p:cNvPr>
          <p:cNvCxnSpPr>
            <a:cxnSpLocks/>
          </p:cNvCxnSpPr>
          <p:nvPr userDrawn="1"/>
        </p:nvCxnSpPr>
        <p:spPr>
          <a:xfrm>
            <a:off x="999668" y="4502181"/>
            <a:ext cx="997858" cy="0"/>
          </a:xfrm>
          <a:prstGeom prst="line">
            <a:avLst/>
          </a:prstGeom>
          <a:ln w="28575">
            <a:solidFill>
              <a:srgbClr val="173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67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" descr="Slide-BG">
            <a:extLst>
              <a:ext uri="{FF2B5EF4-FFF2-40B4-BE49-F238E27FC236}">
                <a16:creationId xmlns:a16="http://schemas.microsoft.com/office/drawing/2014/main" id="{4300EBBF-5B01-461F-9BB1-3F9A073475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45" y="-42545"/>
            <a:ext cx="12266295" cy="6900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7BC8F2-62C7-ED41-8C33-C2B97EC34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294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AD6B4A-104A-D04C-8EB5-CD4773342E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642" y="2763538"/>
            <a:ext cx="7500582" cy="665462"/>
          </a:xfrm>
        </p:spPr>
        <p:txBody>
          <a:bodyPr anchor="t">
            <a:normAutofit/>
          </a:bodyPr>
          <a:lstStyle>
            <a:lvl1pPr algn="l">
              <a:defRPr sz="4400" b="0"/>
            </a:lvl1pPr>
          </a:lstStyle>
          <a:p>
            <a:r>
              <a:rPr lang="en-US"/>
              <a:t>Thank you</a:t>
            </a:r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9020D-AC48-1546-B7FA-126B04C6FB2E}"/>
              </a:ext>
            </a:extLst>
          </p:cNvPr>
          <p:cNvSpPr/>
          <p:nvPr userDrawn="1"/>
        </p:nvSpPr>
        <p:spPr>
          <a:xfrm>
            <a:off x="0" y="0"/>
            <a:ext cx="493486" cy="6858000"/>
          </a:xfrm>
          <a:prstGeom prst="rect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716BE7-CA51-6544-8EB0-01CAADAF07B0}"/>
              </a:ext>
            </a:extLst>
          </p:cNvPr>
          <p:cNvSpPr/>
          <p:nvPr userDrawn="1"/>
        </p:nvSpPr>
        <p:spPr>
          <a:xfrm>
            <a:off x="0" y="6364514"/>
            <a:ext cx="493486" cy="493486"/>
          </a:xfrm>
          <a:prstGeom prst="rect">
            <a:avLst/>
          </a:prstGeom>
          <a:solidFill>
            <a:srgbClr val="173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6C1FE2-D7F9-F344-B9DE-B90032BB9B5A}"/>
              </a:ext>
            </a:extLst>
          </p:cNvPr>
          <p:cNvSpPr txBox="1">
            <a:spLocks/>
          </p:cNvSpPr>
          <p:nvPr userDrawn="1"/>
        </p:nvSpPr>
        <p:spPr>
          <a:xfrm>
            <a:off x="970642" y="6342517"/>
            <a:ext cx="8001000" cy="47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Page </a:t>
            </a:r>
            <a:fld id="{D84B4BC1-1C0D-410E-860E-5227C826603D}" type="slidenum">
              <a:rPr lang="da-DK" sz="1200" smtClean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pPr marL="0" indent="0">
                <a:lnSpc>
                  <a:spcPct val="150000"/>
                </a:lnSpc>
                <a:buNone/>
              </a:pPr>
              <a:t>‹#›</a:t>
            </a:fld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 / © Utopus Insights 2020</a:t>
            </a:r>
          </a:p>
        </p:txBody>
      </p:sp>
      <p:sp>
        <p:nvSpPr>
          <p:cNvPr id="11" name="Vertical Text Placeholder 11">
            <a:extLst>
              <a:ext uri="{FF2B5EF4-FFF2-40B4-BE49-F238E27FC236}">
                <a16:creationId xmlns:a16="http://schemas.microsoft.com/office/drawing/2014/main" id="{329017A6-861B-124C-AF61-7700D925386F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>
            <a:off x="-2" y="583894"/>
            <a:ext cx="493485" cy="5664281"/>
          </a:xfrm>
        </p:spPr>
        <p:txBody>
          <a:bodyPr vert="eaVert" anchor="ctr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Chapter title goes here</a:t>
            </a:r>
            <a:endParaRPr lang="da-DK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29942E-A661-1644-ACAD-F0436F01E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970640" y="3737907"/>
            <a:ext cx="4067628" cy="3629"/>
          </a:xfrm>
          <a:prstGeom prst="line">
            <a:avLst/>
          </a:prstGeom>
          <a:ln>
            <a:solidFill>
              <a:srgbClr val="E5E6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B220D0-3730-6543-8600-AEC213ACC925}"/>
              </a:ext>
            </a:extLst>
          </p:cNvPr>
          <p:cNvCxnSpPr>
            <a:cxnSpLocks/>
          </p:cNvCxnSpPr>
          <p:nvPr userDrawn="1"/>
        </p:nvCxnSpPr>
        <p:spPr>
          <a:xfrm>
            <a:off x="999668" y="3737907"/>
            <a:ext cx="997858" cy="0"/>
          </a:xfrm>
          <a:prstGeom prst="line">
            <a:avLst/>
          </a:prstGeom>
          <a:ln w="28575">
            <a:solidFill>
              <a:srgbClr val="173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A5D5D314-AAC7-6141-8CA2-937D6D0942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668" y="4055240"/>
            <a:ext cx="4619172" cy="126289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 sz="1600">
                <a:solidFill>
                  <a:srgbClr val="5E6278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Email address</a:t>
            </a:r>
            <a:br>
              <a:rPr lang="en-US"/>
            </a:br>
            <a:r>
              <a:rPr lang="en-US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53457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" descr="Slide-BG">
            <a:extLst>
              <a:ext uri="{FF2B5EF4-FFF2-40B4-BE49-F238E27FC236}">
                <a16:creationId xmlns:a16="http://schemas.microsoft.com/office/drawing/2014/main" id="{A4C07AD1-6487-4AD0-804A-282D0F1F5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45" y="-42545"/>
            <a:ext cx="12266295" cy="6900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0C1811-EA70-7740-BCE9-FF1FFBFB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41533-F44B-A142-B2E9-7C5547930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5C2953-D9B2-7D4D-BE01-14A434B01234}"/>
              </a:ext>
            </a:extLst>
          </p:cNvPr>
          <p:cNvSpPr/>
          <p:nvPr userDrawn="1"/>
        </p:nvSpPr>
        <p:spPr>
          <a:xfrm>
            <a:off x="0" y="0"/>
            <a:ext cx="493486" cy="6858000"/>
          </a:xfrm>
          <a:prstGeom prst="rect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43B8C-24C5-3E42-A974-334EB44F90EA}"/>
              </a:ext>
            </a:extLst>
          </p:cNvPr>
          <p:cNvSpPr/>
          <p:nvPr userDrawn="1"/>
        </p:nvSpPr>
        <p:spPr>
          <a:xfrm>
            <a:off x="0" y="6364514"/>
            <a:ext cx="493486" cy="493486"/>
          </a:xfrm>
          <a:prstGeom prst="rect">
            <a:avLst/>
          </a:prstGeom>
          <a:solidFill>
            <a:srgbClr val="173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Vertical Text Placeholder 11">
            <a:extLst>
              <a:ext uri="{FF2B5EF4-FFF2-40B4-BE49-F238E27FC236}">
                <a16:creationId xmlns:a16="http://schemas.microsoft.com/office/drawing/2014/main" id="{7BB9D76E-79F7-3E43-8259-8DACD0F3A7D5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-2" y="583894"/>
            <a:ext cx="493485" cy="5664281"/>
          </a:xfrm>
        </p:spPr>
        <p:txBody>
          <a:bodyPr vert="eaVert" anchor="ctr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Chapter title goes here</a:t>
            </a:r>
            <a:endParaRPr lang="da-DK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E468E0-A209-494A-862E-ACE57849FFAE}"/>
              </a:ext>
            </a:extLst>
          </p:cNvPr>
          <p:cNvSpPr txBox="1">
            <a:spLocks/>
          </p:cNvSpPr>
          <p:nvPr userDrawn="1"/>
        </p:nvSpPr>
        <p:spPr>
          <a:xfrm>
            <a:off x="970642" y="6342517"/>
            <a:ext cx="8001000" cy="47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Page </a:t>
            </a:r>
            <a:fld id="{D84B4BC1-1C0D-410E-860E-5227C826603D}" type="slidenum">
              <a:rPr lang="da-DK" sz="1200" smtClean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pPr marL="0" indent="0">
                <a:lnSpc>
                  <a:spcPct val="150000"/>
                </a:lnSpc>
                <a:buNone/>
              </a:pPr>
              <a:t>‹#›</a:t>
            </a:fld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 / © Utopus Insights 2020</a:t>
            </a:r>
          </a:p>
        </p:txBody>
      </p:sp>
    </p:spTree>
    <p:extLst>
      <p:ext uri="{BB962C8B-B14F-4D97-AF65-F5344CB8AC3E}">
        <p14:creationId xmlns:p14="http://schemas.microsoft.com/office/powerpoint/2010/main" val="110338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" descr="Slide-BG">
            <a:extLst>
              <a:ext uri="{FF2B5EF4-FFF2-40B4-BE49-F238E27FC236}">
                <a16:creationId xmlns:a16="http://schemas.microsoft.com/office/drawing/2014/main" id="{0B121967-0A6A-4D64-990D-9D9799503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45" y="-42545"/>
            <a:ext cx="12266295" cy="69005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C779436-5666-A041-A392-18299F28A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69068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j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653B7FA-1088-8C4E-89DA-C04F8A10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CB4D15-5C09-6640-8893-7AEFCB78A524}"/>
              </a:ext>
            </a:extLst>
          </p:cNvPr>
          <p:cNvSpPr/>
          <p:nvPr userDrawn="1"/>
        </p:nvSpPr>
        <p:spPr>
          <a:xfrm>
            <a:off x="0" y="0"/>
            <a:ext cx="493486" cy="6858000"/>
          </a:xfrm>
          <a:prstGeom prst="rect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FAF4C-08AE-0C44-A044-E6AA3B67319C}"/>
              </a:ext>
            </a:extLst>
          </p:cNvPr>
          <p:cNvSpPr/>
          <p:nvPr userDrawn="1"/>
        </p:nvSpPr>
        <p:spPr>
          <a:xfrm>
            <a:off x="0" y="6364514"/>
            <a:ext cx="493486" cy="493486"/>
          </a:xfrm>
          <a:prstGeom prst="rect">
            <a:avLst/>
          </a:prstGeom>
          <a:solidFill>
            <a:srgbClr val="173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Vertical Text Placeholder 11">
            <a:extLst>
              <a:ext uri="{FF2B5EF4-FFF2-40B4-BE49-F238E27FC236}">
                <a16:creationId xmlns:a16="http://schemas.microsoft.com/office/drawing/2014/main" id="{6FAF2635-035B-EF4D-B778-B8B09451F91D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-2" y="583894"/>
            <a:ext cx="493485" cy="5664281"/>
          </a:xfrm>
        </p:spPr>
        <p:txBody>
          <a:bodyPr vert="eaVert" anchor="ctr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Chapter title goes here</a:t>
            </a:r>
            <a:endParaRPr lang="da-DK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2C6B97-C093-4796-8D33-8E0C65EDB610}"/>
              </a:ext>
            </a:extLst>
          </p:cNvPr>
          <p:cNvSpPr txBox="1">
            <a:spLocks/>
          </p:cNvSpPr>
          <p:nvPr userDrawn="1"/>
        </p:nvSpPr>
        <p:spPr>
          <a:xfrm>
            <a:off x="970642" y="6342517"/>
            <a:ext cx="8001000" cy="47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Page </a:t>
            </a:r>
            <a:fld id="{D84B4BC1-1C0D-410E-860E-5227C826603D}" type="slidenum">
              <a:rPr lang="da-DK" sz="1200" smtClean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pPr marL="0" indent="0">
                <a:lnSpc>
                  <a:spcPct val="150000"/>
                </a:lnSpc>
                <a:buNone/>
              </a:pPr>
              <a:t>‹#›</a:t>
            </a:fld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 / © Utopus Insights 2020</a:t>
            </a:r>
          </a:p>
        </p:txBody>
      </p:sp>
    </p:spTree>
    <p:extLst>
      <p:ext uri="{BB962C8B-B14F-4D97-AF65-F5344CB8AC3E}">
        <p14:creationId xmlns:p14="http://schemas.microsoft.com/office/powerpoint/2010/main" val="126863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" descr="Slide-BG">
            <a:extLst>
              <a:ext uri="{FF2B5EF4-FFF2-40B4-BE49-F238E27FC236}">
                <a16:creationId xmlns:a16="http://schemas.microsoft.com/office/drawing/2014/main" id="{BF97F86E-677D-4209-A27B-C171EB10B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45" y="-42545"/>
            <a:ext cx="12266295" cy="6900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64499-C329-CE4D-82C4-18B35CC2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D2006F-2474-8346-A34A-B1A4F6EF65BC}"/>
              </a:ext>
            </a:extLst>
          </p:cNvPr>
          <p:cNvSpPr/>
          <p:nvPr userDrawn="1"/>
        </p:nvSpPr>
        <p:spPr>
          <a:xfrm>
            <a:off x="0" y="0"/>
            <a:ext cx="493486" cy="6858000"/>
          </a:xfrm>
          <a:prstGeom prst="rect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553B33-3EE2-FC42-80C1-6CF114E5ECA7}"/>
              </a:ext>
            </a:extLst>
          </p:cNvPr>
          <p:cNvSpPr/>
          <p:nvPr userDrawn="1"/>
        </p:nvSpPr>
        <p:spPr>
          <a:xfrm>
            <a:off x="0" y="6364514"/>
            <a:ext cx="493486" cy="493486"/>
          </a:xfrm>
          <a:prstGeom prst="rect">
            <a:avLst/>
          </a:prstGeom>
          <a:solidFill>
            <a:srgbClr val="173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Vertical Text Placeholder 11">
            <a:extLst>
              <a:ext uri="{FF2B5EF4-FFF2-40B4-BE49-F238E27FC236}">
                <a16:creationId xmlns:a16="http://schemas.microsoft.com/office/drawing/2014/main" id="{9B548F5A-6996-544C-BD97-C69BE3FC7A84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-2" y="583894"/>
            <a:ext cx="493485" cy="5664281"/>
          </a:xfrm>
        </p:spPr>
        <p:txBody>
          <a:bodyPr vert="eaVert" anchor="ctr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Chapter title goes here</a:t>
            </a:r>
            <a:endParaRPr lang="da-DK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8BC52F-4CFE-48C3-AED6-C3CF49FB1143}"/>
              </a:ext>
            </a:extLst>
          </p:cNvPr>
          <p:cNvSpPr txBox="1">
            <a:spLocks/>
          </p:cNvSpPr>
          <p:nvPr userDrawn="1"/>
        </p:nvSpPr>
        <p:spPr>
          <a:xfrm>
            <a:off x="970642" y="6342517"/>
            <a:ext cx="8001000" cy="47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Page </a:t>
            </a:r>
            <a:fld id="{D84B4BC1-1C0D-410E-860E-5227C826603D}" type="slidenum">
              <a:rPr lang="da-DK" sz="1200" smtClean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pPr marL="0" indent="0">
                <a:lnSpc>
                  <a:spcPct val="150000"/>
                </a:lnSpc>
                <a:buNone/>
              </a:pPr>
              <a:t>‹#›</a:t>
            </a:fld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 / © Utopus Insights 2020</a:t>
            </a:r>
          </a:p>
        </p:txBody>
      </p:sp>
    </p:spTree>
    <p:extLst>
      <p:ext uri="{BB962C8B-B14F-4D97-AF65-F5344CB8AC3E}">
        <p14:creationId xmlns:p14="http://schemas.microsoft.com/office/powerpoint/2010/main" val="371174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" descr="Slide-BG">
            <a:extLst>
              <a:ext uri="{FF2B5EF4-FFF2-40B4-BE49-F238E27FC236}">
                <a16:creationId xmlns:a16="http://schemas.microsoft.com/office/drawing/2014/main" id="{7DB1CC5C-9125-4881-ABB4-2A7F4C2DE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45" y="-42545"/>
            <a:ext cx="12266295" cy="69005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82998B-A2BC-504F-9065-A46E8CB04AD7}"/>
              </a:ext>
            </a:extLst>
          </p:cNvPr>
          <p:cNvSpPr/>
          <p:nvPr userDrawn="1"/>
        </p:nvSpPr>
        <p:spPr>
          <a:xfrm>
            <a:off x="0" y="0"/>
            <a:ext cx="493486" cy="6858000"/>
          </a:xfrm>
          <a:prstGeom prst="rect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0E63C7-006E-BC46-840F-60162B9F1D84}"/>
              </a:ext>
            </a:extLst>
          </p:cNvPr>
          <p:cNvSpPr/>
          <p:nvPr userDrawn="1"/>
        </p:nvSpPr>
        <p:spPr>
          <a:xfrm>
            <a:off x="0" y="6364514"/>
            <a:ext cx="493486" cy="493486"/>
          </a:xfrm>
          <a:prstGeom prst="rect">
            <a:avLst/>
          </a:prstGeom>
          <a:solidFill>
            <a:srgbClr val="173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Vertical Text Placeholder 11">
            <a:extLst>
              <a:ext uri="{FF2B5EF4-FFF2-40B4-BE49-F238E27FC236}">
                <a16:creationId xmlns:a16="http://schemas.microsoft.com/office/drawing/2014/main" id="{AB4CE7AB-410B-F144-89E9-686ED0216B17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-2" y="583894"/>
            <a:ext cx="493485" cy="5664281"/>
          </a:xfrm>
        </p:spPr>
        <p:txBody>
          <a:bodyPr vert="eaVert" anchor="ctr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Chapter title goes here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FCD7AE-8A27-4143-B63C-B8663A9A5D8C}"/>
              </a:ext>
            </a:extLst>
          </p:cNvPr>
          <p:cNvSpPr txBox="1">
            <a:spLocks/>
          </p:cNvSpPr>
          <p:nvPr userDrawn="1"/>
        </p:nvSpPr>
        <p:spPr>
          <a:xfrm>
            <a:off x="970642" y="6342517"/>
            <a:ext cx="8001000" cy="47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Page </a:t>
            </a:r>
            <a:fld id="{D84B4BC1-1C0D-410E-860E-5227C826603D}" type="slidenum">
              <a:rPr lang="da-DK" sz="1200" smtClean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pPr marL="0" indent="0">
                <a:lnSpc>
                  <a:spcPct val="150000"/>
                </a:lnSpc>
                <a:buNone/>
              </a:pPr>
              <a:t>‹#›</a:t>
            </a:fld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 / © Utopus Insights 2020</a:t>
            </a:r>
          </a:p>
        </p:txBody>
      </p:sp>
    </p:spTree>
    <p:extLst>
      <p:ext uri="{BB962C8B-B14F-4D97-AF65-F5344CB8AC3E}">
        <p14:creationId xmlns:p14="http://schemas.microsoft.com/office/powerpoint/2010/main" val="410666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" descr="Slide-BG">
            <a:extLst>
              <a:ext uri="{FF2B5EF4-FFF2-40B4-BE49-F238E27FC236}">
                <a16:creationId xmlns:a16="http://schemas.microsoft.com/office/drawing/2014/main" id="{91068A72-C6E0-4B0A-B1D2-C39088412B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45" y="-42545"/>
            <a:ext cx="12266295" cy="6900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0C1811-EA70-7740-BCE9-FF1FFBFB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41533-F44B-A142-B2E9-7C5547930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E0AFD-41C1-E344-A1F8-624D36DD1446}"/>
              </a:ext>
            </a:extLst>
          </p:cNvPr>
          <p:cNvSpPr/>
          <p:nvPr userDrawn="1"/>
        </p:nvSpPr>
        <p:spPr>
          <a:xfrm>
            <a:off x="0" y="0"/>
            <a:ext cx="493486" cy="6858000"/>
          </a:xfrm>
          <a:prstGeom prst="rect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1014AB-4A91-6C41-A7E0-6AB90760F00E}"/>
              </a:ext>
            </a:extLst>
          </p:cNvPr>
          <p:cNvSpPr/>
          <p:nvPr userDrawn="1"/>
        </p:nvSpPr>
        <p:spPr>
          <a:xfrm>
            <a:off x="0" y="6364514"/>
            <a:ext cx="493486" cy="493486"/>
          </a:xfrm>
          <a:prstGeom prst="rect">
            <a:avLst/>
          </a:prstGeom>
          <a:solidFill>
            <a:srgbClr val="173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Vertical Text Placeholder 11">
            <a:extLst>
              <a:ext uri="{FF2B5EF4-FFF2-40B4-BE49-F238E27FC236}">
                <a16:creationId xmlns:a16="http://schemas.microsoft.com/office/drawing/2014/main" id="{AAE9EA89-65F7-C24B-BBE1-821E0DB12411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-2" y="583894"/>
            <a:ext cx="493485" cy="5664281"/>
          </a:xfrm>
        </p:spPr>
        <p:txBody>
          <a:bodyPr vert="eaVert" anchor="ctr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Chapter title goes here</a:t>
            </a:r>
            <a:endParaRPr lang="da-DK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DD6A5F-59A0-422D-B250-07A7B3271608}"/>
              </a:ext>
            </a:extLst>
          </p:cNvPr>
          <p:cNvSpPr txBox="1">
            <a:spLocks/>
          </p:cNvSpPr>
          <p:nvPr userDrawn="1"/>
        </p:nvSpPr>
        <p:spPr>
          <a:xfrm>
            <a:off x="970642" y="6342517"/>
            <a:ext cx="8001000" cy="47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Page </a:t>
            </a:r>
            <a:fld id="{D84B4BC1-1C0D-410E-860E-5227C826603D}" type="slidenum">
              <a:rPr lang="da-DK" sz="1200" smtClean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pPr marL="0" indent="0">
                <a:lnSpc>
                  <a:spcPct val="150000"/>
                </a:lnSpc>
                <a:buNone/>
              </a:pPr>
              <a:t>‹#›</a:t>
            </a:fld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 / © Utopus Insights 2020</a:t>
            </a:r>
          </a:p>
        </p:txBody>
      </p:sp>
    </p:spTree>
    <p:extLst>
      <p:ext uri="{BB962C8B-B14F-4D97-AF65-F5344CB8AC3E}">
        <p14:creationId xmlns:p14="http://schemas.microsoft.com/office/powerpoint/2010/main" val="142201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" descr="Slide-BG">
            <a:extLst>
              <a:ext uri="{FF2B5EF4-FFF2-40B4-BE49-F238E27FC236}">
                <a16:creationId xmlns:a16="http://schemas.microsoft.com/office/drawing/2014/main" id="{21A175E3-B1B1-4E57-A6D2-4F631E2C5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45" y="-42545"/>
            <a:ext cx="12266295" cy="6900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3E9D0A-AFBD-4C40-8C30-DF42279B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5D312-65E1-474F-82FB-885D05EECB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E6278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20D179-3BD6-114B-809F-3D188A99C0F0}"/>
              </a:ext>
            </a:extLst>
          </p:cNvPr>
          <p:cNvSpPr/>
          <p:nvPr userDrawn="1"/>
        </p:nvSpPr>
        <p:spPr>
          <a:xfrm>
            <a:off x="0" y="0"/>
            <a:ext cx="493486" cy="6858000"/>
          </a:xfrm>
          <a:prstGeom prst="rect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FA0396-19DB-F743-9891-23C06DCC17A1}"/>
              </a:ext>
            </a:extLst>
          </p:cNvPr>
          <p:cNvSpPr/>
          <p:nvPr userDrawn="1"/>
        </p:nvSpPr>
        <p:spPr>
          <a:xfrm>
            <a:off x="0" y="6364514"/>
            <a:ext cx="493486" cy="493486"/>
          </a:xfrm>
          <a:prstGeom prst="rect">
            <a:avLst/>
          </a:prstGeom>
          <a:solidFill>
            <a:srgbClr val="173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Vertical Text Placeholder 11">
            <a:extLst>
              <a:ext uri="{FF2B5EF4-FFF2-40B4-BE49-F238E27FC236}">
                <a16:creationId xmlns:a16="http://schemas.microsoft.com/office/drawing/2014/main" id="{2AEFCE7B-D42A-A64B-9ED2-5D1F8FFF3800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-2" y="583894"/>
            <a:ext cx="493485" cy="5664281"/>
          </a:xfrm>
        </p:spPr>
        <p:txBody>
          <a:bodyPr vert="eaVert" anchor="ctr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Chapter title goes here</a:t>
            </a:r>
            <a:endParaRPr lang="da-DK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20F2F8-AB5B-45D0-9DED-7EE954C4E4CF}"/>
              </a:ext>
            </a:extLst>
          </p:cNvPr>
          <p:cNvSpPr txBox="1">
            <a:spLocks/>
          </p:cNvSpPr>
          <p:nvPr userDrawn="1"/>
        </p:nvSpPr>
        <p:spPr>
          <a:xfrm>
            <a:off x="970642" y="6342517"/>
            <a:ext cx="8001000" cy="47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Page </a:t>
            </a:r>
            <a:fld id="{D84B4BC1-1C0D-410E-860E-5227C826603D}" type="slidenum">
              <a:rPr lang="da-DK" sz="1200" smtClean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pPr marL="0" indent="0">
                <a:lnSpc>
                  <a:spcPct val="150000"/>
                </a:lnSpc>
                <a:buNone/>
              </a:pPr>
              <a:t>‹#›</a:t>
            </a:fld>
            <a:r>
              <a:rPr lang="da-DK" sz="1200" dirty="0">
                <a:solidFill>
                  <a:srgbClr val="5E6278"/>
                </a:solidFill>
                <a:latin typeface="Vestas Sans Book" panose="02000000000000000000" pitchFamily="50" charset="0"/>
                <a:ea typeface="Vestas Sans Book" panose="02000000000000000000" pitchFamily="50" charset="0"/>
              </a:rPr>
              <a:t> / © Utopus Insights 2020</a:t>
            </a:r>
          </a:p>
        </p:txBody>
      </p:sp>
    </p:spTree>
    <p:extLst>
      <p:ext uri="{BB962C8B-B14F-4D97-AF65-F5344CB8AC3E}">
        <p14:creationId xmlns:p14="http://schemas.microsoft.com/office/powerpoint/2010/main" val="236056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59DC61-8D07-AF4F-9A03-83619DE15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2606D-A03B-B242-A745-F18F51F2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1855"/>
            <a:ext cx="10515600" cy="4965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7578EE-93CE-B243-81AA-7107AD8D00F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6300" y="6353174"/>
            <a:ext cx="838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8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ilitydive.com/news/100-solar-wind-and-batteries-is-just-the-start-the-super-power-they-p/588412/" TargetMode="External"/><Relationship Id="rId2" Type="http://schemas.openxmlformats.org/officeDocument/2006/relationships/hyperlink" Target="https://static1.squarespace.com/static/585c3439be65942f022bbf9b/t/5f96dc32289db279491b5687/1603722339961/Rethinking+Energy+2020-2030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46299-E578-4413-AFF8-26B63F722D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Rethinking Energy 2020-2030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7E4E669-8AB7-4C80-BF07-C2A8BB77CE48}"/>
              </a:ext>
            </a:extLst>
          </p:cNvPr>
          <p:cNvSpPr txBox="1">
            <a:spLocks/>
          </p:cNvSpPr>
          <p:nvPr/>
        </p:nvSpPr>
        <p:spPr>
          <a:xfrm>
            <a:off x="479691" y="4166567"/>
            <a:ext cx="4619172" cy="440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/>
              <a:t>Think Hour November 2020</a:t>
            </a:r>
          </a:p>
        </p:txBody>
      </p:sp>
    </p:spTree>
    <p:extLst>
      <p:ext uri="{BB962C8B-B14F-4D97-AF65-F5344CB8AC3E}">
        <p14:creationId xmlns:p14="http://schemas.microsoft.com/office/powerpoint/2010/main" val="236874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FF76-0CEA-47BD-9DFA-10CD7E4A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5: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2CA16-0129-43AC-BE4E-AF00589B7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100% SWB system is possible, affordable, inevitable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Not dependent on subsidies or carbon taxes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Amount of battery storage is much less than widely believed (43 to 89 hours of storage)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100% SWB system will be the cheapest option for electricity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Economic benefits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Build-out will create millions of jobs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Super power will lead to new businesses and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eliminate 50% of greenhouse gases by 2030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Super power is a solution, not a problem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Can accelerate the decarbonization of heating, transportation, </a:t>
            </a:r>
            <a:r>
              <a:rPr lang="en-US" dirty="0" err="1"/>
              <a:t>industy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Conventional thinking to limit to 90% {solar + wind + batteries} is wrong-headed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7AE87EC7-385B-4804-95E0-94E2AE38CA78}"/>
              </a:ext>
            </a:extLst>
          </p:cNvPr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Part 5: Implications</a:t>
            </a:r>
          </a:p>
        </p:txBody>
      </p:sp>
    </p:spTree>
    <p:extLst>
      <p:ext uri="{BB962C8B-B14F-4D97-AF65-F5344CB8AC3E}">
        <p14:creationId xmlns:p14="http://schemas.microsoft.com/office/powerpoint/2010/main" val="247211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CBE0-3241-4B63-9AD7-7A66455E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6: Wake-up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6B851-9F4C-4843-AAFA-599E9BE63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/>
              <a:t>Utopus Insights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Wake up and smell the coffee: the big growth is in solar and batteries!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Congestion considerations argue for storage co-located with generation, i.e., hybrid power plants</a:t>
            </a:r>
          </a:p>
          <a:p>
            <a:r>
              <a:rPr lang="en-US" u="sng" dirty="0"/>
              <a:t>Vestas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Wind turbines are getting commoditized (dwindling margins)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big growth is in solar and batteries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Huge opportunity to be a system provider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Turnkey installation and service of hybrid plants along with financial vehicles to manage risk</a:t>
            </a:r>
          </a:p>
          <a:p>
            <a:r>
              <a:rPr lang="en-US" u="sng" dirty="0"/>
              <a:t>Report weaknesses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Does not address congestion issues (or more generally, grid issues); with capacity = 3x average demand or higher, transmission will be heavily congested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Does not address how to develop demand for super power, but of course, this is a good problem to have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6416666A-4BB6-43BF-87B4-CDFB33AC2A5B}"/>
              </a:ext>
            </a:extLst>
          </p:cNvPr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Part 6: Wake-up call</a:t>
            </a:r>
          </a:p>
        </p:txBody>
      </p:sp>
    </p:spTree>
    <p:extLst>
      <p:ext uri="{BB962C8B-B14F-4D97-AF65-F5344CB8AC3E}">
        <p14:creationId xmlns:p14="http://schemas.microsoft.com/office/powerpoint/2010/main" val="25462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48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4074-B49D-4DF0-84AF-2C6095BC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9A9B-CFE4-4067-B6C2-67F8BD98F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Adam Dorr and Tony </a:t>
            </a:r>
            <a:r>
              <a:rPr lang="en-US" dirty="0" err="1"/>
              <a:t>Seba</a:t>
            </a:r>
            <a:r>
              <a:rPr lang="en-US" dirty="0"/>
              <a:t>, “Rethinking Energy 2020-2030, 100% Solar, Wind, and Batteries is Just the Beginning”</a:t>
            </a:r>
          </a:p>
          <a:p>
            <a:r>
              <a:rPr lang="en-US" dirty="0"/>
              <a:t>A </a:t>
            </a:r>
            <a:r>
              <a:rPr lang="en-US" dirty="0" err="1"/>
              <a:t>RethinkX</a:t>
            </a:r>
            <a:r>
              <a:rPr lang="en-US" dirty="0"/>
              <a:t> Sector Disruption Report</a:t>
            </a:r>
          </a:p>
          <a:p>
            <a:r>
              <a:rPr lang="en-US" dirty="0"/>
              <a:t>Published October 2020</a:t>
            </a:r>
          </a:p>
          <a:p>
            <a:r>
              <a:rPr lang="en-US" dirty="0"/>
              <a:t>Available at </a:t>
            </a:r>
            <a:r>
              <a:rPr lang="en-US" dirty="0">
                <a:hlinkClick r:id="rId2"/>
              </a:rPr>
              <a:t>https://static1.squarespace.com/static/585c3439be65942f022bbf9b/t/5f96dc32289db279491b5687/1603722339961/Rethinking+Energy+2020-2030.pdf</a:t>
            </a:r>
            <a:endParaRPr lang="en-US" dirty="0"/>
          </a:p>
          <a:p>
            <a:r>
              <a:rPr lang="en-US" dirty="0"/>
              <a:t>Utility Dive article at </a:t>
            </a:r>
            <a:r>
              <a:rPr lang="en-US" dirty="0">
                <a:hlinkClick r:id="rId3"/>
              </a:rPr>
              <a:t>https://www.utilitydive.com/news/100-solar-wind-and-batteries-is-just-the-start-the-super-power-they-p/588412/</a:t>
            </a:r>
            <a:endParaRPr lang="en-US" dirty="0"/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7F6F8120-10B0-4B2E-A373-D34A0CE39DF0}"/>
              </a:ext>
            </a:extLst>
          </p:cNvPr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20008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96AB-9943-40DB-9E8F-2A295E7D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059FC-D1C0-443D-A988-5D8FC1EA5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are on the cusp of the fastest, deepest, most profound disruption of the energy sector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’20s, solar PV will get cheaper by 72%, lithium-ion batteries by 80%, wind power by 43%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100% SWB (Solar, Wind, Battery) is physically possible, economically affordable and inevitable</a:t>
            </a:r>
            <a:r>
              <a:rPr lang="en-US" dirty="0"/>
              <a:t> by 2030 – the cost across the U.S. is $2T or less, much less than previously imagined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Coal, gas and nuclear will become stranded assets in this decade and no new investment is rational at this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new system will include a super-abundance of clean energy (“super energy”) at near-zero marginal cost that will create new economic opportunities and allow us to decarbonize 50% economy-wide by 2030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happened in the world of bits will happen in the world of electrons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This is a wake-up call for Utopus Insights and Vestas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C1839518-E681-4310-9F5A-F7A98FD957A3}"/>
              </a:ext>
            </a:extLst>
          </p:cNvPr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Part 1: 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170464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AF4242-D846-4CF6-B0B3-607BA037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3"/>
            <a:ext cx="10515600" cy="1325563"/>
          </a:xfrm>
        </p:spPr>
        <p:txBody>
          <a:bodyPr/>
          <a:lstStyle/>
          <a:p>
            <a:r>
              <a:rPr lang="en-US" dirty="0"/>
              <a:t>Part 2: Cost curves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4F8DF2A6-82C7-461D-8670-59524C9BE5B3}"/>
              </a:ext>
            </a:extLst>
          </p:cNvPr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IN" dirty="0"/>
              <a:t>Part 2: Cost curves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7FA9CDE-9E2E-4180-98EA-FC228009F093}"/>
              </a:ext>
            </a:extLst>
          </p:cNvPr>
          <p:cNvGrpSpPr/>
          <p:nvPr/>
        </p:nvGrpSpPr>
        <p:grpSpPr>
          <a:xfrm>
            <a:off x="890565" y="3534067"/>
            <a:ext cx="4610940" cy="2979829"/>
            <a:chOff x="890565" y="3534067"/>
            <a:chExt cx="4610940" cy="2979829"/>
          </a:xfrm>
        </p:grpSpPr>
        <p:sp>
          <p:nvSpPr>
            <p:cNvPr id="25" name="object 57">
              <a:extLst>
                <a:ext uri="{FF2B5EF4-FFF2-40B4-BE49-F238E27FC236}">
                  <a16:creationId xmlns:a16="http://schemas.microsoft.com/office/drawing/2014/main" id="{E2DD618D-6FD5-4B2C-A20E-C1E2671F82FC}"/>
                </a:ext>
              </a:extLst>
            </p:cNvPr>
            <p:cNvSpPr txBox="1"/>
            <p:nvPr/>
          </p:nvSpPr>
          <p:spPr>
            <a:xfrm>
              <a:off x="890565" y="3534067"/>
              <a:ext cx="4610940" cy="248786"/>
            </a:xfrm>
            <a:prstGeom prst="rect">
              <a:avLst/>
            </a:prstGeom>
          </p:spPr>
          <p:txBody>
            <a:bodyPr vert="horz" wrap="square" lIns="0" tIns="30480" rIns="0" bIns="0" rtlCol="0">
              <a:spAutoFit/>
            </a:bodyPr>
            <a:lstStyle/>
            <a:p>
              <a:pPr marL="12700" marR="5080" algn="ctr">
                <a:lnSpc>
                  <a:spcPts val="1700"/>
                </a:lnSpc>
                <a:spcBef>
                  <a:spcPts val="240"/>
                </a:spcBef>
              </a:pPr>
              <a:r>
                <a:rPr sz="1500" b="1" spc="-5" dirty="0">
                  <a:solidFill>
                    <a:srgbClr val="00374C"/>
                  </a:solidFill>
                  <a:latin typeface="Calibri"/>
                  <a:cs typeface="Calibri"/>
                </a:rPr>
                <a:t>U.S.</a:t>
              </a:r>
              <a:r>
                <a:rPr sz="1500" b="1" spc="-75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dirty="0">
                  <a:solidFill>
                    <a:srgbClr val="00374C"/>
                  </a:solidFill>
                  <a:latin typeface="Calibri"/>
                  <a:cs typeface="Calibri"/>
                </a:rPr>
                <a:t>Onshore</a:t>
              </a:r>
              <a:r>
                <a:rPr sz="1500" b="1" spc="-80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spc="-55" dirty="0">
                  <a:solidFill>
                    <a:srgbClr val="00374C"/>
                  </a:solidFill>
                  <a:latin typeface="Calibri"/>
                  <a:cs typeface="Calibri"/>
                </a:rPr>
                <a:t>Wind</a:t>
              </a:r>
              <a:r>
                <a:rPr sz="1500" b="1" spc="-75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spc="-25" dirty="0">
                  <a:solidFill>
                    <a:srgbClr val="00374C"/>
                  </a:solidFill>
                  <a:latin typeface="Calibri"/>
                  <a:cs typeface="Calibri"/>
                </a:rPr>
                <a:t>Power</a:t>
              </a:r>
              <a:r>
                <a:rPr sz="1500" b="1" spc="-75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spc="15" dirty="0">
                  <a:solidFill>
                    <a:srgbClr val="00374C"/>
                  </a:solidFill>
                  <a:latin typeface="Calibri"/>
                  <a:cs typeface="Calibri"/>
                </a:rPr>
                <a:t>Capacity</a:t>
              </a:r>
              <a:r>
                <a:rPr sz="1500" b="1" spc="-80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spc="45" dirty="0">
                  <a:solidFill>
                    <a:srgbClr val="00374C"/>
                  </a:solidFill>
                  <a:latin typeface="Calibri"/>
                  <a:cs typeface="Calibri"/>
                </a:rPr>
                <a:t>Cost  </a:t>
              </a:r>
              <a:r>
                <a:rPr sz="1500" b="1" spc="-20" dirty="0">
                  <a:solidFill>
                    <a:srgbClr val="00374C"/>
                  </a:solidFill>
                  <a:latin typeface="Calibri"/>
                  <a:cs typeface="Calibri"/>
                </a:rPr>
                <a:t>(logarithmic</a:t>
              </a:r>
              <a:r>
                <a:rPr sz="1500" b="1" spc="-75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spc="-35" dirty="0">
                  <a:solidFill>
                    <a:srgbClr val="00374C"/>
                  </a:solidFill>
                  <a:latin typeface="Calibri"/>
                  <a:cs typeface="Calibri"/>
                </a:rPr>
                <a:t>plot)</a:t>
              </a:r>
              <a:endParaRPr sz="1500" dirty="0">
                <a:latin typeface="Calibri"/>
                <a:cs typeface="Calibri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1BFA3E-9D4E-4BFB-9520-7D0223C75390}"/>
                </a:ext>
              </a:extLst>
            </p:cNvPr>
            <p:cNvCxnSpPr/>
            <p:nvPr/>
          </p:nvCxnSpPr>
          <p:spPr>
            <a:xfrm>
              <a:off x="1746067" y="4593779"/>
              <a:ext cx="1793966" cy="0"/>
            </a:xfrm>
            <a:prstGeom prst="line">
              <a:avLst/>
            </a:prstGeom>
            <a:ln w="28575">
              <a:solidFill>
                <a:srgbClr val="00AF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9AFF0D1-293C-4762-B973-0EFE19388D1B}"/>
                </a:ext>
              </a:extLst>
            </p:cNvPr>
            <p:cNvCxnSpPr>
              <a:cxnSpLocks/>
            </p:cNvCxnSpPr>
            <p:nvPr/>
          </p:nvCxnSpPr>
          <p:spPr>
            <a:xfrm>
              <a:off x="3531324" y="4593779"/>
              <a:ext cx="0" cy="300435"/>
            </a:xfrm>
            <a:prstGeom prst="line">
              <a:avLst/>
            </a:prstGeom>
            <a:ln w="28575">
              <a:solidFill>
                <a:srgbClr val="00AF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80F415F-55C7-487C-B593-79EA02B61A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0033" y="4889869"/>
              <a:ext cx="1759131" cy="204"/>
            </a:xfrm>
            <a:prstGeom prst="line">
              <a:avLst/>
            </a:prstGeom>
            <a:ln w="28575">
              <a:solidFill>
                <a:srgbClr val="00AF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192A748-8A7E-4917-95F0-52CF8C6A78B2}"/>
                </a:ext>
              </a:extLst>
            </p:cNvPr>
            <p:cNvCxnSpPr>
              <a:cxnSpLocks/>
            </p:cNvCxnSpPr>
            <p:nvPr/>
          </p:nvCxnSpPr>
          <p:spPr>
            <a:xfrm>
              <a:off x="5299163" y="4890073"/>
              <a:ext cx="0" cy="274106"/>
            </a:xfrm>
            <a:prstGeom prst="line">
              <a:avLst/>
            </a:prstGeom>
            <a:ln w="28575">
              <a:solidFill>
                <a:srgbClr val="00AF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C53522-BA04-41A7-8BC6-748DDEEA932D}"/>
                </a:ext>
              </a:extLst>
            </p:cNvPr>
            <p:cNvSpPr txBox="1"/>
            <p:nvPr/>
          </p:nvSpPr>
          <p:spPr>
            <a:xfrm>
              <a:off x="2315877" y="4399844"/>
              <a:ext cx="65434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AFCB"/>
                  </a:solidFill>
                </a:rPr>
                <a:t>-46%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2E813A-527E-41E8-83C3-A2F1C8748145}"/>
                </a:ext>
              </a:extLst>
            </p:cNvPr>
            <p:cNvSpPr txBox="1"/>
            <p:nvPr/>
          </p:nvSpPr>
          <p:spPr>
            <a:xfrm>
              <a:off x="4117098" y="4705203"/>
              <a:ext cx="65434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AFCB"/>
                  </a:solidFill>
                </a:rPr>
                <a:t>-43%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21CF3CA-8A4C-404C-AD9C-6CD11FE41A5A}"/>
                </a:ext>
              </a:extLst>
            </p:cNvPr>
            <p:cNvGrpSpPr/>
            <p:nvPr/>
          </p:nvGrpSpPr>
          <p:grpSpPr>
            <a:xfrm>
              <a:off x="1040912" y="3820782"/>
              <a:ext cx="4310246" cy="2693114"/>
              <a:chOff x="3940877" y="2270659"/>
              <a:chExt cx="4310246" cy="269311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80F5EAE-FA1C-4CB2-A914-E83B75246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40877" y="2270659"/>
                <a:ext cx="4310246" cy="2316681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71CEF2F-F66F-4C51-B84E-B37EEB97C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0877" y="4396796"/>
                <a:ext cx="3633531" cy="566977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73F2A7A-E51E-416E-B01F-9C1C68D3D270}"/>
              </a:ext>
            </a:extLst>
          </p:cNvPr>
          <p:cNvGrpSpPr/>
          <p:nvPr/>
        </p:nvGrpSpPr>
        <p:grpSpPr>
          <a:xfrm>
            <a:off x="923231" y="582104"/>
            <a:ext cx="4619528" cy="2981564"/>
            <a:chOff x="923231" y="582104"/>
            <a:chExt cx="4619528" cy="2981564"/>
          </a:xfrm>
        </p:grpSpPr>
        <p:sp>
          <p:nvSpPr>
            <p:cNvPr id="174" name="object 3">
              <a:extLst>
                <a:ext uri="{FF2B5EF4-FFF2-40B4-BE49-F238E27FC236}">
                  <a16:creationId xmlns:a16="http://schemas.microsoft.com/office/drawing/2014/main" id="{5A8F18EF-D6F0-48A7-9D28-43BECF566FF4}"/>
                </a:ext>
              </a:extLst>
            </p:cNvPr>
            <p:cNvSpPr txBox="1"/>
            <p:nvPr/>
          </p:nvSpPr>
          <p:spPr>
            <a:xfrm>
              <a:off x="1667113" y="582104"/>
              <a:ext cx="3506812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500" b="1" spc="-5" dirty="0">
                  <a:solidFill>
                    <a:srgbClr val="00374C"/>
                  </a:solidFill>
                  <a:latin typeface="Calibri"/>
                  <a:cs typeface="Calibri"/>
                </a:rPr>
                <a:t>U.S.</a:t>
              </a:r>
              <a:r>
                <a:rPr sz="1500" b="1" spc="-75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spc="25" dirty="0">
                  <a:solidFill>
                    <a:srgbClr val="00374C"/>
                  </a:solidFill>
                  <a:latin typeface="Calibri"/>
                  <a:cs typeface="Calibri"/>
                </a:rPr>
                <a:t>Solar</a:t>
              </a:r>
              <a:r>
                <a:rPr sz="1500" b="1" spc="-70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spc="15" dirty="0">
                  <a:solidFill>
                    <a:srgbClr val="00374C"/>
                  </a:solidFill>
                  <a:latin typeface="Calibri"/>
                  <a:cs typeface="Calibri"/>
                </a:rPr>
                <a:t>PV</a:t>
              </a:r>
              <a:r>
                <a:rPr sz="1500" b="1" spc="-70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dirty="0">
                  <a:solidFill>
                    <a:srgbClr val="00374C"/>
                  </a:solidFill>
                  <a:latin typeface="Calibri"/>
                  <a:cs typeface="Calibri"/>
                </a:rPr>
                <a:t>Capital</a:t>
              </a:r>
              <a:r>
                <a:rPr sz="1500" b="1" spc="-75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spc="45" dirty="0">
                  <a:solidFill>
                    <a:srgbClr val="00374C"/>
                  </a:solidFill>
                  <a:latin typeface="Calibri"/>
                  <a:cs typeface="Calibri"/>
                </a:rPr>
                <a:t>Cost</a:t>
              </a:r>
              <a:r>
                <a:rPr sz="1500" b="1" spc="-70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spc="-20" dirty="0">
                  <a:solidFill>
                    <a:srgbClr val="00374C"/>
                  </a:solidFill>
                  <a:latin typeface="Calibri"/>
                  <a:cs typeface="Calibri"/>
                </a:rPr>
                <a:t>(logarithmic</a:t>
              </a:r>
              <a:r>
                <a:rPr sz="1500" b="1" spc="-70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spc="-35" dirty="0">
                  <a:solidFill>
                    <a:srgbClr val="00374C"/>
                  </a:solidFill>
                  <a:latin typeface="Calibri"/>
                  <a:cs typeface="Calibri"/>
                </a:rPr>
                <a:t>plot)</a:t>
              </a:r>
              <a:endParaRPr sz="1500" dirty="0">
                <a:latin typeface="Calibri"/>
                <a:cs typeface="Calibri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323E48-5C8A-4FA8-B74C-23CBB966E5FB}"/>
                </a:ext>
              </a:extLst>
            </p:cNvPr>
            <p:cNvCxnSpPr/>
            <p:nvPr/>
          </p:nvCxnSpPr>
          <p:spPr>
            <a:xfrm>
              <a:off x="1750423" y="1341117"/>
              <a:ext cx="1793966" cy="0"/>
            </a:xfrm>
            <a:prstGeom prst="line">
              <a:avLst/>
            </a:prstGeom>
            <a:ln w="28575">
              <a:solidFill>
                <a:srgbClr val="F8A5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2F487EA-C454-462F-904E-5188AF412604}"/>
                </a:ext>
              </a:extLst>
            </p:cNvPr>
            <p:cNvCxnSpPr/>
            <p:nvPr/>
          </p:nvCxnSpPr>
          <p:spPr>
            <a:xfrm>
              <a:off x="3535680" y="1341117"/>
              <a:ext cx="0" cy="827519"/>
            </a:xfrm>
            <a:prstGeom prst="line">
              <a:avLst/>
            </a:prstGeom>
            <a:ln w="28575">
              <a:solidFill>
                <a:srgbClr val="F8A5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0B7847D-236E-4E56-A078-B9AC46C9E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4389" y="2168432"/>
              <a:ext cx="1759131" cy="204"/>
            </a:xfrm>
            <a:prstGeom prst="line">
              <a:avLst/>
            </a:prstGeom>
            <a:ln w="28575">
              <a:solidFill>
                <a:srgbClr val="F8A5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632550-53EE-4A62-AFEA-FA5CB1DF74B0}"/>
                </a:ext>
              </a:extLst>
            </p:cNvPr>
            <p:cNvCxnSpPr/>
            <p:nvPr/>
          </p:nvCxnSpPr>
          <p:spPr>
            <a:xfrm>
              <a:off x="5303519" y="2168636"/>
              <a:ext cx="0" cy="600687"/>
            </a:xfrm>
            <a:prstGeom prst="line">
              <a:avLst/>
            </a:prstGeom>
            <a:ln w="28575">
              <a:solidFill>
                <a:srgbClr val="F8A5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4C5238-88AB-4E46-8665-3E60C82BA1CA}"/>
                </a:ext>
              </a:extLst>
            </p:cNvPr>
            <p:cNvSpPr txBox="1"/>
            <p:nvPr/>
          </p:nvSpPr>
          <p:spPr>
            <a:xfrm>
              <a:off x="2320233" y="1147182"/>
              <a:ext cx="6543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7A539"/>
                  </a:solidFill>
                </a:rPr>
                <a:t>-82%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46BA0F-BB7D-43B5-AB7B-E84E3BDA7ECF}"/>
                </a:ext>
              </a:extLst>
            </p:cNvPr>
            <p:cNvSpPr txBox="1"/>
            <p:nvPr/>
          </p:nvSpPr>
          <p:spPr>
            <a:xfrm>
              <a:off x="4121454" y="1983766"/>
              <a:ext cx="6543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7A539"/>
                  </a:solidFill>
                </a:rPr>
                <a:t>-72%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2D9E27-095B-4B3A-B9B8-F6F80EA929C9}"/>
                </a:ext>
              </a:extLst>
            </p:cNvPr>
            <p:cNvGrpSpPr/>
            <p:nvPr/>
          </p:nvGrpSpPr>
          <p:grpSpPr>
            <a:xfrm>
              <a:off x="923231" y="867027"/>
              <a:ext cx="4619528" cy="2696641"/>
              <a:chOff x="3265837" y="1790135"/>
              <a:chExt cx="4619528" cy="2696641"/>
            </a:xfrm>
          </p:grpSpPr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E20E124E-3A79-4CCD-AAA5-C1430BDF2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4154" y="1790135"/>
                <a:ext cx="4371211" cy="2603218"/>
              </a:xfrm>
              <a:prstGeom prst="rect">
                <a:avLst/>
              </a:prstGeom>
            </p:spPr>
          </p:pic>
          <p:sp>
            <p:nvSpPr>
              <p:cNvPr id="172" name="object 50">
                <a:extLst>
                  <a:ext uri="{FF2B5EF4-FFF2-40B4-BE49-F238E27FC236}">
                    <a16:creationId xmlns:a16="http://schemas.microsoft.com/office/drawing/2014/main" id="{EFB85FE6-6DE5-49E5-BC72-5E03E356833D}"/>
                  </a:ext>
                </a:extLst>
              </p:cNvPr>
              <p:cNvSpPr txBox="1"/>
              <p:nvPr/>
            </p:nvSpPr>
            <p:spPr>
              <a:xfrm flipH="1">
                <a:off x="3404936" y="4006516"/>
                <a:ext cx="2358189" cy="480260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396875">
                  <a:spcBef>
                    <a:spcPts val="105"/>
                  </a:spcBef>
                </a:pPr>
                <a:r>
                  <a:rPr sz="1000" b="1" spc="-5" dirty="0">
                    <a:solidFill>
                      <a:srgbClr val="1B4A5A"/>
                    </a:solidFill>
                    <a:latin typeface="Arial"/>
                    <a:cs typeface="Arial"/>
                  </a:rPr>
                  <a:t>100</a:t>
                </a:r>
                <a:endParaRPr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578485">
                  <a:tabLst>
                    <a:tab pos="1470025" algn="l"/>
                  </a:tabLst>
                </a:pPr>
                <a:r>
                  <a:rPr sz="1000" b="1" spc="-5" dirty="0">
                    <a:solidFill>
                      <a:srgbClr val="1B4A5A"/>
                    </a:solidFill>
                    <a:latin typeface="Arial"/>
                    <a:cs typeface="Arial"/>
                  </a:rPr>
                  <a:t>2010	2015</a:t>
                </a:r>
                <a:endParaRPr sz="1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50800">
                  <a:spcBef>
                    <a:spcPts val="409"/>
                  </a:spcBef>
                </a:pPr>
                <a:r>
                  <a:rPr sz="700" i="1" spc="40" dirty="0">
                    <a:solidFill>
                      <a:srgbClr val="00374C"/>
                    </a:solidFill>
                    <a:latin typeface="Arial Narrow"/>
                    <a:cs typeface="Arial Narrow"/>
                  </a:rPr>
                  <a:t>Source: </a:t>
                </a:r>
                <a:r>
                  <a:rPr sz="700" i="1" spc="25" dirty="0">
                    <a:solidFill>
                      <a:srgbClr val="00374C"/>
                    </a:solidFill>
                    <a:latin typeface="Arial Narrow"/>
                    <a:cs typeface="Arial Narrow"/>
                  </a:rPr>
                  <a:t>NREL, </a:t>
                </a:r>
                <a:r>
                  <a:rPr sz="700" i="1" spc="40" dirty="0">
                    <a:solidFill>
                      <a:srgbClr val="00374C"/>
                    </a:solidFill>
                    <a:latin typeface="Arial Narrow"/>
                    <a:cs typeface="Arial Narrow"/>
                  </a:rPr>
                  <a:t>2018.</a:t>
                </a:r>
                <a:r>
                  <a:rPr sz="600" spc="60" baseline="34722" dirty="0">
                    <a:solidFill>
                      <a:srgbClr val="00374C"/>
                    </a:solidFill>
                    <a:latin typeface="Arial Narrow"/>
                    <a:cs typeface="Arial Narrow"/>
                  </a:rPr>
                  <a:t>1 </a:t>
                </a:r>
                <a:r>
                  <a:rPr sz="700" i="1" spc="30" dirty="0">
                    <a:solidFill>
                      <a:srgbClr val="00374C"/>
                    </a:solidFill>
                    <a:latin typeface="Arial Narrow"/>
                    <a:cs typeface="Arial Narrow"/>
                  </a:rPr>
                  <a:t>RethinkX </a:t>
                </a:r>
                <a:r>
                  <a:rPr sz="700" i="1" spc="40" dirty="0">
                    <a:solidFill>
                      <a:srgbClr val="00374C"/>
                    </a:solidFill>
                    <a:latin typeface="Arial Narrow"/>
                    <a:cs typeface="Arial Narrow"/>
                  </a:rPr>
                  <a:t>projections</a:t>
                </a:r>
                <a:r>
                  <a:rPr sz="700" i="1" spc="-105" dirty="0">
                    <a:solidFill>
                      <a:srgbClr val="00374C"/>
                    </a:solidFill>
                    <a:latin typeface="Arial Narrow"/>
                    <a:cs typeface="Arial Narrow"/>
                  </a:rPr>
                  <a:t> </a:t>
                </a:r>
                <a:r>
                  <a:rPr sz="700" i="1" spc="50" dirty="0">
                    <a:solidFill>
                      <a:srgbClr val="00374C"/>
                    </a:solidFill>
                    <a:latin typeface="Arial Narrow"/>
                    <a:cs typeface="Arial Narrow"/>
                  </a:rPr>
                  <a:t>2019-2030.</a:t>
                </a:r>
                <a:endParaRPr sz="700" dirty="0">
                  <a:solidFill>
                    <a:prstClr val="black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76" name="object 56">
                <a:extLst>
                  <a:ext uri="{FF2B5EF4-FFF2-40B4-BE49-F238E27FC236}">
                    <a16:creationId xmlns:a16="http://schemas.microsoft.com/office/drawing/2014/main" id="{2E330C84-8ACD-42F1-AE8D-C8FD63F19E44}"/>
                  </a:ext>
                </a:extLst>
              </p:cNvPr>
              <p:cNvSpPr txBox="1"/>
              <p:nvPr/>
            </p:nvSpPr>
            <p:spPr>
              <a:xfrm flipH="1">
                <a:off x="3265837" y="2542903"/>
                <a:ext cx="153888" cy="681561"/>
              </a:xfrm>
              <a:prstGeom prst="rect">
                <a:avLst/>
              </a:prstGeom>
            </p:spPr>
            <p:txBody>
              <a:bodyPr vert="vert270" wrap="square" lIns="0" tIns="6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"/>
                  </a:spcBef>
                </a:pPr>
                <a:r>
                  <a:rPr sz="1000" b="1" spc="-5" dirty="0">
                    <a:solidFill>
                      <a:srgbClr val="1B4A5A"/>
                    </a:solidFill>
                    <a:latin typeface="Arial"/>
                    <a:cs typeface="Arial"/>
                  </a:rPr>
                  <a:t>$/kilowatt</a:t>
                </a:r>
                <a:endParaRPr sz="10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A06F8DD-C1CC-40C8-BD1A-C3825E1E04A2}"/>
              </a:ext>
            </a:extLst>
          </p:cNvPr>
          <p:cNvGrpSpPr/>
          <p:nvPr/>
        </p:nvGrpSpPr>
        <p:grpSpPr>
          <a:xfrm>
            <a:off x="6835835" y="281576"/>
            <a:ext cx="4526673" cy="3203378"/>
            <a:chOff x="6835835" y="281576"/>
            <a:chExt cx="4526673" cy="3203378"/>
          </a:xfrm>
        </p:grpSpPr>
        <p:sp>
          <p:nvSpPr>
            <p:cNvPr id="37" name="object 58">
              <a:extLst>
                <a:ext uri="{FF2B5EF4-FFF2-40B4-BE49-F238E27FC236}">
                  <a16:creationId xmlns:a16="http://schemas.microsoft.com/office/drawing/2014/main" id="{482BF956-5F6F-4E3D-9A64-BF683572492F}"/>
                </a:ext>
              </a:extLst>
            </p:cNvPr>
            <p:cNvSpPr txBox="1"/>
            <p:nvPr/>
          </p:nvSpPr>
          <p:spPr>
            <a:xfrm>
              <a:off x="7240732" y="281576"/>
              <a:ext cx="4093422" cy="478825"/>
            </a:xfrm>
            <a:prstGeom prst="rect">
              <a:avLst/>
            </a:prstGeom>
          </p:spPr>
          <p:txBody>
            <a:bodyPr vert="horz" wrap="square" lIns="0" tIns="30480" rIns="0" bIns="0" rtlCol="0">
              <a:spAutoFit/>
            </a:bodyPr>
            <a:lstStyle/>
            <a:p>
              <a:pPr marL="12700" marR="5080" algn="ctr">
                <a:lnSpc>
                  <a:spcPts val="1700"/>
                </a:lnSpc>
                <a:spcBef>
                  <a:spcPts val="240"/>
                </a:spcBef>
              </a:pPr>
              <a:r>
                <a:rPr sz="1500" b="1" spc="-5" dirty="0">
                  <a:solidFill>
                    <a:srgbClr val="00374C"/>
                  </a:solidFill>
                  <a:latin typeface="Calibri"/>
                  <a:cs typeface="Calibri"/>
                </a:rPr>
                <a:t>U.S. </a:t>
              </a:r>
              <a:r>
                <a:rPr sz="1500" b="1" spc="-15" dirty="0">
                  <a:solidFill>
                    <a:srgbClr val="00374C"/>
                  </a:solidFill>
                  <a:latin typeface="Calibri"/>
                  <a:cs typeface="Calibri"/>
                </a:rPr>
                <a:t>Stationary </a:t>
              </a:r>
              <a:r>
                <a:rPr sz="1500" b="1" spc="-30" dirty="0">
                  <a:solidFill>
                    <a:srgbClr val="00374C"/>
                  </a:solidFill>
                  <a:latin typeface="Calibri"/>
                  <a:cs typeface="Calibri"/>
                </a:rPr>
                <a:t>Lithium-Ion </a:t>
              </a:r>
              <a:r>
                <a:rPr sz="1500" b="1" spc="-25" dirty="0">
                  <a:solidFill>
                    <a:srgbClr val="00374C"/>
                  </a:solidFill>
                  <a:latin typeface="Calibri"/>
                  <a:cs typeface="Calibri"/>
                </a:rPr>
                <a:t>Battery </a:t>
              </a:r>
              <a:r>
                <a:rPr sz="1500" b="1" spc="15" dirty="0">
                  <a:solidFill>
                    <a:srgbClr val="00374C"/>
                  </a:solidFill>
                  <a:latin typeface="Calibri"/>
                  <a:cs typeface="Calibri"/>
                </a:rPr>
                <a:t>Energy Storage</a:t>
              </a:r>
              <a:br>
                <a:rPr lang="en-US" sz="1500" b="1" spc="-75" dirty="0">
                  <a:solidFill>
                    <a:srgbClr val="00374C"/>
                  </a:solidFill>
                  <a:latin typeface="Calibri"/>
                  <a:cs typeface="Calibri"/>
                </a:rPr>
              </a:br>
              <a:r>
                <a:rPr sz="1500" b="1" spc="15" dirty="0">
                  <a:solidFill>
                    <a:srgbClr val="00374C"/>
                  </a:solidFill>
                  <a:latin typeface="Calibri"/>
                  <a:cs typeface="Calibri"/>
                </a:rPr>
                <a:t>Capacity</a:t>
              </a:r>
              <a:r>
                <a:rPr sz="1500" b="1" spc="-75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spc="45" dirty="0">
                  <a:solidFill>
                    <a:srgbClr val="00374C"/>
                  </a:solidFill>
                  <a:latin typeface="Calibri"/>
                  <a:cs typeface="Calibri"/>
                </a:rPr>
                <a:t>Cost</a:t>
              </a:r>
              <a:r>
                <a:rPr sz="1500" b="1" spc="-70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spc="25" dirty="0">
                  <a:solidFill>
                    <a:srgbClr val="00374C"/>
                  </a:solidFill>
                  <a:latin typeface="Calibri"/>
                  <a:cs typeface="Calibri"/>
                </a:rPr>
                <a:t>(pack</a:t>
              </a:r>
              <a:r>
                <a:rPr sz="1500" b="1" spc="-75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spc="-30" dirty="0">
                  <a:solidFill>
                    <a:srgbClr val="00374C"/>
                  </a:solidFill>
                  <a:latin typeface="Calibri"/>
                  <a:cs typeface="Calibri"/>
                </a:rPr>
                <a:t>level)</a:t>
              </a:r>
              <a:r>
                <a:rPr sz="1500" b="1" spc="-70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spc="-20" dirty="0">
                  <a:solidFill>
                    <a:srgbClr val="00374C"/>
                  </a:solidFill>
                  <a:latin typeface="Calibri"/>
                  <a:cs typeface="Calibri"/>
                </a:rPr>
                <a:t>(logarithmic</a:t>
              </a:r>
              <a:r>
                <a:rPr sz="1500" b="1" spc="-75" dirty="0">
                  <a:solidFill>
                    <a:srgbClr val="00374C"/>
                  </a:solidFill>
                  <a:latin typeface="Calibri"/>
                  <a:cs typeface="Calibri"/>
                </a:rPr>
                <a:t> </a:t>
              </a:r>
              <a:r>
                <a:rPr sz="1500" b="1" spc="-35" dirty="0">
                  <a:solidFill>
                    <a:srgbClr val="00374C"/>
                  </a:solidFill>
                  <a:latin typeface="Calibri"/>
                  <a:cs typeface="Calibri"/>
                </a:rPr>
                <a:t>plot)</a:t>
              </a:r>
              <a:endParaRPr sz="1500" dirty="0">
                <a:latin typeface="Calibri"/>
                <a:cs typeface="Calibri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6E632CB-7B08-4B4D-A2E6-478800DBDA6C}"/>
                </a:ext>
              </a:extLst>
            </p:cNvPr>
            <p:cNvCxnSpPr/>
            <p:nvPr/>
          </p:nvCxnSpPr>
          <p:spPr>
            <a:xfrm>
              <a:off x="7537285" y="1571892"/>
              <a:ext cx="1793966" cy="0"/>
            </a:xfrm>
            <a:prstGeom prst="line">
              <a:avLst/>
            </a:prstGeom>
            <a:ln w="28575">
              <a:solidFill>
                <a:srgbClr val="92D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B3E8A1-D6EF-499E-A715-06DAE98F019F}"/>
                </a:ext>
              </a:extLst>
            </p:cNvPr>
            <p:cNvCxnSpPr>
              <a:cxnSpLocks/>
            </p:cNvCxnSpPr>
            <p:nvPr/>
          </p:nvCxnSpPr>
          <p:spPr>
            <a:xfrm>
              <a:off x="9322542" y="1571892"/>
              <a:ext cx="0" cy="642649"/>
            </a:xfrm>
            <a:prstGeom prst="line">
              <a:avLst/>
            </a:prstGeom>
            <a:ln w="28575">
              <a:solidFill>
                <a:srgbClr val="92D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C82419A-D3F4-4B68-93C8-11AB414D6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48669" y="2225029"/>
              <a:ext cx="1759131" cy="204"/>
            </a:xfrm>
            <a:prstGeom prst="line">
              <a:avLst/>
            </a:prstGeom>
            <a:ln w="28575">
              <a:solidFill>
                <a:srgbClr val="92D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F880464-5A95-4350-8BE5-90A7F4BF8C6E}"/>
                </a:ext>
              </a:extLst>
            </p:cNvPr>
            <p:cNvCxnSpPr>
              <a:cxnSpLocks/>
            </p:cNvCxnSpPr>
            <p:nvPr/>
          </p:nvCxnSpPr>
          <p:spPr>
            <a:xfrm>
              <a:off x="11107799" y="2216524"/>
              <a:ext cx="0" cy="509259"/>
            </a:xfrm>
            <a:prstGeom prst="line">
              <a:avLst/>
            </a:prstGeom>
            <a:ln w="28575">
              <a:solidFill>
                <a:srgbClr val="92D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8252C6-DBBB-4D3D-BF88-0244D1AB76A5}"/>
                </a:ext>
              </a:extLst>
            </p:cNvPr>
            <p:cNvSpPr txBox="1"/>
            <p:nvPr/>
          </p:nvSpPr>
          <p:spPr>
            <a:xfrm>
              <a:off x="8107095" y="1377957"/>
              <a:ext cx="6543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-87%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E3E19CC-DAE0-41DE-9867-252348059638}"/>
                </a:ext>
              </a:extLst>
            </p:cNvPr>
            <p:cNvSpPr txBox="1"/>
            <p:nvPr/>
          </p:nvSpPr>
          <p:spPr>
            <a:xfrm>
              <a:off x="9908316" y="2040363"/>
              <a:ext cx="6543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-80%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D7A2537-7C23-450B-97F7-7C9671261E45}"/>
                </a:ext>
              </a:extLst>
            </p:cNvPr>
            <p:cNvGrpSpPr/>
            <p:nvPr/>
          </p:nvGrpSpPr>
          <p:grpSpPr>
            <a:xfrm>
              <a:off x="6835835" y="872045"/>
              <a:ext cx="4526673" cy="2612909"/>
              <a:chOff x="3821994" y="2194453"/>
              <a:chExt cx="4526673" cy="2612909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560EE8B-0717-4108-9657-B7848E02C1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3333" y="2194453"/>
                <a:ext cx="4505334" cy="2469094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E279A6B-F2DD-411B-AF5E-36C793333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1994" y="4240385"/>
                <a:ext cx="2274005" cy="566977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7B3A45C-EB29-4648-88DE-587E70E6790B}"/>
              </a:ext>
            </a:extLst>
          </p:cNvPr>
          <p:cNvGrpSpPr/>
          <p:nvPr/>
        </p:nvGrpSpPr>
        <p:grpSpPr>
          <a:xfrm>
            <a:off x="7164855" y="3546697"/>
            <a:ext cx="4465951" cy="3084769"/>
            <a:chOff x="7164855" y="3546697"/>
            <a:chExt cx="4465951" cy="308476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7696B38-64B1-48EB-AB75-6045B56FCCD2}"/>
                </a:ext>
              </a:extLst>
            </p:cNvPr>
            <p:cNvGrpSpPr/>
            <p:nvPr/>
          </p:nvGrpSpPr>
          <p:grpSpPr>
            <a:xfrm>
              <a:off x="7164855" y="3782853"/>
              <a:ext cx="4465951" cy="2848613"/>
              <a:chOff x="3198595" y="1836281"/>
              <a:chExt cx="4465951" cy="2848613"/>
            </a:xfrm>
          </p:grpSpPr>
          <p:grpSp>
            <p:nvGrpSpPr>
              <p:cNvPr id="47" name="object 22">
                <a:extLst>
                  <a:ext uri="{FF2B5EF4-FFF2-40B4-BE49-F238E27FC236}">
                    <a16:creationId xmlns:a16="http://schemas.microsoft.com/office/drawing/2014/main" id="{C4C7F68F-7586-42AF-8615-1D7EADF0EE44}"/>
                  </a:ext>
                </a:extLst>
              </p:cNvPr>
              <p:cNvGrpSpPr/>
              <p:nvPr/>
            </p:nvGrpSpPr>
            <p:grpSpPr>
              <a:xfrm>
                <a:off x="3211291" y="1847719"/>
                <a:ext cx="4453255" cy="2520950"/>
                <a:chOff x="431996" y="1498804"/>
                <a:chExt cx="4453255" cy="2520950"/>
              </a:xfrm>
            </p:grpSpPr>
            <p:sp>
              <p:nvSpPr>
                <p:cNvPr id="51" name="object 23">
                  <a:extLst>
                    <a:ext uri="{FF2B5EF4-FFF2-40B4-BE49-F238E27FC236}">
                      <a16:creationId xmlns:a16="http://schemas.microsoft.com/office/drawing/2014/main" id="{7C960CE4-0227-410F-9FCE-B7AAC60532E3}"/>
                    </a:ext>
                  </a:extLst>
                </p:cNvPr>
                <p:cNvSpPr/>
                <p:nvPr/>
              </p:nvSpPr>
              <p:spPr>
                <a:xfrm>
                  <a:off x="462756" y="1544366"/>
                  <a:ext cx="4377055" cy="2444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7055" h="2444115">
                      <a:moveTo>
                        <a:pt x="0" y="0"/>
                      </a:moveTo>
                      <a:lnTo>
                        <a:pt x="0" y="2443619"/>
                      </a:lnTo>
                      <a:lnTo>
                        <a:pt x="4376877" y="2443619"/>
                      </a:lnTo>
                    </a:path>
                  </a:pathLst>
                </a:custGeom>
                <a:ln w="12700">
                  <a:solidFill>
                    <a:srgbClr val="00374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24">
                  <a:extLst>
                    <a:ext uri="{FF2B5EF4-FFF2-40B4-BE49-F238E27FC236}">
                      <a16:creationId xmlns:a16="http://schemas.microsoft.com/office/drawing/2014/main" id="{94B13631-16CD-4ABB-8625-24BA062B12FC}"/>
                    </a:ext>
                  </a:extLst>
                </p:cNvPr>
                <p:cNvSpPr/>
                <p:nvPr/>
              </p:nvSpPr>
              <p:spPr>
                <a:xfrm>
                  <a:off x="431990" y="1498815"/>
                  <a:ext cx="4453255" cy="25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255" h="2520950">
                      <a:moveTo>
                        <a:pt x="62407" y="54825"/>
                      </a:moveTo>
                      <a:lnTo>
                        <a:pt x="30746" y="0"/>
                      </a:lnTo>
                      <a:lnTo>
                        <a:pt x="0" y="53263"/>
                      </a:lnTo>
                      <a:lnTo>
                        <a:pt x="0" y="54825"/>
                      </a:lnTo>
                      <a:lnTo>
                        <a:pt x="62407" y="54825"/>
                      </a:lnTo>
                      <a:close/>
                    </a:path>
                    <a:path w="4453255" h="2520950">
                      <a:moveTo>
                        <a:pt x="4453191" y="2489174"/>
                      </a:moveTo>
                      <a:lnTo>
                        <a:pt x="4398365" y="2457513"/>
                      </a:lnTo>
                      <a:lnTo>
                        <a:pt x="4398365" y="2520835"/>
                      </a:lnTo>
                      <a:lnTo>
                        <a:pt x="4453191" y="2489174"/>
                      </a:lnTo>
                      <a:close/>
                    </a:path>
                  </a:pathLst>
                </a:custGeom>
                <a:solidFill>
                  <a:srgbClr val="00374C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25">
                  <a:extLst>
                    <a:ext uri="{FF2B5EF4-FFF2-40B4-BE49-F238E27FC236}">
                      <a16:creationId xmlns:a16="http://schemas.microsoft.com/office/drawing/2014/main" id="{1777D17E-FEA6-4845-ACC2-F6F5C942FE93}"/>
                    </a:ext>
                  </a:extLst>
                </p:cNvPr>
                <p:cNvSpPr/>
                <p:nvPr/>
              </p:nvSpPr>
              <p:spPr>
                <a:xfrm>
                  <a:off x="471810" y="1672843"/>
                  <a:ext cx="4282440" cy="231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2440" h="2315210">
                      <a:moveTo>
                        <a:pt x="0" y="2314930"/>
                      </a:moveTo>
                      <a:lnTo>
                        <a:pt x="48618" y="2314029"/>
                      </a:lnTo>
                      <a:lnTo>
                        <a:pt x="118001" y="2311912"/>
                      </a:lnTo>
                      <a:lnTo>
                        <a:pt x="159489" y="2310236"/>
                      </a:lnTo>
                      <a:lnTo>
                        <a:pt x="204982" y="2308063"/>
                      </a:lnTo>
                      <a:lnTo>
                        <a:pt x="254082" y="2305328"/>
                      </a:lnTo>
                      <a:lnTo>
                        <a:pt x="306396" y="2301966"/>
                      </a:lnTo>
                      <a:lnTo>
                        <a:pt x="361526" y="2297912"/>
                      </a:lnTo>
                      <a:lnTo>
                        <a:pt x="419077" y="2293103"/>
                      </a:lnTo>
                      <a:lnTo>
                        <a:pt x="478653" y="2287473"/>
                      </a:lnTo>
                      <a:lnTo>
                        <a:pt x="539860" y="2280958"/>
                      </a:lnTo>
                      <a:lnTo>
                        <a:pt x="602300" y="2273494"/>
                      </a:lnTo>
                      <a:lnTo>
                        <a:pt x="665578" y="2265015"/>
                      </a:lnTo>
                      <a:lnTo>
                        <a:pt x="729300" y="2255458"/>
                      </a:lnTo>
                      <a:lnTo>
                        <a:pt x="793068" y="2244757"/>
                      </a:lnTo>
                      <a:lnTo>
                        <a:pt x="856487" y="2232848"/>
                      </a:lnTo>
                      <a:lnTo>
                        <a:pt x="919162" y="2219667"/>
                      </a:lnTo>
                      <a:lnTo>
                        <a:pt x="969523" y="2207980"/>
                      </a:lnTo>
                      <a:lnTo>
                        <a:pt x="1019325" y="2195435"/>
                      </a:lnTo>
                      <a:lnTo>
                        <a:pt x="1068536" y="2181992"/>
                      </a:lnTo>
                      <a:lnTo>
                        <a:pt x="1117126" y="2167613"/>
                      </a:lnTo>
                      <a:lnTo>
                        <a:pt x="1165063" y="2152256"/>
                      </a:lnTo>
                      <a:lnTo>
                        <a:pt x="1212317" y="2135883"/>
                      </a:lnTo>
                      <a:lnTo>
                        <a:pt x="1258856" y="2118454"/>
                      </a:lnTo>
                      <a:lnTo>
                        <a:pt x="1304649" y="2099930"/>
                      </a:lnTo>
                      <a:lnTo>
                        <a:pt x="1349665" y="2080271"/>
                      </a:lnTo>
                      <a:lnTo>
                        <a:pt x="1393873" y="2059437"/>
                      </a:lnTo>
                      <a:lnTo>
                        <a:pt x="1437242" y="2037389"/>
                      </a:lnTo>
                      <a:lnTo>
                        <a:pt x="1479740" y="2014088"/>
                      </a:lnTo>
                      <a:lnTo>
                        <a:pt x="1521337" y="1989493"/>
                      </a:lnTo>
                      <a:lnTo>
                        <a:pt x="1562001" y="1963566"/>
                      </a:lnTo>
                      <a:lnTo>
                        <a:pt x="1601702" y="1936266"/>
                      </a:lnTo>
                      <a:lnTo>
                        <a:pt x="1640408" y="1907554"/>
                      </a:lnTo>
                      <a:lnTo>
                        <a:pt x="1678088" y="1877391"/>
                      </a:lnTo>
                      <a:lnTo>
                        <a:pt x="1714711" y="1845737"/>
                      </a:lnTo>
                      <a:lnTo>
                        <a:pt x="1750246" y="1812552"/>
                      </a:lnTo>
                      <a:lnTo>
                        <a:pt x="1784662" y="1777797"/>
                      </a:lnTo>
                      <a:lnTo>
                        <a:pt x="1817928" y="1741432"/>
                      </a:lnTo>
                      <a:lnTo>
                        <a:pt x="1850012" y="1703419"/>
                      </a:lnTo>
                      <a:lnTo>
                        <a:pt x="1880883" y="1663716"/>
                      </a:lnTo>
                      <a:lnTo>
                        <a:pt x="1910511" y="1622285"/>
                      </a:lnTo>
                      <a:lnTo>
                        <a:pt x="1956959" y="1554140"/>
                      </a:lnTo>
                      <a:lnTo>
                        <a:pt x="2001698" y="1487807"/>
                      </a:lnTo>
                      <a:lnTo>
                        <a:pt x="2044796" y="1423262"/>
                      </a:lnTo>
                      <a:lnTo>
                        <a:pt x="2086319" y="1360486"/>
                      </a:lnTo>
                      <a:lnTo>
                        <a:pt x="2126334" y="1299456"/>
                      </a:lnTo>
                      <a:lnTo>
                        <a:pt x="2164908" y="1240153"/>
                      </a:lnTo>
                      <a:lnTo>
                        <a:pt x="2202107" y="1182554"/>
                      </a:lnTo>
                      <a:lnTo>
                        <a:pt x="2237999" y="1126638"/>
                      </a:lnTo>
                      <a:lnTo>
                        <a:pt x="2272651" y="1072385"/>
                      </a:lnTo>
                      <a:lnTo>
                        <a:pt x="2306129" y="1019774"/>
                      </a:lnTo>
                      <a:lnTo>
                        <a:pt x="2338500" y="968782"/>
                      </a:lnTo>
                      <a:lnTo>
                        <a:pt x="2369831" y="919389"/>
                      </a:lnTo>
                      <a:lnTo>
                        <a:pt x="2400189" y="871574"/>
                      </a:lnTo>
                      <a:lnTo>
                        <a:pt x="2429640" y="825316"/>
                      </a:lnTo>
                      <a:lnTo>
                        <a:pt x="2458252" y="780594"/>
                      </a:lnTo>
                      <a:lnTo>
                        <a:pt x="2486091" y="737385"/>
                      </a:lnTo>
                      <a:lnTo>
                        <a:pt x="2513225" y="695670"/>
                      </a:lnTo>
                      <a:lnTo>
                        <a:pt x="2539719" y="655427"/>
                      </a:lnTo>
                      <a:lnTo>
                        <a:pt x="2565642" y="616635"/>
                      </a:lnTo>
                      <a:lnTo>
                        <a:pt x="2591059" y="579272"/>
                      </a:lnTo>
                      <a:lnTo>
                        <a:pt x="2616038" y="543318"/>
                      </a:lnTo>
                      <a:lnTo>
                        <a:pt x="2640645" y="508752"/>
                      </a:lnTo>
                      <a:lnTo>
                        <a:pt x="2664948" y="475551"/>
                      </a:lnTo>
                      <a:lnTo>
                        <a:pt x="2689013" y="443696"/>
                      </a:lnTo>
                      <a:lnTo>
                        <a:pt x="2712907" y="413165"/>
                      </a:lnTo>
                      <a:lnTo>
                        <a:pt x="2760449" y="355991"/>
                      </a:lnTo>
                      <a:lnTo>
                        <a:pt x="2808109" y="303858"/>
                      </a:lnTo>
                      <a:lnTo>
                        <a:pt x="2856422" y="256599"/>
                      </a:lnTo>
                      <a:lnTo>
                        <a:pt x="2905923" y="214043"/>
                      </a:lnTo>
                      <a:lnTo>
                        <a:pt x="2957146" y="176022"/>
                      </a:lnTo>
                      <a:lnTo>
                        <a:pt x="3010626" y="142366"/>
                      </a:lnTo>
                      <a:lnTo>
                        <a:pt x="3066899" y="112906"/>
                      </a:lnTo>
                      <a:lnTo>
                        <a:pt x="3126498" y="87474"/>
                      </a:lnTo>
                      <a:lnTo>
                        <a:pt x="3189959" y="65899"/>
                      </a:lnTo>
                      <a:lnTo>
                        <a:pt x="3257817" y="48013"/>
                      </a:lnTo>
                      <a:lnTo>
                        <a:pt x="3330606" y="33646"/>
                      </a:lnTo>
                      <a:lnTo>
                        <a:pt x="3369016" y="27729"/>
                      </a:lnTo>
                      <a:lnTo>
                        <a:pt x="3408860" y="22629"/>
                      </a:lnTo>
                      <a:lnTo>
                        <a:pt x="3450204" y="18324"/>
                      </a:lnTo>
                      <a:lnTo>
                        <a:pt x="3493116" y="14793"/>
                      </a:lnTo>
                      <a:lnTo>
                        <a:pt x="3537661" y="12015"/>
                      </a:lnTo>
                      <a:lnTo>
                        <a:pt x="3583906" y="9969"/>
                      </a:lnTo>
                      <a:lnTo>
                        <a:pt x="3631920" y="8634"/>
                      </a:lnTo>
                      <a:lnTo>
                        <a:pt x="3681768" y="7988"/>
                      </a:lnTo>
                      <a:lnTo>
                        <a:pt x="3769717" y="7405"/>
                      </a:lnTo>
                      <a:lnTo>
                        <a:pt x="3849418" y="6786"/>
                      </a:lnTo>
                      <a:lnTo>
                        <a:pt x="3921277" y="6136"/>
                      </a:lnTo>
                      <a:lnTo>
                        <a:pt x="3985700" y="5462"/>
                      </a:lnTo>
                      <a:lnTo>
                        <a:pt x="4043094" y="4771"/>
                      </a:lnTo>
                      <a:lnTo>
                        <a:pt x="4093864" y="4070"/>
                      </a:lnTo>
                      <a:lnTo>
                        <a:pt x="4138416" y="3364"/>
                      </a:lnTo>
                      <a:lnTo>
                        <a:pt x="4177156" y="2660"/>
                      </a:lnTo>
                      <a:lnTo>
                        <a:pt x="4238826" y="1286"/>
                      </a:lnTo>
                      <a:lnTo>
                        <a:pt x="4262568" y="629"/>
                      </a:lnTo>
                      <a:lnTo>
                        <a:pt x="4282122" y="0"/>
                      </a:lnTo>
                    </a:path>
                  </a:pathLst>
                </a:custGeom>
                <a:ln w="25400">
                  <a:solidFill>
                    <a:srgbClr val="ED6B6A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4" name="object 26">
                  <a:extLst>
                    <a:ext uri="{FF2B5EF4-FFF2-40B4-BE49-F238E27FC236}">
                      <a16:creationId xmlns:a16="http://schemas.microsoft.com/office/drawing/2014/main" id="{E5B03E7A-56B9-4755-96C1-3BDC3F5FDD30}"/>
                    </a:ext>
                  </a:extLst>
                </p:cNvPr>
                <p:cNvSpPr/>
                <p:nvPr/>
              </p:nvSpPr>
              <p:spPr>
                <a:xfrm>
                  <a:off x="444639" y="1635137"/>
                  <a:ext cx="4364355" cy="23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4355" h="2381250">
                      <a:moveTo>
                        <a:pt x="57302" y="2351938"/>
                      </a:moveTo>
                      <a:lnTo>
                        <a:pt x="54864" y="2340826"/>
                      </a:lnTo>
                      <a:lnTo>
                        <a:pt x="48577" y="2331821"/>
                      </a:lnTo>
                      <a:lnTo>
                        <a:pt x="39382" y="2325827"/>
                      </a:lnTo>
                      <a:lnTo>
                        <a:pt x="28194" y="2323744"/>
                      </a:lnTo>
                      <a:lnTo>
                        <a:pt x="17081" y="2326182"/>
                      </a:lnTo>
                      <a:lnTo>
                        <a:pt x="8064" y="2332469"/>
                      </a:lnTo>
                      <a:lnTo>
                        <a:pt x="2070" y="2341664"/>
                      </a:lnTo>
                      <a:lnTo>
                        <a:pt x="0" y="2352852"/>
                      </a:lnTo>
                      <a:lnTo>
                        <a:pt x="2438" y="2363965"/>
                      </a:lnTo>
                      <a:lnTo>
                        <a:pt x="8724" y="2372969"/>
                      </a:lnTo>
                      <a:lnTo>
                        <a:pt x="17919" y="2378964"/>
                      </a:lnTo>
                      <a:lnTo>
                        <a:pt x="29108" y="2381034"/>
                      </a:lnTo>
                      <a:lnTo>
                        <a:pt x="40220" y="2378608"/>
                      </a:lnTo>
                      <a:lnTo>
                        <a:pt x="49225" y="2372322"/>
                      </a:lnTo>
                      <a:lnTo>
                        <a:pt x="55219" y="2363114"/>
                      </a:lnTo>
                      <a:lnTo>
                        <a:pt x="57302" y="2351938"/>
                      </a:lnTo>
                      <a:close/>
                    </a:path>
                    <a:path w="4364355" h="2381250">
                      <a:moveTo>
                        <a:pt x="4363898" y="34417"/>
                      </a:moveTo>
                      <a:lnTo>
                        <a:pt x="4296156" y="0"/>
                      </a:lnTo>
                      <a:lnTo>
                        <a:pt x="4300220" y="75869"/>
                      </a:lnTo>
                      <a:lnTo>
                        <a:pt x="4363898" y="34417"/>
                      </a:lnTo>
                      <a:close/>
                    </a:path>
                  </a:pathLst>
                </a:custGeom>
                <a:solidFill>
                  <a:srgbClr val="ED6B6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5" name="object 27">
                  <a:extLst>
                    <a:ext uri="{FF2B5EF4-FFF2-40B4-BE49-F238E27FC236}">
                      <a16:creationId xmlns:a16="http://schemas.microsoft.com/office/drawing/2014/main" id="{80A145F6-5601-4FF1-8090-19795587FEB3}"/>
                    </a:ext>
                  </a:extLst>
                </p:cNvPr>
                <p:cNvSpPr/>
                <p:nvPr/>
              </p:nvSpPr>
              <p:spPr>
                <a:xfrm>
                  <a:off x="464877" y="2853296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00B0D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6" name="object 28">
                  <a:extLst>
                    <a:ext uri="{FF2B5EF4-FFF2-40B4-BE49-F238E27FC236}">
                      <a16:creationId xmlns:a16="http://schemas.microsoft.com/office/drawing/2014/main" id="{8C730FD5-F216-4057-B446-5C66A742EBFF}"/>
                    </a:ext>
                  </a:extLst>
                </p:cNvPr>
                <p:cNvSpPr/>
                <p:nvPr/>
              </p:nvSpPr>
              <p:spPr>
                <a:xfrm>
                  <a:off x="502977" y="2853166"/>
                  <a:ext cx="3312160" cy="1080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160" h="1080770">
                      <a:moveTo>
                        <a:pt x="0" y="266"/>
                      </a:moveTo>
                      <a:lnTo>
                        <a:pt x="32548" y="358"/>
                      </a:lnTo>
                      <a:lnTo>
                        <a:pt x="71012" y="435"/>
                      </a:lnTo>
                      <a:lnTo>
                        <a:pt x="115087" y="488"/>
                      </a:lnTo>
                      <a:lnTo>
                        <a:pt x="164469" y="504"/>
                      </a:lnTo>
                      <a:lnTo>
                        <a:pt x="218854" y="475"/>
                      </a:lnTo>
                      <a:lnTo>
                        <a:pt x="277936" y="388"/>
                      </a:lnTo>
                      <a:lnTo>
                        <a:pt x="341412" y="233"/>
                      </a:lnTo>
                      <a:lnTo>
                        <a:pt x="408978" y="0"/>
                      </a:lnTo>
                      <a:lnTo>
                        <a:pt x="452282" y="465"/>
                      </a:lnTo>
                      <a:lnTo>
                        <a:pt x="498747" y="2195"/>
                      </a:lnTo>
                      <a:lnTo>
                        <a:pt x="547901" y="5199"/>
                      </a:lnTo>
                      <a:lnTo>
                        <a:pt x="599271" y="9483"/>
                      </a:lnTo>
                      <a:lnTo>
                        <a:pt x="652386" y="15054"/>
                      </a:lnTo>
                      <a:lnTo>
                        <a:pt x="706775" y="21921"/>
                      </a:lnTo>
                      <a:lnTo>
                        <a:pt x="761965" y="30091"/>
                      </a:lnTo>
                      <a:lnTo>
                        <a:pt x="817484" y="39570"/>
                      </a:lnTo>
                      <a:lnTo>
                        <a:pt x="872861" y="50368"/>
                      </a:lnTo>
                      <a:lnTo>
                        <a:pt x="927624" y="62490"/>
                      </a:lnTo>
                      <a:lnTo>
                        <a:pt x="981301" y="75945"/>
                      </a:lnTo>
                      <a:lnTo>
                        <a:pt x="1033421" y="90740"/>
                      </a:lnTo>
                      <a:lnTo>
                        <a:pt x="1083511" y="106882"/>
                      </a:lnTo>
                      <a:lnTo>
                        <a:pt x="1131099" y="124379"/>
                      </a:lnTo>
                      <a:lnTo>
                        <a:pt x="1175715" y="143238"/>
                      </a:lnTo>
                      <a:lnTo>
                        <a:pt x="1216885" y="163467"/>
                      </a:lnTo>
                      <a:lnTo>
                        <a:pt x="1254139" y="185073"/>
                      </a:lnTo>
                      <a:lnTo>
                        <a:pt x="1287005" y="208064"/>
                      </a:lnTo>
                      <a:lnTo>
                        <a:pt x="1334689" y="246210"/>
                      </a:lnTo>
                      <a:lnTo>
                        <a:pt x="1380054" y="284654"/>
                      </a:lnTo>
                      <a:lnTo>
                        <a:pt x="1423274" y="323287"/>
                      </a:lnTo>
                      <a:lnTo>
                        <a:pt x="1464522" y="361999"/>
                      </a:lnTo>
                      <a:lnTo>
                        <a:pt x="1503971" y="400681"/>
                      </a:lnTo>
                      <a:lnTo>
                        <a:pt x="1541794" y="439223"/>
                      </a:lnTo>
                      <a:lnTo>
                        <a:pt x="1578164" y="477516"/>
                      </a:lnTo>
                      <a:lnTo>
                        <a:pt x="1613254" y="515449"/>
                      </a:lnTo>
                      <a:lnTo>
                        <a:pt x="1647237" y="552915"/>
                      </a:lnTo>
                      <a:lnTo>
                        <a:pt x="1680286" y="589803"/>
                      </a:lnTo>
                      <a:lnTo>
                        <a:pt x="1712574" y="626004"/>
                      </a:lnTo>
                      <a:lnTo>
                        <a:pt x="1744275" y="661407"/>
                      </a:lnTo>
                      <a:lnTo>
                        <a:pt x="1775561" y="695905"/>
                      </a:lnTo>
                      <a:lnTo>
                        <a:pt x="1806606" y="729386"/>
                      </a:lnTo>
                      <a:lnTo>
                        <a:pt x="1837582" y="761742"/>
                      </a:lnTo>
                      <a:lnTo>
                        <a:pt x="1868662" y="792863"/>
                      </a:lnTo>
                      <a:lnTo>
                        <a:pt x="1900021" y="822640"/>
                      </a:lnTo>
                      <a:lnTo>
                        <a:pt x="1931830" y="850963"/>
                      </a:lnTo>
                      <a:lnTo>
                        <a:pt x="1964263" y="877723"/>
                      </a:lnTo>
                      <a:lnTo>
                        <a:pt x="1997492" y="902809"/>
                      </a:lnTo>
                      <a:lnTo>
                        <a:pt x="2031692" y="926113"/>
                      </a:lnTo>
                      <a:lnTo>
                        <a:pt x="2067035" y="947526"/>
                      </a:lnTo>
                      <a:lnTo>
                        <a:pt x="2103693" y="966936"/>
                      </a:lnTo>
                      <a:lnTo>
                        <a:pt x="2141841" y="984236"/>
                      </a:lnTo>
                      <a:lnTo>
                        <a:pt x="2181651" y="999316"/>
                      </a:lnTo>
                      <a:lnTo>
                        <a:pt x="2223296" y="1012065"/>
                      </a:lnTo>
                      <a:lnTo>
                        <a:pt x="2266950" y="1022375"/>
                      </a:lnTo>
                      <a:lnTo>
                        <a:pt x="2318059" y="1031946"/>
                      </a:lnTo>
                      <a:lnTo>
                        <a:pt x="2371220" y="1040457"/>
                      </a:lnTo>
                      <a:lnTo>
                        <a:pt x="2426088" y="1047965"/>
                      </a:lnTo>
                      <a:lnTo>
                        <a:pt x="2482316" y="1054525"/>
                      </a:lnTo>
                      <a:lnTo>
                        <a:pt x="2539561" y="1060196"/>
                      </a:lnTo>
                      <a:lnTo>
                        <a:pt x="2597476" y="1065033"/>
                      </a:lnTo>
                      <a:lnTo>
                        <a:pt x="2655717" y="1069093"/>
                      </a:lnTo>
                      <a:lnTo>
                        <a:pt x="2713939" y="1072433"/>
                      </a:lnTo>
                      <a:lnTo>
                        <a:pt x="2771797" y="1075109"/>
                      </a:lnTo>
                      <a:lnTo>
                        <a:pt x="2828945" y="1077178"/>
                      </a:lnTo>
                      <a:lnTo>
                        <a:pt x="2885039" y="1078697"/>
                      </a:lnTo>
                      <a:lnTo>
                        <a:pt x="2939733" y="1079721"/>
                      </a:lnTo>
                      <a:lnTo>
                        <a:pt x="2992683" y="1080309"/>
                      </a:lnTo>
                      <a:lnTo>
                        <a:pt x="3043542" y="1080516"/>
                      </a:lnTo>
                      <a:lnTo>
                        <a:pt x="3091967" y="1080400"/>
                      </a:lnTo>
                      <a:lnTo>
                        <a:pt x="3137612" y="1080016"/>
                      </a:lnTo>
                      <a:lnTo>
                        <a:pt x="3180132" y="1079422"/>
                      </a:lnTo>
                      <a:lnTo>
                        <a:pt x="3219181" y="1078673"/>
                      </a:lnTo>
                      <a:lnTo>
                        <a:pt x="3285489" y="1076941"/>
                      </a:lnTo>
                      <a:lnTo>
                        <a:pt x="3312058" y="1076071"/>
                      </a:lnTo>
                    </a:path>
                  </a:pathLst>
                </a:custGeom>
                <a:ln w="25400">
                  <a:solidFill>
                    <a:srgbClr val="00B0DB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7" name="object 29">
                  <a:extLst>
                    <a:ext uri="{FF2B5EF4-FFF2-40B4-BE49-F238E27FC236}">
                      <a16:creationId xmlns:a16="http://schemas.microsoft.com/office/drawing/2014/main" id="{D911FA99-2A7E-435D-90E9-86B9F7D8E6C3}"/>
                    </a:ext>
                  </a:extLst>
                </p:cNvPr>
                <p:cNvSpPr/>
                <p:nvPr/>
              </p:nvSpPr>
              <p:spPr>
                <a:xfrm>
                  <a:off x="3815031" y="3929235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00B0D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8" name="object 30">
                  <a:extLst>
                    <a:ext uri="{FF2B5EF4-FFF2-40B4-BE49-F238E27FC236}">
                      <a16:creationId xmlns:a16="http://schemas.microsoft.com/office/drawing/2014/main" id="{D55C306C-FA45-4A42-9FD8-55D60C2AB21F}"/>
                    </a:ext>
                  </a:extLst>
                </p:cNvPr>
                <p:cNvSpPr/>
                <p:nvPr/>
              </p:nvSpPr>
              <p:spPr>
                <a:xfrm>
                  <a:off x="437705" y="2824530"/>
                  <a:ext cx="3432175" cy="114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175" h="1143000">
                      <a:moveTo>
                        <a:pt x="57302" y="28638"/>
                      </a:moveTo>
                      <a:lnTo>
                        <a:pt x="55054" y="17487"/>
                      </a:lnTo>
                      <a:lnTo>
                        <a:pt x="48907" y="8382"/>
                      </a:lnTo>
                      <a:lnTo>
                        <a:pt x="39801" y="2247"/>
                      </a:lnTo>
                      <a:lnTo>
                        <a:pt x="28651" y="0"/>
                      </a:lnTo>
                      <a:lnTo>
                        <a:pt x="17500" y="2247"/>
                      </a:lnTo>
                      <a:lnTo>
                        <a:pt x="8394" y="8382"/>
                      </a:lnTo>
                      <a:lnTo>
                        <a:pt x="2260" y="17487"/>
                      </a:lnTo>
                      <a:lnTo>
                        <a:pt x="0" y="28638"/>
                      </a:lnTo>
                      <a:lnTo>
                        <a:pt x="2260" y="39789"/>
                      </a:lnTo>
                      <a:lnTo>
                        <a:pt x="8394" y="48895"/>
                      </a:lnTo>
                      <a:lnTo>
                        <a:pt x="17500" y="55029"/>
                      </a:lnTo>
                      <a:lnTo>
                        <a:pt x="28651" y="57289"/>
                      </a:lnTo>
                      <a:lnTo>
                        <a:pt x="39801" y="55029"/>
                      </a:lnTo>
                      <a:lnTo>
                        <a:pt x="48907" y="48895"/>
                      </a:lnTo>
                      <a:lnTo>
                        <a:pt x="55054" y="39789"/>
                      </a:lnTo>
                      <a:lnTo>
                        <a:pt x="57302" y="28638"/>
                      </a:lnTo>
                      <a:close/>
                    </a:path>
                    <a:path w="3432175" h="1143000">
                      <a:moveTo>
                        <a:pt x="3431971" y="1102512"/>
                      </a:moveTo>
                      <a:lnTo>
                        <a:pt x="3364877" y="1066863"/>
                      </a:lnTo>
                      <a:lnTo>
                        <a:pt x="3367557" y="1142796"/>
                      </a:lnTo>
                      <a:lnTo>
                        <a:pt x="3431971" y="1102512"/>
                      </a:lnTo>
                      <a:close/>
                    </a:path>
                  </a:pathLst>
                </a:custGeom>
                <a:solidFill>
                  <a:srgbClr val="00B0D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8" name="object 31">
                <a:extLst>
                  <a:ext uri="{FF2B5EF4-FFF2-40B4-BE49-F238E27FC236}">
                    <a16:creationId xmlns:a16="http://schemas.microsoft.com/office/drawing/2014/main" id="{75323308-6D7A-439E-A5C6-D0F8F0A2107F}"/>
                  </a:ext>
                </a:extLst>
              </p:cNvPr>
              <p:cNvSpPr txBox="1"/>
              <p:nvPr/>
            </p:nvSpPr>
            <p:spPr>
              <a:xfrm>
                <a:off x="3316045" y="3005697"/>
                <a:ext cx="695960" cy="1778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000" b="1" spc="45" dirty="0">
                    <a:solidFill>
                      <a:srgbClr val="00B0DB"/>
                    </a:solidFill>
                    <a:latin typeface="Calibri"/>
                    <a:cs typeface="Calibri"/>
                  </a:rPr>
                  <a:t>Old</a:t>
                </a:r>
                <a:r>
                  <a:rPr sz="1000" b="1" dirty="0">
                    <a:solidFill>
                      <a:srgbClr val="00B0DB"/>
                    </a:solidFill>
                    <a:latin typeface="Calibri"/>
                    <a:cs typeface="Calibri"/>
                  </a:rPr>
                  <a:t> </a:t>
                </a:r>
                <a:r>
                  <a:rPr sz="1000" b="1" spc="60" dirty="0">
                    <a:solidFill>
                      <a:srgbClr val="00B0DB"/>
                    </a:solidFill>
                    <a:latin typeface="Calibri"/>
                    <a:cs typeface="Calibri"/>
                  </a:rPr>
                  <a:t>System</a:t>
                </a:r>
                <a:endParaRPr sz="1000">
                  <a:latin typeface="Calibri"/>
                  <a:cs typeface="Calibri"/>
                </a:endParaRPr>
              </a:p>
            </p:txBody>
          </p:sp>
          <p:sp>
            <p:nvSpPr>
              <p:cNvPr id="49" name="object 32">
                <a:extLst>
                  <a:ext uri="{FF2B5EF4-FFF2-40B4-BE49-F238E27FC236}">
                    <a16:creationId xmlns:a16="http://schemas.microsoft.com/office/drawing/2014/main" id="{BC2D4C6F-0148-48ED-A67E-D17A9F132627}"/>
                  </a:ext>
                </a:extLst>
              </p:cNvPr>
              <p:cNvSpPr txBox="1"/>
              <p:nvPr/>
            </p:nvSpPr>
            <p:spPr>
              <a:xfrm>
                <a:off x="6756983" y="1836281"/>
                <a:ext cx="742315" cy="1778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000" b="1" spc="15" dirty="0">
                    <a:solidFill>
                      <a:srgbClr val="ED6B6A"/>
                    </a:solidFill>
                    <a:latin typeface="Calibri"/>
                    <a:cs typeface="Calibri"/>
                  </a:rPr>
                  <a:t>New</a:t>
                </a:r>
                <a:r>
                  <a:rPr sz="1000" b="1" spc="5" dirty="0">
                    <a:solidFill>
                      <a:srgbClr val="ED6B6A"/>
                    </a:solidFill>
                    <a:latin typeface="Calibri"/>
                    <a:cs typeface="Calibri"/>
                  </a:rPr>
                  <a:t> </a:t>
                </a:r>
                <a:r>
                  <a:rPr sz="1000" b="1" spc="60" dirty="0">
                    <a:solidFill>
                      <a:srgbClr val="ED6B6A"/>
                    </a:solidFill>
                    <a:latin typeface="Calibri"/>
                    <a:cs typeface="Calibri"/>
                  </a:rPr>
                  <a:t>System</a:t>
                </a:r>
                <a:endParaRPr sz="1000">
                  <a:latin typeface="Calibri"/>
                  <a:cs typeface="Calibri"/>
                </a:endParaRPr>
              </a:p>
            </p:txBody>
          </p:sp>
          <p:sp>
            <p:nvSpPr>
              <p:cNvPr id="50" name="object 33">
                <a:extLst>
                  <a:ext uri="{FF2B5EF4-FFF2-40B4-BE49-F238E27FC236}">
                    <a16:creationId xmlns:a16="http://schemas.microsoft.com/office/drawing/2014/main" id="{BF8574E5-F235-4FB6-A7FB-D28EFF254993}"/>
                  </a:ext>
                </a:extLst>
              </p:cNvPr>
              <p:cNvSpPr txBox="1"/>
              <p:nvPr/>
            </p:nvSpPr>
            <p:spPr>
              <a:xfrm>
                <a:off x="3198595" y="4552814"/>
                <a:ext cx="668655" cy="13208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i="1" spc="40" dirty="0">
                    <a:solidFill>
                      <a:srgbClr val="00374C"/>
                    </a:solidFill>
                    <a:latin typeface="Arial Narrow"/>
                    <a:cs typeface="Arial Narrow"/>
                  </a:rPr>
                  <a:t>Source:</a:t>
                </a:r>
                <a:r>
                  <a:rPr sz="700" i="1" spc="-25" dirty="0">
                    <a:solidFill>
                      <a:srgbClr val="00374C"/>
                    </a:solidFill>
                    <a:latin typeface="Arial Narrow"/>
                    <a:cs typeface="Arial Narrow"/>
                  </a:rPr>
                  <a:t> </a:t>
                </a:r>
                <a:r>
                  <a:rPr sz="700" i="1" spc="30" dirty="0">
                    <a:solidFill>
                      <a:srgbClr val="00374C"/>
                    </a:solidFill>
                    <a:latin typeface="Arial Narrow"/>
                    <a:cs typeface="Arial Narrow"/>
                  </a:rPr>
                  <a:t>RethinkX</a:t>
                </a:r>
                <a:endParaRPr sz="700"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59" name="object 21">
              <a:extLst>
                <a:ext uri="{FF2B5EF4-FFF2-40B4-BE49-F238E27FC236}">
                  <a16:creationId xmlns:a16="http://schemas.microsoft.com/office/drawing/2014/main" id="{1A500734-4FCB-4B3F-9EC6-ACBE051C09F2}"/>
                </a:ext>
              </a:extLst>
            </p:cNvPr>
            <p:cNvSpPr txBox="1"/>
            <p:nvPr/>
          </p:nvSpPr>
          <p:spPr>
            <a:xfrm>
              <a:off x="8574077" y="3546697"/>
              <a:ext cx="1596587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500" b="1" spc="-25" dirty="0">
                  <a:solidFill>
                    <a:srgbClr val="00374C"/>
                  </a:solidFill>
                  <a:latin typeface="Calibri"/>
                  <a:cs typeface="Calibri"/>
                </a:rPr>
                <a:t>Disruption </a:t>
              </a:r>
              <a:r>
                <a:rPr sz="1500" b="1" dirty="0">
                  <a:solidFill>
                    <a:srgbClr val="00374C"/>
                  </a:solidFill>
                  <a:latin typeface="Calibri"/>
                  <a:cs typeface="Calibri"/>
                </a:rPr>
                <a:t>X-Curve</a:t>
              </a:r>
              <a:endParaRPr sz="15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54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3C7E-ADAC-4AA1-A797-084718B6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472"/>
            <a:ext cx="10515600" cy="846730"/>
          </a:xfrm>
        </p:spPr>
        <p:txBody>
          <a:bodyPr/>
          <a:lstStyle/>
          <a:p>
            <a:r>
              <a:rPr lang="en-US" dirty="0"/>
              <a:t>Part 3: Clean energy U-curve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0012E5B6-3CE1-4533-B536-3DE4810F381F}"/>
              </a:ext>
            </a:extLst>
          </p:cNvPr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Part 3: Clean energy U-curve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AABA2-4AE4-4810-AB40-AD3240D71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27"/>
          <a:stretch/>
        </p:blipFill>
        <p:spPr>
          <a:xfrm>
            <a:off x="1065300" y="940526"/>
            <a:ext cx="5122558" cy="544857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0E2C634-5B8A-4BCB-97AC-9127EF373A17}"/>
              </a:ext>
            </a:extLst>
          </p:cNvPr>
          <p:cNvGrpSpPr/>
          <p:nvPr/>
        </p:nvGrpSpPr>
        <p:grpSpPr>
          <a:xfrm>
            <a:off x="6987644" y="1204687"/>
            <a:ext cx="4366156" cy="5043488"/>
            <a:chOff x="6987644" y="1204687"/>
            <a:chExt cx="4366156" cy="50434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D8F48A6-A3FA-402A-A3DE-F553282EC189}"/>
                </a:ext>
              </a:extLst>
            </p:cNvPr>
            <p:cNvGrpSpPr/>
            <p:nvPr/>
          </p:nvGrpSpPr>
          <p:grpSpPr>
            <a:xfrm>
              <a:off x="6987644" y="1204687"/>
              <a:ext cx="4366156" cy="5043488"/>
              <a:chOff x="6987644" y="1204687"/>
              <a:chExt cx="4366156" cy="504348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5E13191-EFD4-44E6-9553-0B0593A273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87644" y="1755096"/>
                <a:ext cx="4366156" cy="4493079"/>
              </a:xfrm>
              <a:prstGeom prst="rect">
                <a:avLst/>
              </a:prstGeom>
            </p:spPr>
          </p:pic>
          <p:sp>
            <p:nvSpPr>
              <p:cNvPr id="10" name="object 58">
                <a:extLst>
                  <a:ext uri="{FF2B5EF4-FFF2-40B4-BE49-F238E27FC236}">
                    <a16:creationId xmlns:a16="http://schemas.microsoft.com/office/drawing/2014/main" id="{B488E3A5-F214-4BBB-A405-9F9FCA81D266}"/>
                  </a:ext>
                </a:extLst>
              </p:cNvPr>
              <p:cNvSpPr txBox="1"/>
              <p:nvPr/>
            </p:nvSpPr>
            <p:spPr>
              <a:xfrm>
                <a:off x="7124011" y="1204687"/>
                <a:ext cx="4093422" cy="466794"/>
              </a:xfrm>
              <a:prstGeom prst="rect">
                <a:avLst/>
              </a:prstGeom>
            </p:spPr>
            <p:txBody>
              <a:bodyPr vert="horz" wrap="square" lIns="0" tIns="30480" rIns="0" bIns="0" rtlCol="0">
                <a:spAutoFit/>
              </a:bodyPr>
              <a:lstStyle/>
              <a:p>
                <a:pPr marL="12700" marR="5080" algn="ctr">
                  <a:lnSpc>
                    <a:spcPts val="1700"/>
                  </a:lnSpc>
                  <a:spcBef>
                    <a:spcPts val="240"/>
                  </a:spcBef>
                </a:pPr>
                <a:r>
                  <a:rPr lang="en-US" sz="1500" b="1" spc="-5" dirty="0">
                    <a:solidFill>
                      <a:srgbClr val="00374C"/>
                    </a:solidFill>
                    <a:latin typeface="Calibri"/>
                    <a:cs typeface="Calibri"/>
                  </a:rPr>
                  <a:t>Disproportionate super power returns on</a:t>
                </a:r>
                <a:br>
                  <a:rPr lang="en-US" sz="1500" b="1" spc="-5" dirty="0">
                    <a:solidFill>
                      <a:srgbClr val="00374C"/>
                    </a:solidFill>
                    <a:latin typeface="Calibri"/>
                    <a:cs typeface="Calibri"/>
                  </a:rPr>
                </a:br>
                <a:r>
                  <a:rPr lang="en-US" sz="1500" b="1" spc="-5" dirty="0">
                    <a:solidFill>
                      <a:srgbClr val="00374C"/>
                    </a:solidFill>
                    <a:latin typeface="Calibri"/>
                    <a:cs typeface="Calibri"/>
                  </a:rPr>
                  <a:t>additional system capex investment</a:t>
                </a:r>
                <a:endParaRPr sz="15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51FE55-D2D4-4922-B0D7-11B496BA4C72}"/>
                </a:ext>
              </a:extLst>
            </p:cNvPr>
            <p:cNvSpPr txBox="1"/>
            <p:nvPr/>
          </p:nvSpPr>
          <p:spPr>
            <a:xfrm>
              <a:off x="7994469" y="4101735"/>
              <a:ext cx="2469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Lowest cost SWB system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49CD144-F144-4F7E-BC0A-E9C47934D8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12037" y="3875316"/>
              <a:ext cx="10339" cy="3222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59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A7501-5CCD-4573-8C93-AAD80313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38"/>
            <a:ext cx="10515600" cy="1325563"/>
          </a:xfrm>
        </p:spPr>
        <p:txBody>
          <a:bodyPr/>
          <a:lstStyle/>
          <a:p>
            <a:r>
              <a:rPr lang="en-US" dirty="0"/>
              <a:t>Part 4: Findings in CAL-ISO, ERCOT, ISO-NE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99D45-3DAB-4657-94B7-5A68208E67EE}"/>
              </a:ext>
            </a:extLst>
          </p:cNvPr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Part 4: Findings in CAL-ISO, ERCOT, ISO-NE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1D30E-B319-4980-A9EC-6CEEA8648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73" y="663631"/>
            <a:ext cx="8467654" cy="57850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9308E0-0484-43B7-BC94-0FA5FC9283D6}"/>
              </a:ext>
            </a:extLst>
          </p:cNvPr>
          <p:cNvSpPr/>
          <p:nvPr/>
        </p:nvSpPr>
        <p:spPr>
          <a:xfrm>
            <a:off x="4632958" y="1079863"/>
            <a:ext cx="5662033" cy="252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8FCA3-2944-47CB-A25A-41EAA875DBEE}"/>
              </a:ext>
            </a:extLst>
          </p:cNvPr>
          <p:cNvSpPr/>
          <p:nvPr/>
        </p:nvSpPr>
        <p:spPr>
          <a:xfrm>
            <a:off x="4637310" y="3069777"/>
            <a:ext cx="5662033" cy="252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B8F8B-1464-4A76-A500-B08785E8768A}"/>
              </a:ext>
            </a:extLst>
          </p:cNvPr>
          <p:cNvSpPr/>
          <p:nvPr/>
        </p:nvSpPr>
        <p:spPr>
          <a:xfrm>
            <a:off x="4624244" y="5085818"/>
            <a:ext cx="5662033" cy="252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ED4CAA-90EE-4A3C-AABB-3EE8DA2C091A}"/>
              </a:ext>
            </a:extLst>
          </p:cNvPr>
          <p:cNvSpPr/>
          <p:nvPr/>
        </p:nvSpPr>
        <p:spPr>
          <a:xfrm>
            <a:off x="4637302" y="1998622"/>
            <a:ext cx="5662033" cy="11756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018C5-403B-40BB-8AEF-6DD11649526B}"/>
              </a:ext>
            </a:extLst>
          </p:cNvPr>
          <p:cNvSpPr/>
          <p:nvPr/>
        </p:nvSpPr>
        <p:spPr>
          <a:xfrm>
            <a:off x="4641654" y="4014655"/>
            <a:ext cx="5662033" cy="11756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DEEB5E-0F31-4BF2-B1D5-31347707D3B8}"/>
              </a:ext>
            </a:extLst>
          </p:cNvPr>
          <p:cNvSpPr/>
          <p:nvPr/>
        </p:nvSpPr>
        <p:spPr>
          <a:xfrm>
            <a:off x="4646005" y="6004577"/>
            <a:ext cx="5662033" cy="11756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98BAEF-376A-400D-893D-B71C86BB593F}"/>
              </a:ext>
            </a:extLst>
          </p:cNvPr>
          <p:cNvSpPr/>
          <p:nvPr/>
        </p:nvSpPr>
        <p:spPr>
          <a:xfrm>
            <a:off x="10277573" y="705395"/>
            <a:ext cx="851980" cy="261259"/>
          </a:xfrm>
          <a:prstGeom prst="rect">
            <a:avLst/>
          </a:prstGeom>
          <a:solidFill>
            <a:srgbClr val="003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6C40D-7C27-4334-9DC6-894D9B22E82E}"/>
              </a:ext>
            </a:extLst>
          </p:cNvPr>
          <p:cNvSpPr txBox="1"/>
          <p:nvPr/>
        </p:nvSpPr>
        <p:spPr>
          <a:xfrm>
            <a:off x="10458992" y="688402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6FDC78-76B6-45A8-A2E6-95B7C8CE5E67}"/>
              </a:ext>
            </a:extLst>
          </p:cNvPr>
          <p:cNvSpPr txBox="1"/>
          <p:nvPr/>
        </p:nvSpPr>
        <p:spPr>
          <a:xfrm>
            <a:off x="10299153" y="1036318"/>
            <a:ext cx="907621" cy="354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/>
              <a:t>28 gigawatts</a:t>
            </a:r>
            <a:br>
              <a:rPr lang="en-US" sz="1100" dirty="0"/>
            </a:br>
            <a:r>
              <a:rPr lang="en-US" sz="1100" dirty="0"/>
              <a:t>6 gigawatts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E082B3-BCC3-4E82-BB56-FBF922167F68}"/>
              </a:ext>
            </a:extLst>
          </p:cNvPr>
          <p:cNvSpPr txBox="1"/>
          <p:nvPr/>
        </p:nvSpPr>
        <p:spPr>
          <a:xfrm>
            <a:off x="10310958" y="3027768"/>
            <a:ext cx="1015021" cy="354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/>
              <a:t>4.6 gigawatts</a:t>
            </a:r>
            <a:br>
              <a:rPr lang="en-US" sz="1100" dirty="0"/>
            </a:br>
            <a:r>
              <a:rPr lang="en-US" sz="1100" dirty="0"/>
              <a:t>29.4 gigawatts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72CB58-F031-4A8B-B7F6-9796D4FEFBA0}"/>
              </a:ext>
            </a:extLst>
          </p:cNvPr>
          <p:cNvSpPr txBox="1"/>
          <p:nvPr/>
        </p:nvSpPr>
        <p:spPr>
          <a:xfrm>
            <a:off x="10310977" y="5051006"/>
            <a:ext cx="942886" cy="354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/>
              <a:t>1.5 gigawatts</a:t>
            </a:r>
            <a:br>
              <a:rPr lang="en-US" sz="1100" dirty="0"/>
            </a:br>
            <a:r>
              <a:rPr lang="en-US" sz="1100" dirty="0"/>
              <a:t>1.5 gigawatts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5ADB7E-FAF7-48F2-A23D-607B69C207AE}"/>
              </a:ext>
            </a:extLst>
          </p:cNvPr>
          <p:cNvSpPr/>
          <p:nvPr/>
        </p:nvSpPr>
        <p:spPr>
          <a:xfrm>
            <a:off x="4638779" y="1609473"/>
            <a:ext cx="5662033" cy="11756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0A17E9-8025-4EED-9309-A311ED9FC174}"/>
              </a:ext>
            </a:extLst>
          </p:cNvPr>
          <p:cNvSpPr/>
          <p:nvPr/>
        </p:nvSpPr>
        <p:spPr>
          <a:xfrm>
            <a:off x="4643131" y="3625506"/>
            <a:ext cx="5662033" cy="11756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11CC8C-E554-4A52-88DD-518783EE984D}"/>
              </a:ext>
            </a:extLst>
          </p:cNvPr>
          <p:cNvSpPr/>
          <p:nvPr/>
        </p:nvSpPr>
        <p:spPr>
          <a:xfrm>
            <a:off x="4647482" y="5615428"/>
            <a:ext cx="5662033" cy="11756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B02D-B236-411B-AC82-B4EDFFEA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1" y="5799274"/>
            <a:ext cx="6324600" cy="557984"/>
          </a:xfrm>
        </p:spPr>
        <p:txBody>
          <a:bodyPr/>
          <a:lstStyle/>
          <a:p>
            <a:r>
              <a:rPr lang="en-US" dirty="0"/>
              <a:t>Clean energy U-curves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411DD-EFB7-4FC6-B9B6-A727200D2414}"/>
              </a:ext>
            </a:extLst>
          </p:cNvPr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Part 4: Findings in CAL-ISO, ERCOT, ISO-NE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F2225-F29F-432D-B295-680121309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200" cy="3590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19B197-4DEA-43FD-91B3-758297A3F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86" b="7712"/>
          <a:stretch/>
        </p:blipFill>
        <p:spPr>
          <a:xfrm>
            <a:off x="4319451" y="1795462"/>
            <a:ext cx="4653234" cy="3533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B355A2-02A5-4F5C-8595-28F0567A9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9"/>
          <a:stretch/>
        </p:blipFill>
        <p:spPr>
          <a:xfrm>
            <a:off x="7575098" y="3324225"/>
            <a:ext cx="4616902" cy="3533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7B1382-0B37-418E-9FFB-A28E95CD780F}"/>
              </a:ext>
            </a:extLst>
          </p:cNvPr>
          <p:cNvSpPr txBox="1"/>
          <p:nvPr/>
        </p:nvSpPr>
        <p:spPr>
          <a:xfrm>
            <a:off x="2272937" y="131410"/>
            <a:ext cx="11013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California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8924D3-C82B-4D20-A0AC-38C260B9442D}"/>
              </a:ext>
            </a:extLst>
          </p:cNvPr>
          <p:cNvSpPr txBox="1"/>
          <p:nvPr/>
        </p:nvSpPr>
        <p:spPr>
          <a:xfrm>
            <a:off x="6483892" y="1947148"/>
            <a:ext cx="697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AED6AD-7F48-4B2D-B3CB-491FE4550001}"/>
              </a:ext>
            </a:extLst>
          </p:cNvPr>
          <p:cNvSpPr txBox="1"/>
          <p:nvPr/>
        </p:nvSpPr>
        <p:spPr>
          <a:xfrm>
            <a:off x="9340770" y="3463836"/>
            <a:ext cx="1437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New England</a:t>
            </a:r>
          </a:p>
        </p:txBody>
      </p:sp>
    </p:spTree>
    <p:extLst>
      <p:ext uri="{BB962C8B-B14F-4D97-AF65-F5344CB8AC3E}">
        <p14:creationId xmlns:p14="http://schemas.microsoft.com/office/powerpoint/2010/main" val="114231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1FC739-E383-4C1F-BC1B-8E5EC86A6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9" y="0"/>
            <a:ext cx="5172075" cy="3295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E72163-D086-4021-A633-63E17A63C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35" y="0"/>
            <a:ext cx="5133975" cy="3371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72B144-FD2F-4986-85E3-2A43D130F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835" y="3618683"/>
            <a:ext cx="5114925" cy="3133725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411DD-EFB7-4FC6-B9B6-A727200D2414}"/>
              </a:ext>
            </a:extLst>
          </p:cNvPr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Part 4: Findings in CAL-ISO, ERCOT, ISO-NE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A842617-EA28-4CD1-8743-F68873933387}"/>
              </a:ext>
            </a:extLst>
          </p:cNvPr>
          <p:cNvSpPr txBox="1">
            <a:spLocks/>
          </p:cNvSpPr>
          <p:nvPr/>
        </p:nvSpPr>
        <p:spPr>
          <a:xfrm>
            <a:off x="692331" y="5799274"/>
            <a:ext cx="6324600" cy="557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System </a:t>
            </a:r>
            <a:r>
              <a:rPr lang="en-US" dirty="0" err="1"/>
              <a:t>CapEx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248677-0F39-41DF-845F-BFD2FE3DD82B}"/>
              </a:ext>
            </a:extLst>
          </p:cNvPr>
          <p:cNvSpPr txBox="1"/>
          <p:nvPr/>
        </p:nvSpPr>
        <p:spPr>
          <a:xfrm>
            <a:off x="2934523" y="140119"/>
            <a:ext cx="11013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California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47AEB8-4E3E-4D80-BD5C-FF5208FA1194}"/>
              </a:ext>
            </a:extLst>
          </p:cNvPr>
          <p:cNvSpPr txBox="1"/>
          <p:nvPr/>
        </p:nvSpPr>
        <p:spPr>
          <a:xfrm>
            <a:off x="8559722" y="157846"/>
            <a:ext cx="697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Texas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E48BF2-E0D1-4239-93C5-3BFC53D29B0F}"/>
              </a:ext>
            </a:extLst>
          </p:cNvPr>
          <p:cNvSpPr txBox="1"/>
          <p:nvPr/>
        </p:nvSpPr>
        <p:spPr>
          <a:xfrm>
            <a:off x="8160073" y="3751219"/>
            <a:ext cx="1437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New England</a:t>
            </a:r>
          </a:p>
        </p:txBody>
      </p:sp>
    </p:spTree>
    <p:extLst>
      <p:ext uri="{BB962C8B-B14F-4D97-AF65-F5344CB8AC3E}">
        <p14:creationId xmlns:p14="http://schemas.microsoft.com/office/powerpoint/2010/main" val="11266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B02D-B236-411B-AC82-B4EDFFEA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cost and super power use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411DD-EFB7-4FC6-B9B6-A727200D2414}"/>
              </a:ext>
            </a:extLst>
          </p:cNvPr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r>
              <a:rPr lang="en-US" dirty="0"/>
              <a:t>Part 4: Findings in CAL-ISO, ERCOT, ISO-NE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CD33D1-F214-41E6-AA73-3AED0010BA31}"/>
              </a:ext>
            </a:extLst>
          </p:cNvPr>
          <p:cNvGrpSpPr/>
          <p:nvPr/>
        </p:nvGrpSpPr>
        <p:grpSpPr>
          <a:xfrm>
            <a:off x="-20822" y="1000529"/>
            <a:ext cx="12369029" cy="2113734"/>
            <a:chOff x="762952" y="1105035"/>
            <a:chExt cx="12369029" cy="21137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87DF1B-A3AD-4CDB-B7C3-ED511BA5D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952" y="1113744"/>
              <a:ext cx="5057775" cy="21050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A6C314-AC0E-4D48-B374-8382D4AE2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201"/>
            <a:stretch/>
          </p:blipFill>
          <p:spPr>
            <a:xfrm>
              <a:off x="5756366" y="1105035"/>
              <a:ext cx="3753666" cy="20955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B1B6E7-714A-42B5-84A8-37DCD6115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924"/>
            <a:stretch/>
          </p:blipFill>
          <p:spPr>
            <a:xfrm>
              <a:off x="9378315" y="1113744"/>
              <a:ext cx="3753666" cy="210502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8896CD-D000-44BF-9071-BA99C702606A}"/>
              </a:ext>
            </a:extLst>
          </p:cNvPr>
          <p:cNvGrpSpPr/>
          <p:nvPr/>
        </p:nvGrpSpPr>
        <p:grpSpPr>
          <a:xfrm>
            <a:off x="452765" y="3446757"/>
            <a:ext cx="11738894" cy="2087270"/>
            <a:chOff x="452765" y="3446757"/>
            <a:chExt cx="11738894" cy="20872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A3E2B2-70D5-4D38-84C3-70F3AF65E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765" y="3512747"/>
              <a:ext cx="3793957" cy="20212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964D7E-264C-4934-B9D4-8E788A551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37843" y="3462577"/>
              <a:ext cx="3965126" cy="191900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46896D1-B66D-46EF-BE3E-AE6EACDAB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0763"/>
            <a:stretch/>
          </p:blipFill>
          <p:spPr>
            <a:xfrm>
              <a:off x="8210305" y="3446757"/>
              <a:ext cx="3981354" cy="1934828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D09340-3AB7-4E7A-9AAF-F3C0193886A2}"/>
              </a:ext>
            </a:extLst>
          </p:cNvPr>
          <p:cNvCxnSpPr/>
          <p:nvPr/>
        </p:nvCxnSpPr>
        <p:spPr>
          <a:xfrm>
            <a:off x="5016137" y="1035365"/>
            <a:ext cx="0" cy="2105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A410F6-CB53-432C-B29A-0605B239943E}"/>
              </a:ext>
            </a:extLst>
          </p:cNvPr>
          <p:cNvCxnSpPr/>
          <p:nvPr/>
        </p:nvCxnSpPr>
        <p:spPr>
          <a:xfrm>
            <a:off x="12192000" y="1026656"/>
            <a:ext cx="0" cy="2105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0CA881-1C2C-4990-876A-D3CB0F03B775}"/>
              </a:ext>
            </a:extLst>
          </p:cNvPr>
          <p:cNvCxnSpPr/>
          <p:nvPr/>
        </p:nvCxnSpPr>
        <p:spPr>
          <a:xfrm>
            <a:off x="1323702" y="1035365"/>
            <a:ext cx="0" cy="2105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5231F4-8D68-4FE0-A686-A66420D71237}"/>
              </a:ext>
            </a:extLst>
          </p:cNvPr>
          <p:cNvCxnSpPr/>
          <p:nvPr/>
        </p:nvCxnSpPr>
        <p:spPr>
          <a:xfrm>
            <a:off x="8682445" y="1035365"/>
            <a:ext cx="0" cy="2105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C7647CA-EAC7-488F-863D-410081C8B6AC}"/>
              </a:ext>
            </a:extLst>
          </p:cNvPr>
          <p:cNvSpPr txBox="1"/>
          <p:nvPr/>
        </p:nvSpPr>
        <p:spPr>
          <a:xfrm>
            <a:off x="2597484" y="2859235"/>
            <a:ext cx="11013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California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F33732-2331-41EC-A2AC-77C9035C84E2}"/>
              </a:ext>
            </a:extLst>
          </p:cNvPr>
          <p:cNvSpPr txBox="1"/>
          <p:nvPr/>
        </p:nvSpPr>
        <p:spPr>
          <a:xfrm>
            <a:off x="6464486" y="2859235"/>
            <a:ext cx="697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Texas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6B6F86-74DB-4DA8-AF22-F65D56B00CE2}"/>
              </a:ext>
            </a:extLst>
          </p:cNvPr>
          <p:cNvSpPr txBox="1"/>
          <p:nvPr/>
        </p:nvSpPr>
        <p:spPr>
          <a:xfrm>
            <a:off x="9927916" y="2864135"/>
            <a:ext cx="1437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New England</a:t>
            </a:r>
          </a:p>
        </p:txBody>
      </p:sp>
    </p:spTree>
    <p:extLst>
      <p:ext uri="{BB962C8B-B14F-4D97-AF65-F5344CB8AC3E}">
        <p14:creationId xmlns:p14="http://schemas.microsoft.com/office/powerpoint/2010/main" val="68581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foPath Form Template" ma:contentTypeID="0x010100F8EF98760CBA4A94994F13BA881038FA003D545CFC68D18444B4F8DF661123B111" ma:contentTypeVersion="0" ma:contentTypeDescription="A Microsoft InfoPath Form Template." ma:contentTypeScope="" ma:versionID="27909a9d331b9ae8ef1fe0d04cec5611">
  <xsd:schema xmlns:xsd="http://www.w3.org/2001/XMLSchema" xmlns:xs="http://www.w3.org/2001/XMLSchema" xmlns:p="http://schemas.microsoft.com/office/2006/metadata/properties" xmlns:ns2="f3a65272-940c-43fa-b5b9-81ac8d7fd88d" targetNamespace="http://schemas.microsoft.com/office/2006/metadata/properties" ma:root="true" ma:fieldsID="e551933f811b6c29a2808b7d81322e55" ns2:_="">
    <xsd:import namespace="f3a65272-940c-43fa-b5b9-81ac8d7fd88d"/>
    <xsd:element name="properties">
      <xsd:complexType>
        <xsd:sequence>
          <xsd:element name="documentManagement">
            <xsd:complexType>
              <xsd:all>
                <xsd:element ref="ns2:FormName" minOccurs="0"/>
                <xsd:element ref="ns2:FormCategory" minOccurs="0"/>
                <xsd:element ref="ns2:FormVersion" minOccurs="0"/>
                <xsd:element ref="ns2:FormId" minOccurs="0"/>
                <xsd:element ref="ns2:FormLocale" minOccurs="0"/>
                <xsd:element ref="ns2:FormDescription" minOccurs="0"/>
                <xsd:element ref="ns2:CustomContentTypeId" minOccurs="0"/>
                <xsd:element ref="ns2:ShowInCatalo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65272-940c-43fa-b5b9-81ac8d7fd88d" elementFormDefault="qualified">
    <xsd:import namespace="http://schemas.microsoft.com/office/2006/documentManagement/types"/>
    <xsd:import namespace="http://schemas.microsoft.com/office/infopath/2007/PartnerControls"/>
    <xsd:element name="FormName" ma:index="8" nillable="true" ma:displayName="Form Name" ma:internalName="FormName">
      <xsd:simpleType>
        <xsd:restriction base="dms:Text"/>
      </xsd:simpleType>
    </xsd:element>
    <xsd:element name="FormCategory" ma:index="9" nillable="true" ma:displayName="Form Category" ma:internalName="FormCategory">
      <xsd:simpleType>
        <xsd:restriction base="dms:Text"/>
      </xsd:simpleType>
    </xsd:element>
    <xsd:element name="FormVersion" ma:index="10" nillable="true" ma:displayName="Form Version" ma:internalName="FormVersion">
      <xsd:simpleType>
        <xsd:restriction base="dms:Text"/>
      </xsd:simpleType>
    </xsd:element>
    <xsd:element name="FormId" ma:index="11" nillable="true" ma:displayName="Form ID" ma:internalName="FormId">
      <xsd:simpleType>
        <xsd:restriction base="dms:Text"/>
      </xsd:simpleType>
    </xsd:element>
    <xsd:element name="FormLocale" ma:index="12" nillable="true" ma:displayName="Form Locale" ma:internalName="FormLocale">
      <xsd:simpleType>
        <xsd:restriction base="dms:Text"/>
      </xsd:simpleType>
    </xsd:element>
    <xsd:element name="FormDescription" ma:index="13" nillable="true" ma:displayName="Form Description" ma:internalName="FormDescription">
      <xsd:simpleType>
        <xsd:restriction base="dms:Text"/>
      </xsd:simpleType>
    </xsd:element>
    <xsd:element name="CustomContentTypeId" ma:index="14" nillable="true" ma:displayName="Content Type ID" ma:hidden="true" ma:internalName="CustomContentTypeId">
      <xsd:simpleType>
        <xsd:restriction base="dms:Text"/>
      </xsd:simpleType>
    </xsd:element>
    <xsd:element name="ShowInCatalog" ma:index="15" nillable="true" ma:displayName="Show in Catalog" ma:default="TRUE" ma:internalName="ShowInCatalog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Version xmlns="f3a65272-940c-43fa-b5b9-81ac8d7fd88d" xsi:nil="true"/>
    <CustomContentTypeId xmlns="f3a65272-940c-43fa-b5b9-81ac8d7fd88d" xsi:nil="true"/>
    <FormId xmlns="f3a65272-940c-43fa-b5b9-81ac8d7fd88d" xsi:nil="true"/>
    <FormDescription xmlns="f3a65272-940c-43fa-b5b9-81ac8d7fd88d" xsi:nil="true"/>
    <ShowInCatalog xmlns="f3a65272-940c-43fa-b5b9-81ac8d7fd88d">false</ShowInCatalog>
    <FormCategory xmlns="f3a65272-940c-43fa-b5b9-81ac8d7fd88d" xsi:nil="true"/>
    <FormName xmlns="f3a65272-940c-43fa-b5b9-81ac8d7fd88d" xsi:nil="true"/>
    <FormLocale xmlns="f3a65272-940c-43fa-b5b9-81ac8d7fd88d" xsi:nil="true"/>
  </documentManagement>
</p:properties>
</file>

<file path=customXml/itemProps1.xml><?xml version="1.0" encoding="utf-8"?>
<ds:datastoreItem xmlns:ds="http://schemas.openxmlformats.org/officeDocument/2006/customXml" ds:itemID="{FE2CA8E3-DBF9-4937-8AA7-11545E0A8C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65272-940c-43fa-b5b9-81ac8d7fd8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1ADFC2-16BF-4378-BE7E-05571746DE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722ACB-1B34-4428-9F19-B59B7D2BD0FE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3a65272-940c-43fa-b5b9-81ac8d7fd88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5025</TotalTime>
  <Words>714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Vestas Sans Book</vt:lpstr>
      <vt:lpstr>1_Office Theme</vt:lpstr>
      <vt:lpstr>PowerPoint Presentation</vt:lpstr>
      <vt:lpstr>Reference</vt:lpstr>
      <vt:lpstr>Part 1: Executive summary</vt:lpstr>
      <vt:lpstr>Part 2: Cost curves</vt:lpstr>
      <vt:lpstr>Part 3: Clean energy U-curve</vt:lpstr>
      <vt:lpstr>Part 4: Findings in CAL-ISO, ERCOT, ISO-NE</vt:lpstr>
      <vt:lpstr>Clean energy U-curves</vt:lpstr>
      <vt:lpstr>PowerPoint Presentation</vt:lpstr>
      <vt:lpstr>Electricity cost and super power use</vt:lpstr>
      <vt:lpstr>Part 5: Implications</vt:lpstr>
      <vt:lpstr>Part 6: Wake-up call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dashboard</dc:title>
  <dc:creator>Sonu Munshi</dc:creator>
  <cp:lastModifiedBy>Chandu Visweswariah</cp:lastModifiedBy>
  <cp:revision>482</cp:revision>
  <dcterms:created xsi:type="dcterms:W3CDTF">2020-01-23T20:03:12Z</dcterms:created>
  <dcterms:modified xsi:type="dcterms:W3CDTF">2020-11-13T12:56:04Z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0x010100F8EF98760CBA4A94994F13BA881038FA003D545CFC68D18444B4F8DF661123B111</vt:lpwstr>
  </property>
</Properties>
</file>