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24"/>
  </p:notesMasterIdLst>
  <p:sldIdLst>
    <p:sldId id="257" r:id="rId4"/>
    <p:sldId id="258" r:id="rId5"/>
    <p:sldId id="259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60" r:id="rId16"/>
    <p:sldId id="290" r:id="rId17"/>
    <p:sldId id="291" r:id="rId18"/>
    <p:sldId id="292" r:id="rId19"/>
    <p:sldId id="293" r:id="rId20"/>
    <p:sldId id="294" r:id="rId21"/>
    <p:sldId id="279" r:id="rId22"/>
    <p:sldId id="28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1287C-AE13-44B9-AD28-6FD9EB1551A8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21F355-2A3C-40B1-83ED-83B2E3562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917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4A1E29-7EE2-49AD-BA55-3D7CFEDA09C2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5923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44593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d9b6a836e8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gd9b6a836e8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68014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d9b6a836e8_0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gd9b6a836e8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10679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d9b6a836e8_0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gd9b6a836e8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961522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d9b6a836e8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gd9b6a836e8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7731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/>
              <a:t>There are other programs within this line like social service operating, foster parent training – those all have been maintained as well. </a:t>
            </a:r>
          </a:p>
          <a:p>
            <a:pPr marL="171450" indent="-171450">
              <a:buFontTx/>
              <a:buChar char="-"/>
            </a:pPr>
            <a:r>
              <a:rPr lang="en-US"/>
              <a:t>Note MSY -- $5M remains at state level; $20M allocated to counties – rules may be amended so unclear on the required transfer to FCFC for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4A1E29-7EE2-49AD-BA55-3D7CFEDA09C2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205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KSP investment is why there is a 14% increase in Line 523. Covers the state’s share of the program.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4A1E29-7EE2-49AD-BA55-3D7CFEDA09C2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826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new investments for targeted transformation efforts. Some of these investments have policy changes in the budget bill which we will review after going through the funding changes. </a:t>
            </a:r>
          </a:p>
          <a:p>
            <a:r>
              <a:rPr lang="en-US" dirty="0"/>
              <a:t>Ombudsman – no decision on where this will be housed, but will be at state level, to be independent and neutral from ODJFS/PCSAs, will be to investigate and resolve complaints made by or on behalf of families involved with children services </a:t>
            </a:r>
          </a:p>
          <a:p>
            <a:r>
              <a:rPr lang="en-US" dirty="0"/>
              <a:t>WWK – expanding it statewide with this investment </a:t>
            </a:r>
          </a:p>
          <a:p>
            <a:r>
              <a:rPr lang="en-US" dirty="0"/>
              <a:t>KGAP – hold as we will review with policy changes – the funding here is GRF</a:t>
            </a:r>
          </a:p>
          <a:p>
            <a:r>
              <a:rPr lang="en-US" dirty="0"/>
              <a:t>OCST recommendations to include – peer parent partner work, TA/training unit, parent finding tool, and other sundry list of items </a:t>
            </a:r>
          </a:p>
          <a:p>
            <a:r>
              <a:rPr lang="en-US" dirty="0"/>
              <a:t>Regional Work – per the OFC touchpoint meeting – possibly to use to create regional hubs to maximize training, TA, coaching, evaluations screening decisions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4A1E29-7EE2-49AD-BA55-3D7CFEDA09C2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781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4A1E29-7EE2-49AD-BA55-3D7CFEDA09C2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101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summary, the budget for children services efforts is quite positive. However, all the new investments are at the state level or for statewide programming and special initiatives. Counties will experience a $10M reduction in allocations with the removal of the FP recruitment and BP funds moving out of the SCPA formula and another $5M loss with the reduction of the TANF Kinship Caregiver Program.</a:t>
            </a:r>
          </a:p>
          <a:p>
            <a:endParaRPr lang="en-US" dirty="0"/>
          </a:p>
          <a:p>
            <a:r>
              <a:rPr lang="en-US" dirty="0"/>
              <a:t>State level programming will increase by an additional $59M when comparing SFY23 to SFY21 – this includes the $30M KSP, WWK expansion, KGAP, FP recruitment, BP, state level prevention services, and Ombudsman program.</a:t>
            </a:r>
          </a:p>
          <a:p>
            <a:endParaRPr lang="en-US" dirty="0"/>
          </a:p>
          <a:p>
            <a:r>
              <a:rPr lang="en-US" dirty="0"/>
              <a:t>State level initiatives will increase by an additional $15.8M which includes OYAB and OCST implementation (peer parent partners, TA/training work, parent finding tool) and regional work.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4A1E29-7EE2-49AD-BA55-3D7CFEDA09C2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369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This comes at a time when: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caseloads are up,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placement costs are up and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state investments represent only 16% of the overall $1.2 billion spend in children services.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4A1E29-7EE2-49AD-BA55-3D7CFEDA09C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4997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4A1E29-7EE2-49AD-BA55-3D7CFEDA09C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8996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4A1E29-7EE2-49AD-BA55-3D7CFEDA09C2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394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B9372-EA1E-4FEC-B1D1-BFEDE9864C76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DFB8-1DAA-4352-BB9C-BE502E592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076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B9372-EA1E-4FEC-B1D1-BFEDE9864C76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DFB8-1DAA-4352-BB9C-BE502E592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96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B9372-EA1E-4FEC-B1D1-BFEDE9864C76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DFB8-1DAA-4352-BB9C-BE502E592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496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F617DE-D2FB-4168-BC37-5BF0955391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829EE2E-2F8D-4D73-8635-029DF89E8E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8CC5DD3-58EB-4F72-AB96-33615B707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C9D7-D44E-4996-8441-E9EB1810D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F38E9E0-A3CC-42FC-906E-F9B15C7C8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7C2E1A1-C6E0-4F46-8D21-800C34507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8AD7-9449-486B-9F4F-CA13B74865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458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7DFEEA-861F-4BFA-9D56-071633309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4B356DC-807E-4A9A-B110-C89B353F27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8726ACA-E46F-4310-BBC7-CA48E00CB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C9D7-D44E-4996-8441-E9EB1810D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E09C27D-3FE9-4914-A44F-20D7A2955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9FA3F1C-005C-4F4F-98DB-74E47304F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8AD7-9449-486B-9F4F-CA13B74865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3055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0FB3FF-0927-45CC-957A-80DEEFC6B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833ACBA-705B-4251-BE18-4368E2F46F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CE7E38C-BC17-4078-A840-EDBF61565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C9D7-D44E-4996-8441-E9EB1810D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98D5F80-E01F-43D5-9827-CDF5E5010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D5D68B8-1FA2-4379-8CC2-D90258A13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8AD7-9449-486B-9F4F-CA13B74865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4085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E45572-2539-4C09-B5B8-0411EA5C8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91AF847-4AB6-4C52-8B25-2E091CAB15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87B4753-A569-4417-9487-5A2E5BEC40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94D692C-F402-4E8D-A511-23011C729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C9D7-D44E-4996-8441-E9EB1810D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CBE1831-DCFA-43EB-97C5-FC85602D4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800F07F-2E60-4545-8905-912DB578E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8AD7-9449-486B-9F4F-CA13B74865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209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57B12E-5F62-4AC0-B271-F2EF334B2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90FA972-095F-408F-BB14-9A83530442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2C48E46-3F36-42EB-9FE3-5FE328B7F6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2F00992-D7D1-4C1F-8941-08046ED66C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2ADD04B-FAB0-4A1A-9114-AA216122EA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21CE469-09F8-4FC5-90AF-094D29F2A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C9D7-D44E-4996-8441-E9EB1810D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673F35C-3DF9-4F3F-8324-A75C2DFB3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F1397FE-1F55-41FE-BA39-39C250692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8AD7-9449-486B-9F4F-CA13B74865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069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CC27E0-3642-4E43-AA58-F1A1C895C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3720323-A458-41A4-AEEC-E651F20C2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C9D7-D44E-4996-8441-E9EB1810D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261BAA5-F5E2-458C-B034-1B91082A4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905D757-555F-4A74-92AD-8805DCE4D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8AD7-9449-486B-9F4F-CA13B74865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9425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013521D-E314-4983-83AF-D0ABF6BD2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C9D7-D44E-4996-8441-E9EB1810D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7C3EC6B-26BE-4B41-B722-FAB2FE113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3BAFB5D-657C-4EE6-B025-4B4E732BA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8AD7-9449-486B-9F4F-CA13B74865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1250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733B85A-0BB9-4FAE-B08B-42ACE8DBC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0732BD8-3E32-4FFC-8270-BD4D43077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1D260F8-D697-4DEE-8473-C32AFFD3BF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D058F80-E418-4019-BEF7-02213F07C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C9D7-D44E-4996-8441-E9EB1810D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AFB264A-0CB0-4DA2-A6E1-DC3D7E861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750127B-A49E-4D73-9E81-065BB91FE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8AD7-9449-486B-9F4F-CA13B74865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408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B9372-EA1E-4FEC-B1D1-BFEDE9864C76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DFB8-1DAA-4352-BB9C-BE502E592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8423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E7C3E66-80DB-4EC3-9C25-44A1EFF36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E0946C8-8D70-4B66-9A22-7988B5B563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BD274E6-611B-4190-BBA6-12D48A35ED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663F7DD-C271-411D-A40C-9B067CE5F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C9D7-D44E-4996-8441-E9EB1810D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0906EAB-17C6-4183-9D1D-DEB2995EE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259860A-82A3-4E6A-A459-99710C03A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8AD7-9449-486B-9F4F-CA13B74865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3003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38D051-8C1E-48B9-9911-E12D446CC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FF71DF4-7F18-4207-B2E7-B9E73526E1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906D8C9-13FD-4049-8E38-86F53D2CF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C9D7-D44E-4996-8441-E9EB1810D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9E34E1D-E650-4058-9E55-842168355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42CCCC3-8A97-44A8-9F92-C5F39F582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8AD7-9449-486B-9F4F-CA13B74865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675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D41B8ADC-5C90-4C53-8382-F77FBF8CD0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FABD29B-7BD9-478B-8FAD-809EA282AE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BAE5AD0-E337-45FF-9699-E70E07875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C9D7-D44E-4996-8441-E9EB1810D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DD4BB74-DE16-4130-8210-D020F7AB8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E738030-9063-4C93-9E93-60F41A7D6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8AD7-9449-486B-9F4F-CA13B74865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8428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21508BC1-7ABB-42C8-B268-3C6F4FD455DE}"/>
              </a:ext>
            </a:extLst>
          </p:cNvPr>
          <p:cNvSpPr/>
          <p:nvPr userDrawn="1"/>
        </p:nvSpPr>
        <p:spPr>
          <a:xfrm>
            <a:off x="200025" y="-1"/>
            <a:ext cx="119919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1500" y="0"/>
            <a:ext cx="6034088" cy="6857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F04A5F51-C7E6-44CC-ADF3-1C83AA35D0DC}"/>
              </a:ext>
            </a:extLst>
          </p:cNvPr>
          <p:cNvSpPr/>
          <p:nvPr userDrawn="1"/>
        </p:nvSpPr>
        <p:spPr>
          <a:xfrm>
            <a:off x="0" y="1"/>
            <a:ext cx="371475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05625" y="1512889"/>
            <a:ext cx="4986338" cy="3262311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5625" y="4927600"/>
            <a:ext cx="4986338" cy="97631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176406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with photo">
  <p:cSld name="Cover with photo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>
            <a:spLocks noGrp="1"/>
          </p:cNvSpPr>
          <p:nvPr>
            <p:ph type="pic" idx="2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42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471498" y="180130"/>
            <a:ext cx="5855969" cy="377549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58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6471498" y="3982721"/>
            <a:ext cx="4704503" cy="948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marR="0" lvl="0" indent="-30479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541853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507987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4235871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B9372-EA1E-4FEC-B1D1-BFEDE9864C76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DFB8-1DAA-4352-BB9C-BE502E592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818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B9372-EA1E-4FEC-B1D1-BFEDE9864C76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DFB8-1DAA-4352-BB9C-BE502E592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52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B9372-EA1E-4FEC-B1D1-BFEDE9864C76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DFB8-1DAA-4352-BB9C-BE502E592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937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B9372-EA1E-4FEC-B1D1-BFEDE9864C76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DFB8-1DAA-4352-BB9C-BE502E592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131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B9372-EA1E-4FEC-B1D1-BFEDE9864C76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DFB8-1DAA-4352-BB9C-BE502E592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30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B9372-EA1E-4FEC-B1D1-BFEDE9864C76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DFB8-1DAA-4352-BB9C-BE502E592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179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B9372-EA1E-4FEC-B1D1-BFEDE9864C76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DFB8-1DAA-4352-BB9C-BE502E592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87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B9372-EA1E-4FEC-B1D1-BFEDE9864C76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DFB8-1DAA-4352-BB9C-BE502E592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711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91C545D2-8054-48F6-A55E-D46253875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7595D16-4468-4AC2-BAB7-DBE852D0D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17EF684-4242-4FE9-9E69-09D0BC6B9B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C9D7-D44E-4996-8441-E9EB1810D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83F7CC9-FF43-478C-A939-023682BE1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A42AA37-7D1D-4912-B5BB-F5730B0B8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98AD7-9449-486B-9F4F-CA13B74865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841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-176107" y="-203200"/>
            <a:ext cx="12520507" cy="5364480"/>
          </a:xfrm>
          <a:prstGeom prst="rect">
            <a:avLst/>
          </a:prstGeom>
          <a:solidFill>
            <a:srgbClr val="15A3BC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7;p1" descr="Blue pattern-PMS-018-Envelopes-D1.png"/>
          <p:cNvPicPr preferRelativeResize="0"/>
          <p:nvPr/>
        </p:nvPicPr>
        <p:blipFill rotWithShape="1">
          <a:blip r:embed="rId3">
            <a:alphaModFix amt="60000"/>
          </a:blip>
          <a:srcRect r="83005"/>
          <a:stretch/>
        </p:blipFill>
        <p:spPr>
          <a:xfrm flipH="1">
            <a:off x="10520963" y="-389133"/>
            <a:ext cx="1982611" cy="8086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291" y="5410227"/>
            <a:ext cx="3802239" cy="1098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1" descr="Green pattern.png"/>
          <p:cNvPicPr preferRelativeResize="0"/>
          <p:nvPr/>
        </p:nvPicPr>
        <p:blipFill rotWithShape="1">
          <a:blip r:embed="rId5">
            <a:alphaModFix/>
          </a:blip>
          <a:srcRect b="72627"/>
          <a:stretch/>
        </p:blipFill>
        <p:spPr>
          <a:xfrm>
            <a:off x="-846667" y="5010704"/>
            <a:ext cx="13191068" cy="1641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632139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emf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mailto:apaxson@childrensdefense.or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svg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148137"/>
            <a:ext cx="12192000" cy="7098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29091" y="-1016532"/>
            <a:ext cx="19888200" cy="6629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80801" y="4412539"/>
            <a:ext cx="826841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/>
              <a:t>Opportunities in Ohio’s Budget to Strengthen Children Services </a:t>
            </a:r>
            <a:endParaRPr lang="en-US" sz="2400" b="1" dirty="0" smtClean="0"/>
          </a:p>
          <a:p>
            <a:pPr algn="ctr"/>
            <a:r>
              <a:rPr lang="en-US" sz="2400" b="1" dirty="0" smtClean="0"/>
              <a:t>&amp; </a:t>
            </a:r>
            <a:r>
              <a:rPr lang="en-US" sz="2400" b="1" dirty="0"/>
              <a:t>Give Voice to Children in Foster </a:t>
            </a:r>
            <a:r>
              <a:rPr lang="en-US" sz="2400" b="1" dirty="0" smtClean="0"/>
              <a:t>Care</a:t>
            </a:r>
          </a:p>
          <a:p>
            <a:pPr algn="ctr"/>
            <a:r>
              <a:rPr lang="en-US" sz="2400" i="1" dirty="0" smtClean="0"/>
              <a:t>May 17, </a:t>
            </a:r>
            <a:r>
              <a:rPr lang="en-US" sz="2400" i="1" dirty="0"/>
              <a:t>2021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1669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6537ABA-D933-47F7-B7EE-F30D83C7DB47}"/>
              </a:ext>
            </a:extLst>
          </p:cNvPr>
          <p:cNvSpPr txBox="1"/>
          <p:nvPr/>
        </p:nvSpPr>
        <p:spPr>
          <a:xfrm>
            <a:off x="47413" y="2969013"/>
            <a:ext cx="3316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200" b="1">
                <a:solidFill>
                  <a:srgbClr val="FFFFFF"/>
                </a:solidFill>
                <a:latin typeface="Frutiger LT Std 45 Light" panose="020B0402020204020204" pitchFamily="34" charset="0"/>
              </a:rPr>
              <a:t>Next Steps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D2D763C-A970-451E-925F-84687DD98EE7}"/>
              </a:ext>
            </a:extLst>
          </p:cNvPr>
          <p:cNvSpPr txBox="1"/>
          <p:nvPr/>
        </p:nvSpPr>
        <p:spPr>
          <a:xfrm>
            <a:off x="5438274" y="6525001"/>
            <a:ext cx="675372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1200">
                <a:solidFill>
                  <a:prstClr val="black"/>
                </a:solidFill>
                <a:latin typeface="Frutiger" panose="020B0500000000000000" pitchFamily="34" charset="0"/>
              </a:rPr>
              <a:t>Copyright © 2021, Public Children Services Association of Ohio. All rights reserved.</a:t>
            </a:r>
            <a:endParaRPr lang="en-US" sz="1200">
              <a:solidFill>
                <a:prstClr val="black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8904FE2D-01E5-418C-A790-4F958325C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225716"/>
            <a:ext cx="5873906" cy="3190208"/>
          </a:xfrm>
          <a:prstGeom prst="rect">
            <a:avLst/>
          </a:prstGeom>
          <a:noFill/>
          <a:ln w="25400" algn="ctr">
            <a:solidFill>
              <a:srgbClr val="0055A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="" xmlns:a16="http://schemas.microsoft.com/office/drawing/2014/main" id="{2EF2903D-922E-4281-AFA0-F1D2A0797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726" y="242888"/>
            <a:ext cx="5384800" cy="3186330"/>
          </a:xfrm>
          <a:prstGeom prst="rect">
            <a:avLst/>
          </a:prstGeom>
          <a:noFill/>
          <a:ln w="25400" algn="ctr">
            <a:solidFill>
              <a:srgbClr val="0055A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A19581F6-ED66-4B29-AD89-96DEFAA70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75" y="3635190"/>
            <a:ext cx="5989250" cy="2924607"/>
          </a:xfrm>
          <a:prstGeom prst="rect">
            <a:avLst/>
          </a:prstGeom>
          <a:noFill/>
          <a:ln w="25400" algn="ctr">
            <a:solidFill>
              <a:srgbClr val="0055A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898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BF5B69B-19B8-44D5-BF5C-1C111B5053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298524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6537ABA-D933-47F7-B7EE-F30D83C7DB47}"/>
              </a:ext>
            </a:extLst>
          </p:cNvPr>
          <p:cNvSpPr txBox="1"/>
          <p:nvPr/>
        </p:nvSpPr>
        <p:spPr>
          <a:xfrm>
            <a:off x="47413" y="2969013"/>
            <a:ext cx="3316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200" b="1">
                <a:solidFill>
                  <a:srgbClr val="FFFFFF"/>
                </a:solidFill>
                <a:latin typeface="Frutiger LT Std 45 Light" panose="020B0402020204020204" pitchFamily="34" charset="0"/>
              </a:rPr>
              <a:t>Next Steps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D2D763C-A970-451E-925F-84687DD98EE7}"/>
              </a:ext>
            </a:extLst>
          </p:cNvPr>
          <p:cNvSpPr txBox="1"/>
          <p:nvPr/>
        </p:nvSpPr>
        <p:spPr>
          <a:xfrm>
            <a:off x="5438274" y="6525001"/>
            <a:ext cx="675372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1200">
                <a:solidFill>
                  <a:prstClr val="black"/>
                </a:solidFill>
                <a:latin typeface="Frutiger" panose="020B0500000000000000" pitchFamily="34" charset="0"/>
              </a:rPr>
              <a:t>Copyright © 2021, Public Children Services Association of Ohio. All rights reserved.</a:t>
            </a:r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D0BDC63-3063-459A-979D-7C7011A13A2C}"/>
              </a:ext>
            </a:extLst>
          </p:cNvPr>
          <p:cNvSpPr txBox="1"/>
          <p:nvPr/>
        </p:nvSpPr>
        <p:spPr>
          <a:xfrm>
            <a:off x="3953335" y="516255"/>
            <a:ext cx="699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800" b="1">
                <a:solidFill>
                  <a:srgbClr val="F37421"/>
                </a:solidFill>
                <a:latin typeface="Frutiger LT Std 45 Light" panose="020B0402020204020204"/>
              </a:rPr>
              <a:t>PCSAO Budget Request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A912DC6-78A8-4544-B486-EB0D5412CA57}"/>
              </a:ext>
            </a:extLst>
          </p:cNvPr>
          <p:cNvSpPr txBox="1"/>
          <p:nvPr/>
        </p:nvSpPr>
        <p:spPr>
          <a:xfrm>
            <a:off x="4119554" y="2122599"/>
            <a:ext cx="6649465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0055A4"/>
                </a:solidFill>
                <a:latin typeface="Frutiger LT 45 Light" panose="020B0500000000000000" pitchFamily="34" charset="0"/>
              </a:rPr>
              <a:t>In concert with CCAO, PCSAO is requesting $50 million in new State Child Protection Allocation funds </a:t>
            </a:r>
          </a:p>
          <a:p>
            <a:pPr>
              <a:defRPr/>
            </a:pPr>
            <a:endParaRPr lang="en-US" sz="2800" b="1" dirty="0">
              <a:solidFill>
                <a:srgbClr val="0055A4"/>
              </a:solidFill>
              <a:latin typeface="Frutiger LT 45 Light" panose="020B0500000000000000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rgbClr val="0055A4"/>
                </a:solidFill>
                <a:latin typeface="Frutiger LT 45 Light" panose="020B0500000000000000" pitchFamily="34" charset="0"/>
              </a:rPr>
              <a:t>To meet current need</a:t>
            </a:r>
          </a:p>
          <a:p>
            <a:pPr marL="742950" lvl="1" indent="-285750">
              <a:buFont typeface="Wingdings" panose="05000000000000000000" pitchFamily="2" charset="2"/>
              <a:buChar char="Ø"/>
              <a:defRPr/>
            </a:pPr>
            <a:endParaRPr lang="en-US" sz="2400" dirty="0">
              <a:solidFill>
                <a:srgbClr val="0055A4"/>
              </a:solidFill>
              <a:latin typeface="Frutiger LT 45 Light" panose="020B0500000000000000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rgbClr val="0055A4"/>
                </a:solidFill>
                <a:latin typeface="Frutiger LT 45 Light" panose="020B0500000000000000" pitchFamily="34" charset="0"/>
              </a:rPr>
              <a:t>To support kinship caregivers </a:t>
            </a:r>
          </a:p>
          <a:p>
            <a:pPr marL="742950" lvl="1" indent="-285750">
              <a:buFont typeface="Wingdings" panose="05000000000000000000" pitchFamily="2" charset="2"/>
              <a:buChar char="Ø"/>
              <a:defRPr/>
            </a:pPr>
            <a:endParaRPr lang="en-US" sz="2400" dirty="0">
              <a:solidFill>
                <a:srgbClr val="0055A4"/>
              </a:solidFill>
              <a:latin typeface="Frutiger LT 45 Light" panose="020B0500000000000000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rgbClr val="0055A4"/>
                </a:solidFill>
                <a:latin typeface="Frutiger LT 45 Light" panose="020B0500000000000000" pitchFamily="34" charset="0"/>
              </a:rPr>
              <a:t>To lay the groundwork for transforming the system </a:t>
            </a:r>
          </a:p>
          <a:p>
            <a:pPr>
              <a:defRPr/>
            </a:pPr>
            <a:endParaRPr lang="en-US" sz="2400" b="1" dirty="0">
              <a:solidFill>
                <a:srgbClr val="0055A4"/>
              </a:solidFill>
              <a:latin typeface="Frutiger LT 45 Light" panose="020B0500000000000000" pitchFamily="34" charset="0"/>
            </a:endParaRPr>
          </a:p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50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9D5E6EF-4136-4263-81F5-0505EC5D478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154113"/>
            <a:ext cx="3200400" cy="4460875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  <a:latin typeface="Frutiger LT Std 45 Light" panose="020B0402020204020204" pitchFamily="34" charset="0"/>
              </a:rPr>
              <a:t>Officers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C230892-0541-4337-97E7-E04161551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918" y="0"/>
            <a:ext cx="3520118" cy="685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1369A376-B448-410C-8A48-555B8F7E7117}"/>
              </a:ext>
            </a:extLst>
          </p:cNvPr>
          <p:cNvSpPr txBox="1"/>
          <p:nvPr/>
        </p:nvSpPr>
        <p:spPr>
          <a:xfrm>
            <a:off x="236909" y="1999555"/>
            <a:ext cx="326829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prstClr val="white">
                    <a:lumMod val="95000"/>
                  </a:prstClr>
                </a:solidFill>
                <a:latin typeface="Frutiger" panose="020B0500000000000000" pitchFamily="34" charset="0"/>
              </a:rPr>
              <a:t>Contact Us</a:t>
            </a:r>
          </a:p>
          <a:p>
            <a:pPr>
              <a:defRPr/>
            </a:pPr>
            <a:r>
              <a:rPr lang="en-US" sz="2400" dirty="0">
                <a:solidFill>
                  <a:prstClr val="white">
                    <a:lumMod val="95000"/>
                  </a:prstClr>
                </a:solidFill>
                <a:latin typeface="Frutiger" panose="020B0500000000000000" pitchFamily="34" charset="0"/>
              </a:rPr>
              <a:t>Scott Britton</a:t>
            </a:r>
          </a:p>
          <a:p>
            <a:pPr>
              <a:defRPr/>
            </a:pPr>
            <a:r>
              <a:rPr lang="en-US" sz="2400" dirty="0">
                <a:solidFill>
                  <a:prstClr val="white">
                    <a:lumMod val="95000"/>
                  </a:prstClr>
                </a:solidFill>
                <a:latin typeface="Frutiger" panose="020B0500000000000000" pitchFamily="34" charset="0"/>
              </a:rPr>
              <a:t>scott@pcsao.org</a:t>
            </a:r>
          </a:p>
          <a:p>
            <a:pPr>
              <a:defRPr/>
            </a:pPr>
            <a:r>
              <a:rPr lang="en-US" sz="2400" dirty="0">
                <a:solidFill>
                  <a:prstClr val="white">
                    <a:lumMod val="95000"/>
                  </a:prstClr>
                </a:solidFill>
                <a:latin typeface="Frutiger" panose="020B0500000000000000" pitchFamily="34" charset="0"/>
              </a:rPr>
              <a:t>614-224-5802</a:t>
            </a:r>
          </a:p>
        </p:txBody>
      </p:sp>
      <p:pic>
        <p:nvPicPr>
          <p:cNvPr id="5" name="Picture 4" descr="A group of children posing for a photo&#10;&#10;Description automatically generated with medium confidence">
            <a:extLst>
              <a:ext uri="{FF2B5EF4-FFF2-40B4-BE49-F238E27FC236}">
                <a16:creationId xmlns="" xmlns:a16="http://schemas.microsoft.com/office/drawing/2014/main" id="{8A5669CF-FC6D-496C-9247-F95C3F8A7A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376" y="860611"/>
            <a:ext cx="8350624" cy="55670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5D0106A-20F1-465A-9E90-1DEF8FD3F460}"/>
              </a:ext>
            </a:extLst>
          </p:cNvPr>
          <p:cNvSpPr txBox="1"/>
          <p:nvPr/>
        </p:nvSpPr>
        <p:spPr>
          <a:xfrm>
            <a:off x="5712667" y="6493008"/>
            <a:ext cx="62561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>
                <a:solidFill>
                  <a:prstClr val="black"/>
                </a:solidFill>
                <a:latin typeface="Frutiger" panose="020B0500000000000000" pitchFamily="34" charset="0"/>
              </a:rPr>
              <a:t>Copyright © 2021, Public Children Services Association of Ohio. All rights reserved.</a:t>
            </a:r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84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98045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b="1" dirty="0" smtClean="0">
                <a:latin typeface="+mn-lt"/>
              </a:rPr>
              <a:t>Kim Eckhart,</a:t>
            </a: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i="1" dirty="0" smtClean="0"/>
              <a:t>KIDS COUNT Project Manager,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>Children’s Defense Fund-Ohio</a:t>
            </a:r>
            <a:endParaRPr lang="en-US" i="1" dirty="0"/>
          </a:p>
        </p:txBody>
      </p:sp>
      <p:sp>
        <p:nvSpPr>
          <p:cNvPr id="6" name="Rectangle 5"/>
          <p:cNvSpPr/>
          <p:nvPr/>
        </p:nvSpPr>
        <p:spPr>
          <a:xfrm>
            <a:off x="1" y="6148137"/>
            <a:ext cx="12192000" cy="7098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977218" y="3244335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7" name="Rectangle 6"/>
          <p:cNvSpPr/>
          <p:nvPr/>
        </p:nvSpPr>
        <p:spPr>
          <a:xfrm>
            <a:off x="5977218" y="3244335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8" name="Rectangle 7"/>
          <p:cNvSpPr/>
          <p:nvPr/>
        </p:nvSpPr>
        <p:spPr>
          <a:xfrm>
            <a:off x="5977218" y="3244335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9" name="Rectangle 8"/>
          <p:cNvSpPr/>
          <p:nvPr/>
        </p:nvSpPr>
        <p:spPr>
          <a:xfrm>
            <a:off x="5977218" y="3244335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799" y="3710146"/>
            <a:ext cx="3818838" cy="171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83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0" y="685800"/>
            <a:ext cx="10852400" cy="37756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/>
            <a:r>
              <a:rPr lang="en-US" sz="4400" i="1" dirty="0"/>
              <a:t>Youth </a:t>
            </a:r>
            <a:r>
              <a:rPr lang="en-US" sz="4400" i="1" dirty="0" smtClean="0"/>
              <a:t>Ombudsman </a:t>
            </a:r>
            <a:r>
              <a:rPr lang="en-US" sz="4400" i="1" dirty="0"/>
              <a:t>Office and </a:t>
            </a:r>
            <a:r>
              <a:rPr lang="en-US" sz="4400" i="1" dirty="0" smtClean="0"/>
              <a:t/>
            </a:r>
            <a:br>
              <a:rPr lang="en-US" sz="4400" i="1" dirty="0" smtClean="0"/>
            </a:br>
            <a:r>
              <a:rPr lang="en-US" sz="4400" i="1" dirty="0" smtClean="0"/>
              <a:t>Foster Youth Bill </a:t>
            </a:r>
            <a:r>
              <a:rPr lang="en-US" sz="4400" i="1" dirty="0"/>
              <a:t>of Rights</a:t>
            </a:r>
            <a:endParaRPr sz="4400" i="1" dirty="0"/>
          </a:p>
          <a:p>
            <a:pPr marL="1219170" indent="609585"/>
            <a:endParaRPr sz="3333" i="1" dirty="0"/>
          </a:p>
          <a:p>
            <a:pPr marL="1219170" algn="ctr"/>
            <a:r>
              <a:rPr lang="en-US" sz="3333" i="1" dirty="0"/>
              <a:t>A review of current legislation and amendments</a:t>
            </a:r>
            <a:endParaRPr sz="3333" i="1" dirty="0"/>
          </a:p>
          <a:p>
            <a:pPr algn="r"/>
            <a:endParaRPr sz="3733" b="0" dirty="0"/>
          </a:p>
          <a:p>
            <a:pPr algn="r"/>
            <a:r>
              <a:rPr lang="en-US" sz="3733" b="0" dirty="0"/>
              <a:t>Kim Eckhart, M.S.</a:t>
            </a:r>
            <a:endParaRPr sz="3733" b="0" dirty="0"/>
          </a:p>
          <a:p>
            <a:pPr algn="r"/>
            <a:r>
              <a:rPr lang="en-US" sz="3733" b="0" dirty="0"/>
              <a:t>Project Manager</a:t>
            </a:r>
            <a:endParaRPr sz="3733" b="0" dirty="0"/>
          </a:p>
          <a:p>
            <a:pPr algn="r"/>
            <a:r>
              <a:rPr lang="en-US" sz="3733" b="0" dirty="0"/>
              <a:t>CDF-Ohio</a:t>
            </a:r>
            <a:endParaRPr sz="3733" b="0" dirty="0"/>
          </a:p>
          <a:p>
            <a:endParaRPr sz="3733" b="0" dirty="0"/>
          </a:p>
          <a:p>
            <a:endParaRPr sz="2400" dirty="0"/>
          </a:p>
          <a:p>
            <a:endParaRPr sz="3867" dirty="0"/>
          </a:p>
        </p:txBody>
      </p:sp>
      <p:pic>
        <p:nvPicPr>
          <p:cNvPr id="19" name="Google Shape;19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167" y="5171034"/>
            <a:ext cx="5215167" cy="16896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556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167" y="5171034"/>
            <a:ext cx="5215167" cy="1689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53434" y="65867"/>
            <a:ext cx="5019967" cy="48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4"/>
          <p:cNvSpPr txBox="1">
            <a:spLocks noGrp="1"/>
          </p:cNvSpPr>
          <p:nvPr>
            <p:ph type="ctrTitle"/>
          </p:nvPr>
        </p:nvSpPr>
        <p:spPr>
          <a:xfrm>
            <a:off x="239333" y="613067"/>
            <a:ext cx="5604000" cy="37756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spcBef>
                <a:spcPts val="1333"/>
              </a:spcBef>
              <a:buClr>
                <a:schemeClr val="dk1"/>
              </a:buClr>
              <a:buSzPts val="1100"/>
            </a:pPr>
            <a:r>
              <a:rPr lang="en-US" sz="2667" i="1"/>
              <a:t>Creating a Youth Ombudsman Office and Bill of Rights will protect children and teens by empowering them to self-report abuse and rights violations and have an independent investigation in situations when the system is broken.</a:t>
            </a:r>
            <a:endParaRPr sz="2667" i="1"/>
          </a:p>
          <a:p>
            <a:pPr algn="ctr"/>
            <a:endParaRPr sz="4400" i="1"/>
          </a:p>
          <a:p>
            <a:endParaRPr sz="3867"/>
          </a:p>
        </p:txBody>
      </p:sp>
    </p:spTree>
    <p:extLst>
      <p:ext uri="{BB962C8B-B14F-4D97-AF65-F5344CB8AC3E}">
        <p14:creationId xmlns:p14="http://schemas.microsoft.com/office/powerpoint/2010/main" val="258050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167" y="5171034"/>
            <a:ext cx="5215167" cy="1689633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5"/>
          <p:cNvSpPr txBox="1">
            <a:spLocks noGrp="1"/>
          </p:cNvSpPr>
          <p:nvPr>
            <p:ph type="ctrTitle"/>
          </p:nvPr>
        </p:nvSpPr>
        <p:spPr>
          <a:xfrm>
            <a:off x="316567" y="279067"/>
            <a:ext cx="11510400" cy="37836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spcBef>
                <a:spcPts val="1333"/>
              </a:spcBef>
              <a:buClr>
                <a:schemeClr val="dk1"/>
              </a:buClr>
              <a:buSzPts val="1100"/>
            </a:pPr>
            <a:r>
              <a:rPr lang="en-US" sz="2667" i="1"/>
              <a:t>Key Components of a Robust and Youth-centered Ombudsman Office</a:t>
            </a:r>
            <a:endParaRPr sz="2667" i="1"/>
          </a:p>
          <a:p>
            <a:pPr algn="ctr"/>
            <a:endParaRPr sz="4400" i="1"/>
          </a:p>
          <a:p>
            <a:endParaRPr sz="3867"/>
          </a:p>
        </p:txBody>
      </p:sp>
      <p:grpSp>
        <p:nvGrpSpPr>
          <p:cNvPr id="33" name="Google Shape;33;p5"/>
          <p:cNvGrpSpPr/>
          <p:nvPr/>
        </p:nvGrpSpPr>
        <p:grpSpPr>
          <a:xfrm>
            <a:off x="1497832" y="1025988"/>
            <a:ext cx="4053600" cy="1504529"/>
            <a:chOff x="1047174" y="1683890"/>
            <a:chExt cx="3040200" cy="1128397"/>
          </a:xfrm>
        </p:grpSpPr>
        <p:sp>
          <p:nvSpPr>
            <p:cNvPr id="34" name="Google Shape;34;p5"/>
            <p:cNvSpPr/>
            <p:nvPr/>
          </p:nvSpPr>
          <p:spPr>
            <a:xfrm rot="5400000">
              <a:off x="2286474" y="1011387"/>
              <a:ext cx="561600" cy="30402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" name="Google Shape;35;p5"/>
            <p:cNvSpPr/>
            <p:nvPr/>
          </p:nvSpPr>
          <p:spPr>
            <a:xfrm>
              <a:off x="1092327" y="23444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-US" sz="1600" b="1" kern="0">
                  <a:solidFill>
                    <a:srgbClr val="0944A1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sz="1600" b="1" kern="0">
                <a:solidFill>
                  <a:srgbClr val="0944A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6" name="Google Shape;36;p5"/>
            <p:cNvSpPr txBox="1"/>
            <p:nvPr/>
          </p:nvSpPr>
          <p:spPr>
            <a:xfrm rot="7492">
              <a:off x="1622414" y="2322593"/>
              <a:ext cx="2340306" cy="41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lnSpc>
                  <a:spcPct val="115000"/>
                </a:lnSpc>
                <a:buClr>
                  <a:srgbClr val="000000"/>
                </a:buClr>
                <a:buFont typeface="Arial"/>
                <a:buNone/>
              </a:pPr>
              <a:r>
                <a:rPr lang="en-US" sz="1600" b="1" ker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Independent and autonomous</a:t>
              </a:r>
              <a:endParaRPr sz="1067" b="1" ker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7" name="Google Shape;37;p5"/>
            <p:cNvSpPr txBox="1"/>
            <p:nvPr/>
          </p:nvSpPr>
          <p:spPr>
            <a:xfrm rot="468">
              <a:off x="1180642" y="1684040"/>
              <a:ext cx="2203800" cy="50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>
                <a:spcAft>
                  <a:spcPts val="2133"/>
                </a:spcAft>
                <a:buClr>
                  <a:srgbClr val="000000"/>
                </a:buClr>
              </a:pPr>
              <a:r>
                <a:rPr lang="en-US" sz="1067" kern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The U.S. Ombudsman Association has defined independence as an essential characteristic to avoid conflicts of interest</a:t>
              </a:r>
              <a:endParaRPr sz="1067" b="1" ker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8" name="Google Shape;38;p5"/>
          <p:cNvGrpSpPr/>
          <p:nvPr/>
        </p:nvGrpSpPr>
        <p:grpSpPr>
          <a:xfrm rot="2700000">
            <a:off x="4889153" y="821644"/>
            <a:ext cx="3395968" cy="4180457"/>
            <a:chOff x="3203958" y="669677"/>
            <a:chExt cx="2547000" cy="3135373"/>
          </a:xfrm>
        </p:grpSpPr>
        <p:sp>
          <p:nvSpPr>
            <p:cNvPr id="39" name="Google Shape;39;p5"/>
            <p:cNvSpPr/>
            <p:nvPr/>
          </p:nvSpPr>
          <p:spPr>
            <a:xfrm rot="2700000">
              <a:off x="4196595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" name="Google Shape;40;p5"/>
            <p:cNvSpPr/>
            <p:nvPr/>
          </p:nvSpPr>
          <p:spPr>
            <a:xfrm rot="-2700000">
              <a:off x="3421006" y="3205344"/>
              <a:ext cx="374201" cy="37420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-US" sz="1600" b="1" kern="0">
                  <a:solidFill>
                    <a:srgbClr val="0D5DDF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 sz="1600" b="1" kern="0">
                <a:solidFill>
                  <a:srgbClr val="0D5DD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1" name="Google Shape;41;p5"/>
            <p:cNvSpPr txBox="1"/>
            <p:nvPr/>
          </p:nvSpPr>
          <p:spPr>
            <a:xfrm rot="-2700000">
              <a:off x="3410687" y="2240903"/>
              <a:ext cx="2333877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lnSpc>
                  <a:spcPct val="115000"/>
                </a:lnSpc>
                <a:buClr>
                  <a:srgbClr val="000000"/>
                </a:buClr>
                <a:buFont typeface="Arial"/>
                <a:buNone/>
              </a:pPr>
              <a:r>
                <a:rPr lang="en-US" sz="1600" b="1" ker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Dedicated to youth</a:t>
              </a:r>
              <a:endParaRPr sz="1067" b="1" ker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2" name="Google Shape;42;p5"/>
            <p:cNvSpPr txBox="1"/>
            <p:nvPr/>
          </p:nvSpPr>
          <p:spPr>
            <a:xfrm rot="-2700000">
              <a:off x="3344528" y="137446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>
                <a:spcAft>
                  <a:spcPts val="2133"/>
                </a:spcAft>
                <a:buClr>
                  <a:srgbClr val="000000"/>
                </a:buClr>
              </a:pPr>
              <a:r>
                <a:rPr lang="en-US" sz="1067" kern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Separate from any office serving foster caregivers or professionals to avoid conflicts and focus on youth-specific practices</a:t>
              </a:r>
              <a:endParaRPr sz="1067" b="1" ker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3" name="Google Shape;43;p5"/>
          <p:cNvGrpSpPr/>
          <p:nvPr/>
        </p:nvGrpSpPr>
        <p:grpSpPr>
          <a:xfrm rot="2700000">
            <a:off x="7677076" y="1676040"/>
            <a:ext cx="3395968" cy="4250861"/>
            <a:chOff x="5123977" y="616873"/>
            <a:chExt cx="2547000" cy="3188177"/>
          </a:xfrm>
        </p:grpSpPr>
        <p:sp>
          <p:nvSpPr>
            <p:cNvPr id="44" name="Google Shape;44;p5"/>
            <p:cNvSpPr/>
            <p:nvPr/>
          </p:nvSpPr>
          <p:spPr>
            <a:xfrm rot="2700000">
              <a:off x="6116614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" name="Google Shape;45;p5"/>
            <p:cNvSpPr/>
            <p:nvPr/>
          </p:nvSpPr>
          <p:spPr>
            <a:xfrm rot="-2700000">
              <a:off x="5341013" y="3205343"/>
              <a:ext cx="374201" cy="37420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-US" sz="1600" b="1" kern="0">
                  <a:solidFill>
                    <a:srgbClr val="307BF3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 sz="1600" b="1" kern="0">
                <a:solidFill>
                  <a:srgbClr val="307BF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6" name="Google Shape;46;p5"/>
            <p:cNvSpPr txBox="1"/>
            <p:nvPr/>
          </p:nvSpPr>
          <p:spPr>
            <a:xfrm rot="-2700000">
              <a:off x="5323969" y="2238203"/>
              <a:ext cx="2341513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lnSpc>
                  <a:spcPct val="115000"/>
                </a:lnSpc>
                <a:buClr>
                  <a:srgbClr val="000000"/>
                </a:buClr>
                <a:buFont typeface="Arial"/>
                <a:buNone/>
              </a:pPr>
              <a:r>
                <a:rPr lang="en-US" sz="1600" b="1" ker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Designed by current and former foster youth</a:t>
              </a:r>
              <a:endParaRPr sz="1067" b="1" ker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7" name="Google Shape;47;p5"/>
            <p:cNvSpPr txBox="1"/>
            <p:nvPr/>
          </p:nvSpPr>
          <p:spPr>
            <a:xfrm rot="-2700000">
              <a:off x="5443994" y="1321663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>
                <a:spcAft>
                  <a:spcPts val="2133"/>
                </a:spcAft>
                <a:buClr>
                  <a:srgbClr val="000000"/>
                </a:buClr>
              </a:pPr>
              <a:r>
                <a:rPr lang="en-US" sz="1067" kern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Those with lived experiences should be involved with the implementation at every stage to ensure practices will be effective. </a:t>
              </a:r>
              <a:endParaRPr sz="1067" b="1" ker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787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167" y="5171034"/>
            <a:ext cx="5215167" cy="16896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" name="Google Shape;53;p6"/>
          <p:cNvGrpSpPr/>
          <p:nvPr/>
        </p:nvGrpSpPr>
        <p:grpSpPr>
          <a:xfrm>
            <a:off x="-85199" y="684085"/>
            <a:ext cx="10938780" cy="975600"/>
            <a:chOff x="-192500" y="1323164"/>
            <a:chExt cx="8204085" cy="731700"/>
          </a:xfrm>
        </p:grpSpPr>
        <p:sp>
          <p:nvSpPr>
            <p:cNvPr id="54" name="Google Shape;54;p6"/>
            <p:cNvSpPr txBox="1"/>
            <p:nvPr/>
          </p:nvSpPr>
          <p:spPr>
            <a:xfrm>
              <a:off x="-192500" y="1373350"/>
              <a:ext cx="2907600" cy="62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r">
                <a:lnSpc>
                  <a:spcPct val="90000"/>
                </a:lnSpc>
                <a:buClr>
                  <a:srgbClr val="000000"/>
                </a:buClr>
                <a:buFont typeface="Arial"/>
                <a:buNone/>
              </a:pPr>
              <a:r>
                <a:rPr lang="en-US" sz="3467" i="1" kern="0">
                  <a:solidFill>
                    <a:srgbClr val="FFFFFF"/>
                  </a:solidFill>
                  <a:cs typeface="Arial"/>
                  <a:sym typeface="Arial"/>
                </a:rPr>
                <a:t>Executive Budget</a:t>
              </a:r>
              <a:endParaRPr sz="3467" i="1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55" name="Google Shape;55;p6"/>
            <p:cNvSpPr/>
            <p:nvPr/>
          </p:nvSpPr>
          <p:spPr>
            <a:xfrm>
              <a:off x="2789785" y="1323164"/>
              <a:ext cx="5221800" cy="7317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" name="Google Shape;56;p6"/>
            <p:cNvSpPr txBox="1"/>
            <p:nvPr/>
          </p:nvSpPr>
          <p:spPr>
            <a:xfrm>
              <a:off x="2914389" y="1407440"/>
              <a:ext cx="4765800" cy="57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>
                <a:lnSpc>
                  <a:spcPct val="115000"/>
                </a:lnSpc>
                <a:buClr>
                  <a:srgbClr val="000000"/>
                </a:buClr>
                <a:buFont typeface="Arial"/>
                <a:buNone/>
              </a:pPr>
              <a:r>
                <a:rPr lang="en-US" sz="1600" ker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We applaud Governor DeWine’s commitment of $1 million to create an ombudsman office and establish a Foster Youth Bill of Rights</a:t>
              </a:r>
              <a:endParaRPr sz="1600" ker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7" name="Google Shape;57;p6"/>
          <p:cNvGrpSpPr/>
          <p:nvPr/>
        </p:nvGrpSpPr>
        <p:grpSpPr>
          <a:xfrm>
            <a:off x="171468" y="1930167"/>
            <a:ext cx="10682417" cy="1108000"/>
            <a:chOff x="8" y="2257725"/>
            <a:chExt cx="7737145" cy="831000"/>
          </a:xfrm>
        </p:grpSpPr>
        <p:sp>
          <p:nvSpPr>
            <p:cNvPr id="58" name="Google Shape;58;p6"/>
            <p:cNvSpPr txBox="1"/>
            <p:nvPr/>
          </p:nvSpPr>
          <p:spPr>
            <a:xfrm>
              <a:off x="8" y="2257725"/>
              <a:ext cx="27153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>
                <a:lnSpc>
                  <a:spcPct val="90000"/>
                </a:lnSpc>
                <a:buClr>
                  <a:srgbClr val="000000"/>
                </a:buClr>
                <a:buFont typeface="Arial"/>
                <a:buNone/>
              </a:pPr>
              <a:r>
                <a:rPr lang="en-US" sz="3467" i="1" kern="0">
                  <a:solidFill>
                    <a:srgbClr val="FFFFFF"/>
                  </a:solidFill>
                  <a:cs typeface="Arial"/>
                  <a:sym typeface="Arial"/>
                </a:rPr>
                <a:t>Senate Amendments</a:t>
              </a:r>
              <a:endParaRPr sz="3467" i="1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59" name="Google Shape;59;p6"/>
            <p:cNvSpPr/>
            <p:nvPr/>
          </p:nvSpPr>
          <p:spPr>
            <a:xfrm>
              <a:off x="2716208" y="2283725"/>
              <a:ext cx="5020800" cy="7317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" name="Google Shape;60;p6"/>
            <p:cNvSpPr txBox="1"/>
            <p:nvPr/>
          </p:nvSpPr>
          <p:spPr>
            <a:xfrm>
              <a:off x="2716352" y="2490300"/>
              <a:ext cx="5020800" cy="33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>
                <a:lnSpc>
                  <a:spcPct val="115000"/>
                </a:lnSpc>
                <a:buClr>
                  <a:srgbClr val="000000"/>
                </a:buClr>
                <a:buFont typeface="Arial"/>
                <a:buNone/>
              </a:pPr>
              <a:r>
                <a:rPr lang="en-US" sz="1600" ker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Include appropriation outside JFS Program Operations (SC3398) </a:t>
              </a:r>
              <a:endParaRPr sz="1600" ker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>
                <a:lnSpc>
                  <a:spcPct val="115000"/>
                </a:lnSpc>
                <a:buClr>
                  <a:srgbClr val="000000"/>
                </a:buClr>
                <a:buFont typeface="Arial"/>
                <a:buNone/>
              </a:pPr>
              <a:r>
                <a:rPr lang="en-US" sz="1600" ker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Create an autonomous commission to oversee a </a:t>
              </a:r>
              <a:r>
                <a:rPr lang="en-US" sz="1600" i="1" ker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Youth Ombudsman Office</a:t>
              </a:r>
              <a:r>
                <a:rPr lang="en-US" sz="1600" ker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and establish the bill of rights (SC3167) </a:t>
              </a:r>
              <a:endParaRPr sz="1600" ker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1" name="Google Shape;61;p6"/>
          <p:cNvGrpSpPr/>
          <p:nvPr/>
        </p:nvGrpSpPr>
        <p:grpSpPr>
          <a:xfrm>
            <a:off x="171467" y="3241233"/>
            <a:ext cx="10682448" cy="975600"/>
            <a:chOff x="17902" y="3241025"/>
            <a:chExt cx="7269609" cy="731700"/>
          </a:xfrm>
        </p:grpSpPr>
        <p:sp>
          <p:nvSpPr>
            <p:cNvPr id="62" name="Google Shape;62;p6"/>
            <p:cNvSpPr txBox="1"/>
            <p:nvPr/>
          </p:nvSpPr>
          <p:spPr>
            <a:xfrm>
              <a:off x="17902" y="3291225"/>
              <a:ext cx="2697000" cy="62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>
                <a:lnSpc>
                  <a:spcPct val="90000"/>
                </a:lnSpc>
                <a:buClr>
                  <a:srgbClr val="000000"/>
                </a:buClr>
                <a:buFont typeface="Arial"/>
                <a:buNone/>
              </a:pPr>
              <a:r>
                <a:rPr lang="en-US" sz="3333" i="1" kern="0">
                  <a:solidFill>
                    <a:srgbClr val="FFFFFF"/>
                  </a:solidFill>
                  <a:cs typeface="Arial"/>
                  <a:sym typeface="Arial"/>
                </a:rPr>
                <a:t>Am Sub HB4</a:t>
              </a:r>
              <a:endParaRPr sz="3333" i="1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63" name="Google Shape;63;p6"/>
            <p:cNvSpPr/>
            <p:nvPr/>
          </p:nvSpPr>
          <p:spPr>
            <a:xfrm>
              <a:off x="2565811" y="3241025"/>
              <a:ext cx="4721700" cy="7317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" name="Google Shape;64;p6"/>
            <p:cNvSpPr txBox="1"/>
            <p:nvPr/>
          </p:nvSpPr>
          <p:spPr>
            <a:xfrm>
              <a:off x="2638830" y="3447575"/>
              <a:ext cx="4570800" cy="33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>
                <a:lnSpc>
                  <a:spcPct val="115000"/>
                </a:lnSpc>
                <a:buClr>
                  <a:srgbClr val="000000"/>
                </a:buClr>
                <a:buFont typeface="Arial"/>
                <a:buNone/>
              </a:pPr>
              <a:r>
                <a:rPr lang="en-US" sz="1600" ker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We applaud Rep. Manchester’s efforts to amend HB4 to address this issue. We testified to include even more robust language on independence and youth-focus.</a:t>
              </a:r>
              <a:endParaRPr sz="1600" ker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702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7"/>
          <p:cNvSpPr txBox="1">
            <a:spLocks noGrp="1"/>
          </p:cNvSpPr>
          <p:nvPr>
            <p:ph type="ctrTitle"/>
          </p:nvPr>
        </p:nvSpPr>
        <p:spPr>
          <a:xfrm>
            <a:off x="3690033" y="553733"/>
            <a:ext cx="7205200" cy="46176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60933" rIns="121900" bIns="60933" anchor="t" anchorCtr="0">
            <a:noAutofit/>
          </a:bodyPr>
          <a:lstStyle/>
          <a:p>
            <a:r>
              <a:rPr lang="en-US" sz="4400" i="1"/>
              <a:t>Protecting and empowering youth through an Ombudsman Office</a:t>
            </a:r>
            <a:endParaRPr sz="4400" i="1"/>
          </a:p>
          <a:p>
            <a:pPr marL="1219170" indent="609585"/>
            <a:endParaRPr sz="3333" i="1"/>
          </a:p>
          <a:p>
            <a:pPr algn="r"/>
            <a:endParaRPr sz="3733" b="0"/>
          </a:p>
          <a:p>
            <a:pPr algn="r"/>
            <a:r>
              <a:rPr lang="en-US" sz="3733" b="0"/>
              <a:t>Charmion Janaé</a:t>
            </a:r>
            <a:endParaRPr sz="3733" b="0"/>
          </a:p>
          <a:p>
            <a:pPr algn="r"/>
            <a:r>
              <a:rPr lang="en-US" sz="3733" b="0"/>
              <a:t>ACTION Ohio</a:t>
            </a:r>
            <a:endParaRPr sz="3733" b="0"/>
          </a:p>
          <a:p>
            <a:endParaRPr sz="3733" b="0"/>
          </a:p>
          <a:p>
            <a:endParaRPr sz="2400"/>
          </a:p>
          <a:p>
            <a:endParaRPr sz="3867"/>
          </a:p>
        </p:txBody>
      </p:sp>
      <p:pic>
        <p:nvPicPr>
          <p:cNvPr id="70" name="Google Shape;70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167" y="5171034"/>
            <a:ext cx="5215167" cy="1689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1068" y="470500"/>
            <a:ext cx="3068733" cy="45369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326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12644" y="1690687"/>
            <a:ext cx="7766743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/>
              <a:t>Questions &amp; Answers</a:t>
            </a:r>
            <a:endParaRPr lang="en-US" sz="4800" b="1" dirty="0"/>
          </a:p>
          <a:p>
            <a:pPr algn="ctr"/>
            <a:r>
              <a:rPr lang="en-US" sz="2400" i="1" dirty="0"/>
              <a:t>Moderated by our caucus </a:t>
            </a:r>
            <a:r>
              <a:rPr lang="en-US" sz="2400" i="1" dirty="0" smtClean="0"/>
              <a:t>vice co-chair, Senator Vernon Sykes</a:t>
            </a:r>
            <a:endParaRPr lang="en-US" sz="2400" i="1" dirty="0"/>
          </a:p>
          <a:p>
            <a:pPr algn="ctr"/>
            <a:endParaRPr lang="en-US" sz="2400" i="1" dirty="0"/>
          </a:p>
          <a:p>
            <a:pPr algn="ctr"/>
            <a:r>
              <a:rPr lang="en-US" sz="2400" i="1" dirty="0"/>
              <a:t>For legislators and legislative staff, please feel free to </a:t>
            </a:r>
          </a:p>
          <a:p>
            <a:pPr algn="ctr"/>
            <a:r>
              <a:rPr lang="en-US" sz="2400" i="1" dirty="0"/>
              <a:t>unmute yourselves to ask questions or share feedback.</a:t>
            </a:r>
          </a:p>
          <a:p>
            <a:pPr algn="ctr"/>
            <a:endParaRPr lang="en-US" sz="2400" i="1" dirty="0"/>
          </a:p>
          <a:p>
            <a:pPr algn="ctr"/>
            <a:r>
              <a:rPr lang="en-US" sz="2400" i="1" dirty="0"/>
              <a:t>For all other participants, please use the chat feature.</a:t>
            </a:r>
          </a:p>
        </p:txBody>
      </p:sp>
      <p:sp>
        <p:nvSpPr>
          <p:cNvPr id="7" name="Rectangle 6"/>
          <p:cNvSpPr/>
          <p:nvPr/>
        </p:nvSpPr>
        <p:spPr>
          <a:xfrm>
            <a:off x="1" y="6148137"/>
            <a:ext cx="12192000" cy="7098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86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40421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latin typeface="+mn-lt"/>
              </a:rPr>
              <a:t>Welcome!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2729780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i="1" dirty="0" smtClean="0"/>
              <a:t> Opening comments from our caucus </a:t>
            </a:r>
            <a:r>
              <a:rPr lang="en-US" i="1" dirty="0" smtClean="0"/>
              <a:t>co-chair and vice co-chair,</a:t>
            </a:r>
            <a:endParaRPr lang="en-US" i="1" dirty="0" smtClean="0"/>
          </a:p>
          <a:p>
            <a:pPr marL="0" indent="0" algn="ctr">
              <a:buNone/>
            </a:pPr>
            <a:r>
              <a:rPr lang="en-US" i="1" dirty="0" smtClean="0"/>
              <a:t>Senator Stephanie </a:t>
            </a:r>
            <a:r>
              <a:rPr lang="en-US" i="1" dirty="0" err="1" smtClean="0"/>
              <a:t>Kunze</a:t>
            </a:r>
            <a:r>
              <a:rPr lang="en-US" i="1" dirty="0" smtClean="0"/>
              <a:t> &amp; </a:t>
            </a:r>
            <a:r>
              <a:rPr lang="en-US" i="1" dirty="0" err="1" smtClean="0"/>
              <a:t>Representive</a:t>
            </a:r>
            <a:r>
              <a:rPr lang="en-US" i="1" dirty="0" smtClean="0"/>
              <a:t> Allison Russo</a:t>
            </a:r>
            <a:endParaRPr lang="en-US" i="1" dirty="0"/>
          </a:p>
        </p:txBody>
      </p:sp>
      <p:sp>
        <p:nvSpPr>
          <p:cNvPr id="4" name="Rectangle 3"/>
          <p:cNvSpPr/>
          <p:nvPr/>
        </p:nvSpPr>
        <p:spPr>
          <a:xfrm>
            <a:off x="1" y="6148137"/>
            <a:ext cx="12192000" cy="7098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101" y="3927548"/>
            <a:ext cx="1955800" cy="19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84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3438" y="5425771"/>
            <a:ext cx="10319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For more information on upcoming Ohio Legislative Children’s Caucus webinars and meetings, </a:t>
            </a:r>
          </a:p>
          <a:p>
            <a:pPr algn="ctr"/>
            <a:r>
              <a:rPr lang="en-US" dirty="0"/>
              <a:t>please contact Alison Paxson at </a:t>
            </a:r>
            <a:r>
              <a:rPr lang="en-US" dirty="0">
                <a:hlinkClick r:id="rId2"/>
              </a:rPr>
              <a:t>apaxson@childrensdefense.org</a:t>
            </a:r>
            <a:r>
              <a:rPr lang="en-US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1868335" y="954709"/>
            <a:ext cx="84098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/>
              <a:t>Thank you for joining today’s webinar!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1" y="6148137"/>
            <a:ext cx="12192000" cy="7098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280" y="2020472"/>
            <a:ext cx="3075973" cy="304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04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98045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b="1" dirty="0" smtClean="0">
                <a:latin typeface="+mn-lt"/>
              </a:rPr>
              <a:t>Scott Britton,</a:t>
            </a: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i="1" dirty="0" smtClean="0"/>
              <a:t>Assistant Director,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>Public Children Services Association of Ohio (PCSAO)</a:t>
            </a:r>
            <a:endParaRPr lang="en-US" i="1" dirty="0"/>
          </a:p>
        </p:txBody>
      </p:sp>
      <p:sp>
        <p:nvSpPr>
          <p:cNvPr id="6" name="Rectangle 5"/>
          <p:cNvSpPr/>
          <p:nvPr/>
        </p:nvSpPr>
        <p:spPr>
          <a:xfrm>
            <a:off x="1" y="6148137"/>
            <a:ext cx="12192000" cy="7098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977218" y="3244335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7" name="Rectangle 6"/>
          <p:cNvSpPr/>
          <p:nvPr/>
        </p:nvSpPr>
        <p:spPr>
          <a:xfrm>
            <a:off x="5977218" y="3244335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8" name="Rectangle 7"/>
          <p:cNvSpPr/>
          <p:nvPr/>
        </p:nvSpPr>
        <p:spPr>
          <a:xfrm>
            <a:off x="5977218" y="3244335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9" name="Rectangle 8"/>
          <p:cNvSpPr/>
          <p:nvPr/>
        </p:nvSpPr>
        <p:spPr>
          <a:xfrm>
            <a:off x="5977218" y="3244335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E9F7D91-658F-4F31-A14A-9F2F6519E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091" y="3860170"/>
            <a:ext cx="2829385" cy="141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86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BF5B69B-19B8-44D5-BF5C-1C111B5053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4219576" cy="6858000"/>
          </a:xfrm>
          <a:prstGeom prst="rect">
            <a:avLst/>
          </a:prstGeom>
        </p:spPr>
      </p:pic>
      <p:pic>
        <p:nvPicPr>
          <p:cNvPr id="6" name="Picture 5" descr="A picture containing person, sitting, holding, child&#10;&#10;Description automatically generated">
            <a:extLst>
              <a:ext uri="{FF2B5EF4-FFF2-40B4-BE49-F238E27FC236}">
                <a16:creationId xmlns="" xmlns:a16="http://schemas.microsoft.com/office/drawing/2014/main" id="{97BE8A43-1F03-4C67-971E-19FB2D24DBA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1" r="-1" b="8846"/>
          <a:stretch/>
        </p:blipFill>
        <p:spPr>
          <a:xfrm>
            <a:off x="4010025" y="1039751"/>
            <a:ext cx="8181974" cy="5842690"/>
          </a:xfrm>
          <a:custGeom>
            <a:avLst/>
            <a:gdLst/>
            <a:ahLst/>
            <a:cxnLst/>
            <a:rect l="l" t="t" r="r" b="b"/>
            <a:pathLst>
              <a:path w="10522527" h="6858000">
                <a:moveTo>
                  <a:pt x="2882142" y="0"/>
                </a:moveTo>
                <a:lnTo>
                  <a:pt x="10522527" y="0"/>
                </a:lnTo>
                <a:lnTo>
                  <a:pt x="10522527" y="6858000"/>
                </a:lnTo>
                <a:lnTo>
                  <a:pt x="80697" y="6858000"/>
                </a:lnTo>
                <a:lnTo>
                  <a:pt x="37339" y="6516785"/>
                </a:lnTo>
                <a:cubicBezTo>
                  <a:pt x="12648" y="6273664"/>
                  <a:pt x="0" y="6026982"/>
                  <a:pt x="0" y="5777347"/>
                </a:cubicBezTo>
                <a:cubicBezTo>
                  <a:pt x="0" y="3530630"/>
                  <a:pt x="1024495" y="1523197"/>
                  <a:pt x="2631803" y="196728"/>
                </a:cubicBez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6537ABA-D933-47F7-B7EE-F30D83C7DB47}"/>
              </a:ext>
            </a:extLst>
          </p:cNvPr>
          <p:cNvSpPr txBox="1"/>
          <p:nvPr/>
        </p:nvSpPr>
        <p:spPr>
          <a:xfrm>
            <a:off x="238125" y="1866900"/>
            <a:ext cx="347326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prstClr val="white">
                    <a:lumMod val="95000"/>
                  </a:prstClr>
                </a:solidFill>
                <a:latin typeface="Frutiger LT Std 45 Light" panose="020B0402020204020204" pitchFamily="34" charset="0"/>
              </a:rPr>
              <a:t>Budget Advocacy</a:t>
            </a:r>
          </a:p>
          <a:p>
            <a:r>
              <a:rPr lang="en-US" sz="5000" b="1" dirty="0">
                <a:solidFill>
                  <a:prstClr val="white">
                    <a:lumMod val="95000"/>
                  </a:prstClr>
                </a:solidFill>
                <a:latin typeface="Frutiger LT Std 45 Light" panose="020B0402020204020204" pitchFamily="34" charset="0"/>
              </a:rPr>
              <a:t>Overview</a:t>
            </a:r>
          </a:p>
          <a:p>
            <a:r>
              <a:rPr lang="en-US" sz="3600" dirty="0">
                <a:solidFill>
                  <a:prstClr val="white">
                    <a:lumMod val="95000"/>
                  </a:prstClr>
                </a:solidFill>
                <a:latin typeface="Frutiger LT Std 45 Light" panose="020B0402020204020204" pitchFamily="34" charset="0"/>
              </a:rPr>
              <a:t>May 2021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E9F7D91-658F-4F31-A14A-9F2F6519E6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7917" y="71749"/>
            <a:ext cx="2215723" cy="111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34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BF5B69B-19B8-44D5-BF5C-1C111B5053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6537ABA-D933-47F7-B7EE-F30D83C7DB47}"/>
              </a:ext>
            </a:extLst>
          </p:cNvPr>
          <p:cNvSpPr txBox="1"/>
          <p:nvPr/>
        </p:nvSpPr>
        <p:spPr>
          <a:xfrm>
            <a:off x="184839" y="1798993"/>
            <a:ext cx="316600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Frutiger LT Std 45 Light" panose="020B0402020204020204" pitchFamily="34" charset="0"/>
              </a:rPr>
              <a:t>ODJFS – </a:t>
            </a:r>
          </a:p>
          <a:p>
            <a:r>
              <a:rPr lang="en-US" sz="4000" b="1" dirty="0">
                <a:solidFill>
                  <a:srgbClr val="FFFFFF"/>
                </a:solidFill>
                <a:latin typeface="Frutiger LT Std 45 Light" panose="020B0402020204020204" pitchFamily="34" charset="0"/>
              </a:rPr>
              <a:t>Line 523, Family &amp; Children Services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D2D763C-A970-451E-925F-84687DD98EE7}"/>
              </a:ext>
            </a:extLst>
          </p:cNvPr>
          <p:cNvSpPr txBox="1"/>
          <p:nvPr/>
        </p:nvSpPr>
        <p:spPr>
          <a:xfrm>
            <a:off x="5438274" y="6525001"/>
            <a:ext cx="67537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>
                <a:solidFill>
                  <a:prstClr val="black"/>
                </a:solidFill>
                <a:latin typeface="Frutiger" panose="020B0500000000000000" pitchFamily="34" charset="0"/>
              </a:rPr>
              <a:t>Copyright © 2021, Public Children Services Association of Ohio. All rights reserved.</a:t>
            </a:r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="" xmlns:a16="http://schemas.microsoft.com/office/drawing/2014/main" id="{65063A7C-05E7-4E6B-AA9F-9C0797FEC11E}"/>
              </a:ext>
            </a:extLst>
          </p:cNvPr>
          <p:cNvSpPr txBox="1">
            <a:spLocks/>
          </p:cNvSpPr>
          <p:nvPr/>
        </p:nvSpPr>
        <p:spPr>
          <a:xfrm>
            <a:off x="4123867" y="134375"/>
            <a:ext cx="8229600" cy="7548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100" b="1">
              <a:solidFill>
                <a:srgbClr val="92D050"/>
              </a:solidFill>
              <a:latin typeface="Frutiger LT Std 45 Light" panose="020B0402020204020204" pitchFamily="34" charset="0"/>
            </a:endParaRP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="" xmlns:a16="http://schemas.microsoft.com/office/drawing/2014/main" id="{CC0D317F-8A76-4F92-B2EB-073F035EB1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158" y="610671"/>
            <a:ext cx="6203014" cy="9806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081C41D-61CD-43C0-B0C6-96244671D00E}"/>
              </a:ext>
            </a:extLst>
          </p:cNvPr>
          <p:cNvSpPr txBox="1"/>
          <p:nvPr/>
        </p:nvSpPr>
        <p:spPr>
          <a:xfrm>
            <a:off x="4232671" y="1969908"/>
            <a:ext cx="7691488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55A4"/>
                </a:solidFill>
                <a:latin typeface="Frutiger" panose="020B0500000000000000" pitchFamily="34" charset="0"/>
              </a:rPr>
              <a:t>MAINTAINED: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55A4"/>
                </a:solidFill>
                <a:latin typeface="Frutiger" panose="020B0500000000000000" pitchFamily="34" charset="0"/>
              </a:rPr>
              <a:t>State Child Protection Allocation   $110.04M / year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55A4"/>
                </a:solidFill>
                <a:latin typeface="Frutiger" panose="020B0500000000000000" pitchFamily="34" charset="0"/>
              </a:rPr>
              <a:t>Multi-System Youth 		$25.0M / year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55A4"/>
                </a:solidFill>
                <a:latin typeface="Frutiger" panose="020B0500000000000000" pitchFamily="34" charset="0"/>
              </a:rPr>
              <a:t>Ohio START 				$4M / year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rgbClr val="0055A4"/>
                </a:solidFill>
                <a:latin typeface="Frutiger" panose="020B0500000000000000" pitchFamily="34" charset="0"/>
              </a:rPr>
              <a:t>OhioKAN</a:t>
            </a:r>
            <a:r>
              <a:rPr lang="en-US" sz="2200" dirty="0">
                <a:solidFill>
                  <a:srgbClr val="0055A4"/>
                </a:solidFill>
                <a:latin typeface="Frutiger" panose="020B0500000000000000" pitchFamily="34" charset="0"/>
              </a:rPr>
              <a:t> 				$8.5M / year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55A4"/>
                </a:solidFill>
                <a:latin typeface="Frutiger" panose="020B0500000000000000" pitchFamily="34" charset="0"/>
              </a:rPr>
              <a:t>30 Days to Family 			$400K / year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55A4"/>
                </a:solidFill>
                <a:latin typeface="Frutiger" panose="020B0500000000000000" pitchFamily="34" charset="0"/>
              </a:rPr>
              <a:t>Bridges 				$8.7M / year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55A4"/>
                </a:solidFill>
                <a:latin typeface="Frutiger" panose="020B0500000000000000" pitchFamily="34" charset="0"/>
              </a:rPr>
              <a:t>EDMS (all programs)  		$11.8M / year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55A4"/>
                </a:solidFill>
                <a:latin typeface="Frutiger" panose="020B0500000000000000" pitchFamily="34" charset="0"/>
              </a:rPr>
              <a:t>ESSA &amp; Chafee Match  		$3.2M / year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55A4"/>
                </a:solidFill>
                <a:latin typeface="Frutiger" panose="020B0500000000000000" pitchFamily="34" charset="0"/>
              </a:rPr>
              <a:t>Kinship Permanency Incentive	$1M / year</a:t>
            </a:r>
          </a:p>
          <a:p>
            <a:r>
              <a:rPr lang="en-US" sz="2200" dirty="0">
                <a:solidFill>
                  <a:srgbClr val="0055A4"/>
                </a:solidFill>
                <a:latin typeface="Frutiger" panose="020B0500000000000000" pitchFamily="34" charset="0"/>
              </a:rPr>
              <a:t>					</a:t>
            </a:r>
          </a:p>
          <a:p>
            <a:endParaRPr lang="en-US" sz="2200" dirty="0">
              <a:solidFill>
                <a:prstClr val="black"/>
              </a:solidFill>
            </a:endParaRPr>
          </a:p>
          <a:p>
            <a:endParaRPr lang="en-US" sz="2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9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BF5B69B-19B8-44D5-BF5C-1C111B5053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6537ABA-D933-47F7-B7EE-F30D83C7DB47}"/>
              </a:ext>
            </a:extLst>
          </p:cNvPr>
          <p:cNvSpPr txBox="1"/>
          <p:nvPr/>
        </p:nvSpPr>
        <p:spPr>
          <a:xfrm>
            <a:off x="184839" y="1798993"/>
            <a:ext cx="316600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Frutiger LT Std 45 Light" panose="020B0402020204020204" pitchFamily="34" charset="0"/>
              </a:rPr>
              <a:t>ODJFS – </a:t>
            </a:r>
          </a:p>
          <a:p>
            <a:r>
              <a:rPr lang="en-US" sz="4000" b="1" dirty="0">
                <a:solidFill>
                  <a:srgbClr val="FFFFFF"/>
                </a:solidFill>
                <a:latin typeface="Frutiger LT Std 45 Light" panose="020B0402020204020204" pitchFamily="34" charset="0"/>
              </a:rPr>
              <a:t>Line 523, Family &amp; Children Services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D2D763C-A970-451E-925F-84687DD98EE7}"/>
              </a:ext>
            </a:extLst>
          </p:cNvPr>
          <p:cNvSpPr txBox="1"/>
          <p:nvPr/>
        </p:nvSpPr>
        <p:spPr>
          <a:xfrm>
            <a:off x="5438274" y="6525001"/>
            <a:ext cx="67537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>
                <a:solidFill>
                  <a:prstClr val="black"/>
                </a:solidFill>
                <a:latin typeface="Frutiger" panose="020B0500000000000000" pitchFamily="34" charset="0"/>
              </a:rPr>
              <a:t>Copyright © 2021, Public Children Services Association of Ohio. All rights reserved.</a:t>
            </a:r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="" xmlns:a16="http://schemas.microsoft.com/office/drawing/2014/main" id="{65063A7C-05E7-4E6B-AA9F-9C0797FEC11E}"/>
              </a:ext>
            </a:extLst>
          </p:cNvPr>
          <p:cNvSpPr txBox="1">
            <a:spLocks/>
          </p:cNvSpPr>
          <p:nvPr/>
        </p:nvSpPr>
        <p:spPr>
          <a:xfrm>
            <a:off x="4123867" y="134375"/>
            <a:ext cx="8229600" cy="7548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100" b="1">
              <a:solidFill>
                <a:srgbClr val="92D050"/>
              </a:solidFill>
              <a:latin typeface="Frutiger LT Std 45 Light" panose="020B0402020204020204" pitchFamily="34" charset="0"/>
            </a:endParaRP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="" xmlns:a16="http://schemas.microsoft.com/office/drawing/2014/main" id="{CC0D317F-8A76-4F92-B2EB-073F035EB1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158" y="610671"/>
            <a:ext cx="6203014" cy="9806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081C41D-61CD-43C0-B0C6-96244671D00E}"/>
              </a:ext>
            </a:extLst>
          </p:cNvPr>
          <p:cNvSpPr txBox="1"/>
          <p:nvPr/>
        </p:nvSpPr>
        <p:spPr>
          <a:xfrm>
            <a:off x="4017850" y="1858708"/>
            <a:ext cx="769148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55A4"/>
                </a:solidFill>
                <a:latin typeface="Frutiger" panose="020B0500000000000000" pitchFamily="34" charset="0"/>
              </a:rPr>
              <a:t>New Investments: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55A4"/>
                </a:solidFill>
                <a:latin typeface="Frutiger" panose="020B0500000000000000" pitchFamily="34" charset="0"/>
              </a:rPr>
              <a:t>Kinship Support Program (state)  	$34.5M / $30.0M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55A4"/>
                </a:solidFill>
                <a:latin typeface="Frutiger" panose="020B0500000000000000" pitchFamily="34" charset="0"/>
              </a:rPr>
              <a:t>Chafee Young Adults 		$800K / year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55A4"/>
                </a:solidFill>
                <a:latin typeface="Frutiger" panose="020B0500000000000000" pitchFamily="34" charset="0"/>
              </a:rPr>
              <a:t>Ohio Youth Advisory Board 	$65K / </a:t>
            </a:r>
            <a:r>
              <a:rPr lang="en-US" sz="2400" dirty="0">
                <a:solidFill>
                  <a:srgbClr val="0055A4"/>
                </a:solidFill>
                <a:latin typeface="Frutiger" panose="020B0500000000000000" pitchFamily="34" charset="0"/>
              </a:rPr>
              <a:t>year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55A4"/>
              </a:solidFill>
              <a:latin typeface="Frutiger" panose="020B0500000000000000" pitchFamily="34" charset="0"/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5B49D78-19D8-4D74-9668-14AADE6339F5}"/>
              </a:ext>
            </a:extLst>
          </p:cNvPr>
          <p:cNvSpPr txBox="1"/>
          <p:nvPr/>
        </p:nvSpPr>
        <p:spPr>
          <a:xfrm>
            <a:off x="4017850" y="3907263"/>
            <a:ext cx="76914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55A4"/>
                </a:solidFill>
                <a:latin typeface="Frutiger" panose="020B0500000000000000" pitchFamily="34" charset="0"/>
              </a:rPr>
              <a:t>Investment Changes: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55A4"/>
                </a:solidFill>
                <a:latin typeface="Frutiger" panose="020B0500000000000000" pitchFamily="34" charset="0"/>
              </a:rPr>
              <a:t>Foster Parent Recruitment  	$5.0M / year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55A4"/>
                </a:solidFill>
                <a:latin typeface="Frutiger" panose="020B0500000000000000" pitchFamily="34" charset="0"/>
              </a:rPr>
              <a:t>Best Practices 			$5.0M / year</a:t>
            </a:r>
          </a:p>
          <a:p>
            <a:endParaRPr lang="en-US" sz="2400" dirty="0">
              <a:solidFill>
                <a:srgbClr val="0055A4"/>
              </a:solidFill>
              <a:latin typeface="Frutiger" panose="020B0500000000000000" pitchFamily="34" charset="0"/>
            </a:endParaRPr>
          </a:p>
          <a:p>
            <a:r>
              <a:rPr lang="en-US" dirty="0">
                <a:solidFill>
                  <a:srgbClr val="0055A4"/>
                </a:solidFill>
                <a:latin typeface="Frutiger" panose="020B0500000000000000" pitchFamily="34" charset="0"/>
              </a:rPr>
              <a:t>*No longer tied to the State Child Protection Allocation formula </a:t>
            </a:r>
          </a:p>
          <a:p>
            <a:r>
              <a:rPr lang="en-US" dirty="0">
                <a:solidFill>
                  <a:srgbClr val="0055A4"/>
                </a:solidFill>
                <a:latin typeface="Frutiger" panose="020B0500000000000000" pitchFamily="34" charset="0"/>
              </a:rPr>
              <a:t>**Rules will be amended to define how the funds will be used </a:t>
            </a:r>
          </a:p>
        </p:txBody>
      </p:sp>
    </p:spTree>
    <p:extLst>
      <p:ext uri="{BB962C8B-B14F-4D97-AF65-F5344CB8AC3E}">
        <p14:creationId xmlns:p14="http://schemas.microsoft.com/office/powerpoint/2010/main" val="352791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BF5B69B-19B8-44D5-BF5C-1C111B5053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6537ABA-D933-47F7-B7EE-F30D83C7DB47}"/>
              </a:ext>
            </a:extLst>
          </p:cNvPr>
          <p:cNvSpPr txBox="1"/>
          <p:nvPr/>
        </p:nvSpPr>
        <p:spPr>
          <a:xfrm>
            <a:off x="184839" y="2151727"/>
            <a:ext cx="316600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FFFF"/>
                </a:solidFill>
                <a:latin typeface="Frutiger LT Std 45 Light" panose="020B0402020204020204" pitchFamily="34" charset="0"/>
              </a:rPr>
              <a:t>ODJFS – </a:t>
            </a:r>
          </a:p>
          <a:p>
            <a:r>
              <a:rPr lang="en-US" sz="4000" b="1">
                <a:solidFill>
                  <a:srgbClr val="FFFFFF"/>
                </a:solidFill>
                <a:latin typeface="Frutiger LT Std 45 Light" panose="020B0402020204020204" pitchFamily="34" charset="0"/>
              </a:rPr>
              <a:t>Line 450, Program Operations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D2D763C-A970-451E-925F-84687DD98EE7}"/>
              </a:ext>
            </a:extLst>
          </p:cNvPr>
          <p:cNvSpPr txBox="1"/>
          <p:nvPr/>
        </p:nvSpPr>
        <p:spPr>
          <a:xfrm>
            <a:off x="5438274" y="6525001"/>
            <a:ext cx="67537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>
                <a:solidFill>
                  <a:prstClr val="black"/>
                </a:solidFill>
                <a:latin typeface="Frutiger" panose="020B0500000000000000" pitchFamily="34" charset="0"/>
              </a:rPr>
              <a:t>Copyright © 2021, Public Children Services Association of Ohio. All rights reserved.</a:t>
            </a:r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="" xmlns:a16="http://schemas.microsoft.com/office/drawing/2014/main" id="{65063A7C-05E7-4E6B-AA9F-9C0797FEC11E}"/>
              </a:ext>
            </a:extLst>
          </p:cNvPr>
          <p:cNvSpPr txBox="1">
            <a:spLocks/>
          </p:cNvSpPr>
          <p:nvPr/>
        </p:nvSpPr>
        <p:spPr>
          <a:xfrm>
            <a:off x="4123867" y="134375"/>
            <a:ext cx="8229600" cy="7548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100" b="1">
              <a:solidFill>
                <a:srgbClr val="92D050"/>
              </a:solidFill>
              <a:latin typeface="Frutiger LT Std 45 Light" panose="020B0402020204020204" pitchFamily="34" charset="0"/>
            </a:endParaRP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="" xmlns:a16="http://schemas.microsoft.com/office/drawing/2014/main" id="{CC0D317F-8A76-4F92-B2EB-073F035EB1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158" y="610671"/>
            <a:ext cx="6203014" cy="9806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081C41D-61CD-43C0-B0C6-96244671D00E}"/>
              </a:ext>
            </a:extLst>
          </p:cNvPr>
          <p:cNvSpPr txBox="1"/>
          <p:nvPr/>
        </p:nvSpPr>
        <p:spPr>
          <a:xfrm>
            <a:off x="4123867" y="2065879"/>
            <a:ext cx="769148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55A4"/>
                </a:solidFill>
                <a:latin typeface="Frutiger" panose="020B0500000000000000" pitchFamily="34" charset="0"/>
              </a:rPr>
              <a:t>New investments with some defined policy changes:</a:t>
            </a:r>
          </a:p>
          <a:p>
            <a:endParaRPr lang="en-US" sz="2200" dirty="0">
              <a:solidFill>
                <a:srgbClr val="0055A4"/>
              </a:solidFill>
              <a:latin typeface="Frutiger" panose="020B0500000000000000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55A4"/>
                </a:solidFill>
                <a:latin typeface="Frutiger" panose="020B0500000000000000" pitchFamily="34" charset="0"/>
              </a:rPr>
              <a:t>Ombudsman Program   		$500K / year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55A4"/>
                </a:solidFill>
                <a:latin typeface="Frutiger" panose="020B0500000000000000" pitchFamily="34" charset="0"/>
              </a:rPr>
              <a:t>WWK Expansion 			$5.2M / year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55A4"/>
                </a:solidFill>
                <a:latin typeface="Frutiger" panose="020B0500000000000000" pitchFamily="34" charset="0"/>
              </a:rPr>
              <a:t>Kinship Guardianship Assistance 	$2.5M / year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55A4"/>
                </a:solidFill>
                <a:latin typeface="Frutiger" panose="020B0500000000000000" pitchFamily="34" charset="0"/>
              </a:rPr>
              <a:t>Prevention Services 		$5.0M / year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55A4"/>
                </a:solidFill>
                <a:latin typeface="Frutiger" panose="020B0500000000000000" pitchFamily="34" charset="0"/>
              </a:rPr>
              <a:t>OCST Recommendations 		$5.0M / $6.7M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55A4"/>
                </a:solidFill>
                <a:latin typeface="Frutiger" panose="020B0500000000000000" pitchFamily="34" charset="0"/>
              </a:rPr>
              <a:t>Regional Work 			$3.0M / year</a:t>
            </a:r>
          </a:p>
        </p:txBody>
      </p:sp>
    </p:spTree>
    <p:extLst>
      <p:ext uri="{BB962C8B-B14F-4D97-AF65-F5344CB8AC3E}">
        <p14:creationId xmlns:p14="http://schemas.microsoft.com/office/powerpoint/2010/main" val="284779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BF5B69B-19B8-44D5-BF5C-1C111B5053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6537ABA-D933-47F7-B7EE-F30D83C7DB47}"/>
              </a:ext>
            </a:extLst>
          </p:cNvPr>
          <p:cNvSpPr txBox="1"/>
          <p:nvPr/>
        </p:nvSpPr>
        <p:spPr>
          <a:xfrm>
            <a:off x="245799" y="2138630"/>
            <a:ext cx="31660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Frutiger LT Std 45 Light" panose="020B0402020204020204" pitchFamily="34" charset="0"/>
              </a:rPr>
              <a:t>ODJFS – </a:t>
            </a:r>
          </a:p>
          <a:p>
            <a:r>
              <a:rPr lang="en-US" sz="4000" b="1" dirty="0">
                <a:solidFill>
                  <a:srgbClr val="FFFFFF"/>
                </a:solidFill>
                <a:latin typeface="Frutiger LT Std 45 Light" panose="020B0402020204020204" pitchFamily="34" charset="0"/>
              </a:rPr>
              <a:t>TANF Children Services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D2D763C-A970-451E-925F-84687DD98EE7}"/>
              </a:ext>
            </a:extLst>
          </p:cNvPr>
          <p:cNvSpPr txBox="1"/>
          <p:nvPr/>
        </p:nvSpPr>
        <p:spPr>
          <a:xfrm>
            <a:off x="5438274" y="6525001"/>
            <a:ext cx="67537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>
                <a:solidFill>
                  <a:prstClr val="black"/>
                </a:solidFill>
                <a:latin typeface="Frutiger" panose="020B0500000000000000" pitchFamily="34" charset="0"/>
              </a:rPr>
              <a:t>Copyright © 2021, Public Children Services Association of Ohio. All rights reserved.</a:t>
            </a:r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="" xmlns:a16="http://schemas.microsoft.com/office/drawing/2014/main" id="{65063A7C-05E7-4E6B-AA9F-9C0797FEC11E}"/>
              </a:ext>
            </a:extLst>
          </p:cNvPr>
          <p:cNvSpPr txBox="1">
            <a:spLocks/>
          </p:cNvSpPr>
          <p:nvPr/>
        </p:nvSpPr>
        <p:spPr>
          <a:xfrm>
            <a:off x="4123867" y="134375"/>
            <a:ext cx="8229600" cy="7548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100" b="1">
              <a:solidFill>
                <a:srgbClr val="92D050"/>
              </a:solidFill>
              <a:latin typeface="Frutiger LT Std 45 Light" panose="020B0402020204020204" pitchFamily="34" charset="0"/>
            </a:endParaRP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="" xmlns:a16="http://schemas.microsoft.com/office/drawing/2014/main" id="{CC0D317F-8A76-4F92-B2EB-073F035EB1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158" y="610671"/>
            <a:ext cx="6203014" cy="9806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081C41D-61CD-43C0-B0C6-96244671D00E}"/>
              </a:ext>
            </a:extLst>
          </p:cNvPr>
          <p:cNvSpPr txBox="1"/>
          <p:nvPr/>
        </p:nvSpPr>
        <p:spPr>
          <a:xfrm>
            <a:off x="4026379" y="1730495"/>
            <a:ext cx="769148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>
              <a:solidFill>
                <a:srgbClr val="0055A4"/>
              </a:solidFill>
              <a:latin typeface="Frutiger" panose="020B0500000000000000" pitchFamily="34" charset="0"/>
            </a:endParaRPr>
          </a:p>
          <a:p>
            <a:r>
              <a:rPr lang="en-US" sz="2400" b="1" dirty="0">
                <a:solidFill>
                  <a:srgbClr val="0055A4"/>
                </a:solidFill>
                <a:latin typeface="Frutiger" panose="020B0500000000000000" pitchFamily="34" charset="0"/>
              </a:rPr>
              <a:t>MAINTAINED: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55A4"/>
                </a:solidFill>
                <a:latin typeface="Frutiger" panose="020B0500000000000000" pitchFamily="34" charset="0"/>
              </a:rPr>
              <a:t>Independent Living Initiative  	$2M / year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55A4"/>
                </a:solidFill>
                <a:latin typeface="Frutiger" panose="020B0500000000000000" pitchFamily="34" charset="0"/>
              </a:rPr>
              <a:t>Children’s Trust Fund  		$1M / year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55A4"/>
                </a:solidFill>
                <a:latin typeface="Frutiger" panose="020B0500000000000000" pitchFamily="34" charset="0"/>
              </a:rPr>
              <a:t>Fatherhood Commission  		$2.2M / year</a:t>
            </a:r>
          </a:p>
          <a:p>
            <a:endParaRPr lang="en-US" sz="2400" dirty="0">
              <a:solidFill>
                <a:srgbClr val="0055A4"/>
              </a:solidFill>
              <a:latin typeface="Frutiger" panose="020B0500000000000000" pitchFamily="34" charset="0"/>
            </a:endParaRPr>
          </a:p>
          <a:p>
            <a:r>
              <a:rPr lang="en-US" sz="2400" b="1" dirty="0">
                <a:solidFill>
                  <a:srgbClr val="0055A4"/>
                </a:solidFill>
                <a:latin typeface="Frutiger" panose="020B0500000000000000" pitchFamily="34" charset="0"/>
              </a:rPr>
              <a:t>PARTIALLY RESTORED BY HOUSE: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55A4"/>
                </a:solidFill>
                <a:latin typeface="Frutiger" panose="020B0500000000000000" pitchFamily="34" charset="0"/>
              </a:rPr>
              <a:t>Kinship Caregiver Program (TANF) 	$10M / year</a:t>
            </a:r>
            <a:endParaRPr lang="en-US" sz="2400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72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BF5B69B-19B8-44D5-BF5C-1C111B5053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1"/>
            <a:ext cx="36576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6537ABA-D933-47F7-B7EE-F30D83C7DB47}"/>
              </a:ext>
            </a:extLst>
          </p:cNvPr>
          <p:cNvSpPr txBox="1"/>
          <p:nvPr/>
        </p:nvSpPr>
        <p:spPr>
          <a:xfrm>
            <a:off x="171292" y="1906602"/>
            <a:ext cx="316600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FFFF"/>
                </a:solidFill>
                <a:latin typeface="Frutiger LT Std 45 Light" panose="020B0402020204020204" pitchFamily="34" charset="0"/>
              </a:rPr>
              <a:t>ODJFS – </a:t>
            </a:r>
          </a:p>
          <a:p>
            <a:r>
              <a:rPr lang="en-US" sz="4000" b="1">
                <a:solidFill>
                  <a:srgbClr val="FFFFFF"/>
                </a:solidFill>
                <a:latin typeface="Frutiger LT Std 45 Light" panose="020B0402020204020204" pitchFamily="34" charset="0"/>
              </a:rPr>
              <a:t>Children Services Funding Summary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D2D763C-A970-451E-925F-84687DD98EE7}"/>
              </a:ext>
            </a:extLst>
          </p:cNvPr>
          <p:cNvSpPr txBox="1"/>
          <p:nvPr/>
        </p:nvSpPr>
        <p:spPr>
          <a:xfrm>
            <a:off x="5438274" y="6525001"/>
            <a:ext cx="67537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>
                <a:solidFill>
                  <a:prstClr val="black"/>
                </a:solidFill>
                <a:latin typeface="Frutiger" panose="020B0500000000000000" pitchFamily="34" charset="0"/>
              </a:rPr>
              <a:t>Copyright © 2021, Public Children Services Association of Ohio. All rights reserved.</a:t>
            </a:r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="" xmlns:a16="http://schemas.microsoft.com/office/drawing/2014/main" id="{65063A7C-05E7-4E6B-AA9F-9C0797FEC11E}"/>
              </a:ext>
            </a:extLst>
          </p:cNvPr>
          <p:cNvSpPr txBox="1">
            <a:spLocks/>
          </p:cNvSpPr>
          <p:nvPr/>
        </p:nvSpPr>
        <p:spPr>
          <a:xfrm>
            <a:off x="4123867" y="134375"/>
            <a:ext cx="8229600" cy="7548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100" b="1">
              <a:solidFill>
                <a:srgbClr val="92D050"/>
              </a:solidFill>
              <a:latin typeface="Frutiger LT Std 45 Light" panose="020B0402020204020204" pitchFamily="34" charset="0"/>
            </a:endParaRP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="" xmlns:a16="http://schemas.microsoft.com/office/drawing/2014/main" id="{CC0D317F-8A76-4F92-B2EB-073F035EB1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158" y="610671"/>
            <a:ext cx="6203014" cy="980623"/>
          </a:xfrm>
          <a:prstGeom prst="rect">
            <a:avLst/>
          </a:prstGeom>
        </p:spPr>
      </p:pic>
      <p:graphicFrame>
        <p:nvGraphicFramePr>
          <p:cNvPr id="6" name="Table 6">
            <a:extLst>
              <a:ext uri="{FF2B5EF4-FFF2-40B4-BE49-F238E27FC236}">
                <a16:creationId xmlns="" xmlns:a16="http://schemas.microsoft.com/office/drawing/2014/main" id="{69F957E9-27C8-4462-8D6D-930D6B11047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829878" y="2215658"/>
          <a:ext cx="8127014" cy="320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1029">
                  <a:extLst>
                    <a:ext uri="{9D8B030D-6E8A-4147-A177-3AD203B41FA5}">
                      <a16:colId xmlns="" xmlns:a16="http://schemas.microsoft.com/office/drawing/2014/main" val="2305628333"/>
                    </a:ext>
                  </a:extLst>
                </a:gridCol>
                <a:gridCol w="1519185">
                  <a:extLst>
                    <a:ext uri="{9D8B030D-6E8A-4147-A177-3AD203B41FA5}">
                      <a16:colId xmlns="" xmlns:a16="http://schemas.microsoft.com/office/drawing/2014/main" val="1619545235"/>
                    </a:ext>
                  </a:extLst>
                </a:gridCol>
                <a:gridCol w="1625600">
                  <a:extLst>
                    <a:ext uri="{9D8B030D-6E8A-4147-A177-3AD203B41FA5}">
                      <a16:colId xmlns="" xmlns:a16="http://schemas.microsoft.com/office/drawing/2014/main" val="520785280"/>
                    </a:ext>
                  </a:extLst>
                </a:gridCol>
                <a:gridCol w="1625600">
                  <a:extLst>
                    <a:ext uri="{9D8B030D-6E8A-4147-A177-3AD203B41FA5}">
                      <a16:colId xmlns="" xmlns:a16="http://schemas.microsoft.com/office/drawing/2014/main" val="3708059217"/>
                    </a:ext>
                  </a:extLst>
                </a:gridCol>
                <a:gridCol w="1625600">
                  <a:extLst>
                    <a:ext uri="{9D8B030D-6E8A-4147-A177-3AD203B41FA5}">
                      <a16:colId xmlns="" xmlns:a16="http://schemas.microsoft.com/office/drawing/2014/main" val="4092279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SFY 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SFY 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SFY 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Change (SFY21/23)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92445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County GRF Allocations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$148.2M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$138.2M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$138.2M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FF0000"/>
                          </a:solidFill>
                        </a:rPr>
                        <a:t>-$10M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49924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TANF earmark for Kinship Caregiver Prgm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$15.0M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$10M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$10M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-$5M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43118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Statewide Programming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$31.7M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$95.2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$90.7M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$59.0M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65821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Initiatives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$4.7M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$18.8M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$20.5M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$15.8M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96737428"/>
                  </a:ext>
                </a:extLst>
              </a:tr>
            </a:tbl>
          </a:graphicData>
        </a:graphic>
      </p:graphicFrame>
      <p:pic>
        <p:nvPicPr>
          <p:cNvPr id="9" name="Graphic 8" descr="Arrow Down with solid fill">
            <a:extLst>
              <a:ext uri="{FF2B5EF4-FFF2-40B4-BE49-F238E27FC236}">
                <a16:creationId xmlns="" xmlns:a16="http://schemas.microsoft.com/office/drawing/2014/main" id="{3AB55069-A73D-4F27-9421-18095733EEE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487603" y="2907453"/>
            <a:ext cx="469289" cy="1213973"/>
          </a:xfrm>
          <a:prstGeom prst="rect">
            <a:avLst/>
          </a:prstGeom>
        </p:spPr>
      </p:pic>
      <p:pic>
        <p:nvPicPr>
          <p:cNvPr id="11" name="Graphic 10" descr="Arrow Up with solid fill">
            <a:extLst>
              <a:ext uri="{FF2B5EF4-FFF2-40B4-BE49-F238E27FC236}">
                <a16:creationId xmlns="" xmlns:a16="http://schemas.microsoft.com/office/drawing/2014/main" id="{B5F29D55-6F71-42C0-B76F-D373C386E19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423050" y="4568398"/>
            <a:ext cx="706120" cy="75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35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DF-OH_PowerPoint_Standard-019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4485</TotalTime>
  <Words>1049</Words>
  <Application>Microsoft Office PowerPoint</Application>
  <PresentationFormat>Widescreen</PresentationFormat>
  <Paragraphs>182</Paragraphs>
  <Slides>20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Calibri</vt:lpstr>
      <vt:lpstr>Calibri Light</vt:lpstr>
      <vt:lpstr>Frutiger</vt:lpstr>
      <vt:lpstr>Frutiger LT 45 Light</vt:lpstr>
      <vt:lpstr>Frutiger LT Std 45 Light</vt:lpstr>
      <vt:lpstr>Roboto</vt:lpstr>
      <vt:lpstr>Wingdings</vt:lpstr>
      <vt:lpstr>Office Theme</vt:lpstr>
      <vt:lpstr>1_Office Theme</vt:lpstr>
      <vt:lpstr>CDF-OH_PowerPoint_Standard-019</vt:lpstr>
      <vt:lpstr>PowerPoint Presentation</vt:lpstr>
      <vt:lpstr>Welcome!</vt:lpstr>
      <vt:lpstr>Scott Britton, Assistant Director, Public Children Services Association of Ohio (PCSAO)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Officers</vt:lpstr>
      <vt:lpstr>Kim Eckhart, KIDS COUNT Project Manager, Children’s Defense Fund-Ohio</vt:lpstr>
      <vt:lpstr>Youth Ombudsman Office and  Foster Youth Bill of Rights  A review of current legislation and amendments  Kim Eckhart, M.S. Project Manager CDF-Ohio   </vt:lpstr>
      <vt:lpstr>Creating a Youth Ombudsman Office and Bill of Rights will protect children and teens by empowering them to self-report abuse and rights violations and have an independent investigation in situations when the system is broken.  </vt:lpstr>
      <vt:lpstr>Key Components of a Robust and Youth-centered Ombudsman Office  </vt:lpstr>
      <vt:lpstr>PowerPoint Presentation</vt:lpstr>
      <vt:lpstr>Protecting and empowering youth through an Ombudsman Office   Charmion Janaé ACTION Ohio  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Paxson</dc:creator>
  <cp:lastModifiedBy>Alison Paxson</cp:lastModifiedBy>
  <cp:revision>7</cp:revision>
  <dcterms:created xsi:type="dcterms:W3CDTF">2021-05-14T16:16:43Z</dcterms:created>
  <dcterms:modified xsi:type="dcterms:W3CDTF">2021-05-17T19:02:38Z</dcterms:modified>
</cp:coreProperties>
</file>