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6"/>
  </p:notesMasterIdLst>
  <p:sldIdLst>
    <p:sldId id="256" r:id="rId2"/>
    <p:sldId id="276" r:id="rId3"/>
    <p:sldId id="257" r:id="rId4"/>
    <p:sldId id="258" r:id="rId5"/>
    <p:sldId id="259" r:id="rId6"/>
    <p:sldId id="260" r:id="rId7"/>
    <p:sldId id="261" r:id="rId8"/>
    <p:sldId id="262" r:id="rId9"/>
    <p:sldId id="263" r:id="rId10"/>
    <p:sldId id="278" r:id="rId11"/>
    <p:sldId id="264" r:id="rId12"/>
    <p:sldId id="265" r:id="rId13"/>
    <p:sldId id="266" r:id="rId14"/>
    <p:sldId id="267" r:id="rId15"/>
    <p:sldId id="268" r:id="rId16"/>
    <p:sldId id="269" r:id="rId17"/>
    <p:sldId id="270" r:id="rId18"/>
    <p:sldId id="279" r:id="rId19"/>
    <p:sldId id="271" r:id="rId20"/>
    <p:sldId id="272" r:id="rId21"/>
    <p:sldId id="273" r:id="rId22"/>
    <p:sldId id="277" r:id="rId23"/>
    <p:sldId id="274" r:id="rId24"/>
    <p:sldId id="275"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E96F76-2D12-37DA-5BC6-ADD4F8A09213}" v="14" dt="2022-05-14T01:57:48.463"/>
    <p1510:client id="{10EE70D7-59BA-497E-9B85-7EE71C1C61E9}" v="609" dt="2022-05-14T01:46:37.0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4660"/>
  </p:normalViewPr>
  <p:slideViewPr>
    <p:cSldViewPr snapToGrid="0">
      <p:cViewPr varScale="1">
        <p:scale>
          <a:sx n="114" d="100"/>
          <a:sy n="114" d="100"/>
        </p:scale>
        <p:origin x="18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E41E15-C56A-477C-A0FE-5C52AA3E5BC4}" type="datetimeFigureOut">
              <a:t>5/22/2022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1FE24D-32BB-41EF-819D-E18458B3E75A}" type="slidenum">
              <a:t>‹#›</a:t>
            </a:fld>
            <a:endParaRPr lang="en-US"/>
          </a:p>
        </p:txBody>
      </p:sp>
    </p:spTree>
    <p:extLst>
      <p:ext uri="{BB962C8B-B14F-4D97-AF65-F5344CB8AC3E}">
        <p14:creationId xmlns:p14="http://schemas.microsoft.com/office/powerpoint/2010/main" val="2165973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the Conway Group </a:t>
            </a:r>
            <a:r>
              <a:rPr lang="en-US" dirty="0" err="1"/>
              <a:t>MeeAng</a:t>
            </a:r>
            <a:r>
              <a:rPr lang="en-US" dirty="0"/>
              <a:t> of Sex and Love Addicts Anonymous. </a:t>
            </a:r>
            <a:endParaRPr lang="en-US"/>
          </a:p>
          <a:p>
            <a:r>
              <a:rPr lang="en-US" dirty="0"/>
              <a:t>My name is_______ and I am a sex and love addict and your chairperson for this meeting. </a:t>
            </a:r>
          </a:p>
          <a:p>
            <a:r>
              <a:rPr lang="en-US" dirty="0"/>
              <a:t>After a moment of silence, will those of you who wish to, please join me in the serenity prayer. </a:t>
            </a:r>
            <a:endParaRPr lang="en-US" dirty="0">
              <a:cs typeface="Calibri"/>
            </a:endParaRPr>
          </a:p>
        </p:txBody>
      </p:sp>
      <p:sp>
        <p:nvSpPr>
          <p:cNvPr id="4" name="Slide Number Placeholder 3"/>
          <p:cNvSpPr>
            <a:spLocks noGrp="1"/>
          </p:cNvSpPr>
          <p:nvPr>
            <p:ph type="sldNum" sz="quarter" idx="5"/>
          </p:nvPr>
        </p:nvSpPr>
        <p:spPr/>
        <p:txBody>
          <a:bodyPr/>
          <a:lstStyle/>
          <a:p>
            <a:fld id="{211FE24D-32BB-41EF-819D-E18458B3E75A}" type="slidenum">
              <a:rPr lang="en-US"/>
              <a:t>1</a:t>
            </a:fld>
            <a:endParaRPr lang="en-US"/>
          </a:p>
        </p:txBody>
      </p:sp>
    </p:spTree>
    <p:extLst>
      <p:ext uri="{BB962C8B-B14F-4D97-AF65-F5344CB8AC3E}">
        <p14:creationId xmlns:p14="http://schemas.microsoft.com/office/powerpoint/2010/main" val="2763006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closed meeting of S.L.A.A. for members only. The only requirement for membership is a desire to stop living a pattern of sex and love addiction. Is this the desire of each person here? </a:t>
            </a:r>
            <a:endParaRPr lang="en-US"/>
          </a:p>
          <a:p>
            <a:r>
              <a:rPr lang="en-US" dirty="0"/>
              <a:t>The first tradition states that our "common welfare depends on unity". In keeping with this tradition, we request that there be no cross talking. That is interrupting or making comments about other people's statements, or advice giving; only the sharing of our personal experiences at the group meetings. We resolve our problems by talking to our sponsor or to one another before or after the meeting. We urge everyone to participate. Our sharing of our experiences, strength and hope are the foundation of our healing process. </a:t>
            </a:r>
            <a:endParaRPr lang="en-US" dirty="0">
              <a:cs typeface="Calibri"/>
            </a:endParaRPr>
          </a:p>
        </p:txBody>
      </p:sp>
      <p:sp>
        <p:nvSpPr>
          <p:cNvPr id="4" name="Slide Number Placeholder 3"/>
          <p:cNvSpPr>
            <a:spLocks noGrp="1"/>
          </p:cNvSpPr>
          <p:nvPr>
            <p:ph type="sldNum" sz="quarter" idx="5"/>
          </p:nvPr>
        </p:nvSpPr>
        <p:spPr/>
        <p:txBody>
          <a:bodyPr/>
          <a:lstStyle/>
          <a:p>
            <a:fld id="{211FE24D-32BB-41EF-819D-E18458B3E75A}" type="slidenum">
              <a:rPr lang="en-US"/>
              <a:t>10</a:t>
            </a:fld>
            <a:endParaRPr lang="en-US"/>
          </a:p>
        </p:txBody>
      </p:sp>
    </p:spTree>
    <p:extLst>
      <p:ext uri="{BB962C8B-B14F-4D97-AF65-F5344CB8AC3E}">
        <p14:creationId xmlns:p14="http://schemas.microsoft.com/office/powerpoint/2010/main" val="950652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Toward the end of this meeting, we have a "getting current" period for those who need it. </a:t>
            </a:r>
          </a:p>
          <a:p>
            <a:r>
              <a:rPr lang="en-US" dirty="0"/>
              <a:t>Are there any S.L.A.A. related announcements? - (Check the announcement folder) </a:t>
            </a:r>
          </a:p>
          <a:p>
            <a:endParaRPr lang="en-US" dirty="0"/>
          </a:p>
          <a:p>
            <a:r>
              <a:rPr lang="en-US" dirty="0"/>
              <a:t>Is there anyone here for their first S.L.A.A. meeting ever? </a:t>
            </a:r>
            <a:endParaRPr lang="en-US"/>
          </a:p>
          <a:p>
            <a:r>
              <a:rPr lang="en-US" dirty="0"/>
              <a:t>1. Have each member introduce him or herself by first name only. </a:t>
            </a:r>
          </a:p>
          <a:p>
            <a:r>
              <a:rPr lang="en-US" dirty="0"/>
              <a:t>2. Have the newcomer give his or her first name only. </a:t>
            </a:r>
          </a:p>
          <a:p>
            <a:r>
              <a:rPr lang="en-US" dirty="0"/>
              <a:t>3. Have chairperson qualify briefly - give length of time in the program, bottom lines and length of sobriety. </a:t>
            </a:r>
          </a:p>
          <a:p>
            <a:endParaRPr lang="en-US" dirty="0"/>
          </a:p>
          <a:p>
            <a:r>
              <a:rPr lang="en-US" dirty="0"/>
              <a:t>Sponsorship is one of five resources in recovery mentioned in our preamble. If you are willing to serve as a sponsor or temporary sponsor, would you please raise your hand? If you need a sponsor or temporary sponsor, we encourage you to make connections after the </a:t>
            </a:r>
            <a:r>
              <a:rPr lang="en-US" dirty="0" err="1"/>
              <a:t>meetng</a:t>
            </a:r>
            <a:r>
              <a:rPr lang="en-US" dirty="0"/>
              <a:t> with someone who raised their hand.</a:t>
            </a:r>
            <a:endParaRPr lang="en-US" dirty="0">
              <a:cs typeface="Calibri"/>
            </a:endParaRPr>
          </a:p>
        </p:txBody>
      </p:sp>
      <p:sp>
        <p:nvSpPr>
          <p:cNvPr id="4" name="Slide Number Placeholder 3"/>
          <p:cNvSpPr>
            <a:spLocks noGrp="1"/>
          </p:cNvSpPr>
          <p:nvPr>
            <p:ph type="sldNum" sz="quarter" idx="5"/>
          </p:nvPr>
        </p:nvSpPr>
        <p:spPr/>
        <p:txBody>
          <a:bodyPr/>
          <a:lstStyle/>
          <a:p>
            <a:fld id="{211FE24D-32BB-41EF-819D-E18458B3E75A}" type="slidenum">
              <a:rPr lang="en-US"/>
              <a:t>12</a:t>
            </a:fld>
            <a:endParaRPr lang="en-US"/>
          </a:p>
        </p:txBody>
      </p:sp>
    </p:spTree>
    <p:extLst>
      <p:ext uri="{BB962C8B-B14F-4D97-AF65-F5344CB8AC3E}">
        <p14:creationId xmlns:p14="http://schemas.microsoft.com/office/powerpoint/2010/main" val="3575212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Ask if there is a burning desire before introducing the topic or reading for the meeting.</a:t>
            </a:r>
          </a:p>
        </p:txBody>
      </p:sp>
      <p:sp>
        <p:nvSpPr>
          <p:cNvPr id="4" name="Slide Number Placeholder 3"/>
          <p:cNvSpPr>
            <a:spLocks noGrp="1"/>
          </p:cNvSpPr>
          <p:nvPr>
            <p:ph type="sldNum" sz="quarter" idx="5"/>
          </p:nvPr>
        </p:nvSpPr>
        <p:spPr/>
        <p:txBody>
          <a:bodyPr/>
          <a:lstStyle/>
          <a:p>
            <a:fld id="{211FE24D-32BB-41EF-819D-E18458B3E75A}" type="slidenum">
              <a:rPr lang="en-US"/>
              <a:t>13</a:t>
            </a:fld>
            <a:endParaRPr lang="en-US"/>
          </a:p>
        </p:txBody>
      </p:sp>
    </p:spTree>
    <p:extLst>
      <p:ext uri="{BB962C8B-B14F-4D97-AF65-F5344CB8AC3E}">
        <p14:creationId xmlns:p14="http://schemas.microsoft.com/office/powerpoint/2010/main" val="2787206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self-supporting as the seventh tradition states. The basket is now being passed quietly as we open the floor to anyone who has a need to get current. This allows group support for anyone who feels their sobriety threatened or has broken their </a:t>
            </a:r>
            <a:r>
              <a:rPr lang="en-US" dirty="0" err="1"/>
              <a:t>boKom</a:t>
            </a:r>
            <a:r>
              <a:rPr lang="en-US" dirty="0"/>
              <a:t> line behavior. (If there are 10 or more in attendance have them gather in groups of 5 or less in the same room to get current and then re-gather in a large group for the remainder of the meeting.)</a:t>
            </a:r>
          </a:p>
        </p:txBody>
      </p:sp>
      <p:sp>
        <p:nvSpPr>
          <p:cNvPr id="4" name="Slide Number Placeholder 3"/>
          <p:cNvSpPr>
            <a:spLocks noGrp="1"/>
          </p:cNvSpPr>
          <p:nvPr>
            <p:ph type="sldNum" sz="quarter" idx="5"/>
          </p:nvPr>
        </p:nvSpPr>
        <p:spPr/>
        <p:txBody>
          <a:bodyPr/>
          <a:lstStyle/>
          <a:p>
            <a:fld id="{211FE24D-32BB-41EF-819D-E18458B3E75A}" type="slidenum">
              <a:rPr lang="en-US"/>
              <a:t>14</a:t>
            </a:fld>
            <a:endParaRPr lang="en-US"/>
          </a:p>
        </p:txBody>
      </p:sp>
    </p:spTree>
    <p:extLst>
      <p:ext uri="{BB962C8B-B14F-4D97-AF65-F5344CB8AC3E}">
        <p14:creationId xmlns:p14="http://schemas.microsoft.com/office/powerpoint/2010/main" val="4144889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want to thank everyone for sharing today. The opinions expressed here today are our own and not necessarily those of S.L.A.A. as a whole. Let there be no gossip or criticism of one another, but rather understanding and friendship. Anonymity is the spiritual foundation of all our traditions, ever reminding us to place principles before personalities. The things you heard here were spoken in confidence and should be treated as confidential. So who you see here, what was said here, when you leave here, stays here. </a:t>
            </a:r>
            <a:endParaRPr lang="en-US"/>
          </a:p>
          <a:p>
            <a:endParaRPr lang="en-US" dirty="0"/>
          </a:p>
          <a:p>
            <a:r>
              <a:rPr lang="en-US" dirty="0"/>
              <a:t>A message about 13th Stepping – 13th stepping is manipulating another person in recovery, especially a newcomer, into a sexual, emotional, or romantic relationship. This behavior is wholeheartedly discouraged in S.L.A.A.</a:t>
            </a:r>
          </a:p>
        </p:txBody>
      </p:sp>
      <p:sp>
        <p:nvSpPr>
          <p:cNvPr id="4" name="Slide Number Placeholder 3"/>
          <p:cNvSpPr>
            <a:spLocks noGrp="1"/>
          </p:cNvSpPr>
          <p:nvPr>
            <p:ph type="sldNum" sz="quarter" idx="5"/>
          </p:nvPr>
        </p:nvSpPr>
        <p:spPr/>
        <p:txBody>
          <a:bodyPr/>
          <a:lstStyle/>
          <a:p>
            <a:fld id="{211FE24D-32BB-41EF-819D-E18458B3E75A}" type="slidenum">
              <a:rPr lang="en-US"/>
              <a:t>18</a:t>
            </a:fld>
            <a:endParaRPr lang="en-US"/>
          </a:p>
        </p:txBody>
      </p:sp>
    </p:spTree>
    <p:extLst>
      <p:ext uri="{BB962C8B-B14F-4D97-AF65-F5344CB8AC3E}">
        <p14:creationId xmlns:p14="http://schemas.microsoft.com/office/powerpoint/2010/main" val="2451292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Welcome to the Conway Group MeeAng of Sex and Love Addicts Anonymous. My name is_______ and I am a sex and love addict and your chairperson for this meeAng. AKer a moment of silence, will those of you who wish to, please join me in the serenity prayer. </a:t>
            </a:r>
          </a:p>
        </p:txBody>
      </p:sp>
      <p:sp>
        <p:nvSpPr>
          <p:cNvPr id="4" name="Slide Number Placeholder 3"/>
          <p:cNvSpPr>
            <a:spLocks noGrp="1"/>
          </p:cNvSpPr>
          <p:nvPr>
            <p:ph type="sldNum" sz="quarter" idx="5"/>
          </p:nvPr>
        </p:nvSpPr>
        <p:spPr/>
        <p:txBody>
          <a:bodyPr/>
          <a:lstStyle/>
          <a:p>
            <a:fld id="{211FE24D-32BB-41EF-819D-E18458B3E75A}" type="slidenum">
              <a:t>20</a:t>
            </a:fld>
            <a:endParaRPr lang="en-US"/>
          </a:p>
        </p:txBody>
      </p:sp>
    </p:spTree>
    <p:extLst>
      <p:ext uri="{BB962C8B-B14F-4D97-AF65-F5344CB8AC3E}">
        <p14:creationId xmlns:p14="http://schemas.microsoft.com/office/powerpoint/2010/main" val="36803385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5/22/2022</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5/22/2022</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cs typeface="Calibri Light"/>
              </a:rPr>
              <a:t>WELCOME!</a:t>
            </a:r>
            <a:br>
              <a:rPr lang="en-US" dirty="0">
                <a:cs typeface="Calibri Light"/>
              </a:rPr>
            </a:br>
            <a:r>
              <a:rPr lang="en-US" dirty="0">
                <a:cs typeface="Calibri Light"/>
              </a:rPr>
              <a:t>YOU ARE NOT ALONE!</a:t>
            </a:r>
            <a:endParaRPr lang="en-US">
              <a:cs typeface="Calibri Light" panose="020F0302020204030204"/>
            </a:endParaRPr>
          </a:p>
        </p:txBody>
      </p:sp>
      <p:sp>
        <p:nvSpPr>
          <p:cNvPr id="3" name="Subtitle 2"/>
          <p:cNvSpPr>
            <a:spLocks noGrp="1"/>
          </p:cNvSpPr>
          <p:nvPr>
            <p:ph type="subTitle" idx="1"/>
          </p:nvPr>
        </p:nvSpPr>
        <p:spPr/>
        <p:txBody>
          <a:bodyPr/>
          <a:lstStyle/>
          <a:p>
            <a:r>
              <a:rPr lang="en-US" dirty="0">
                <a:cs typeface="Calibri"/>
              </a:rPr>
              <a:t>LITTLE </a:t>
            </a:r>
            <a:r>
              <a:rPr lang="en-US" dirty="0" err="1">
                <a:cs typeface="Calibri"/>
              </a:rPr>
              <a:t>ROCk</a:t>
            </a:r>
            <a:r>
              <a:rPr lang="en-US" dirty="0">
                <a:cs typeface="Calibri"/>
              </a:rPr>
              <a:t> Group meeting</a:t>
            </a:r>
          </a:p>
          <a:p>
            <a:r>
              <a:rPr lang="en-US" dirty="0">
                <a:cs typeface="Calibri"/>
              </a:rPr>
              <a:t>Sex and love addicts anonymous</a:t>
            </a:r>
          </a:p>
        </p:txBody>
      </p:sp>
    </p:spTree>
    <p:extLst>
      <p:ext uri="{BB962C8B-B14F-4D97-AF65-F5344CB8AC3E}">
        <p14:creationId xmlns:p14="http://schemas.microsoft.com/office/powerpoint/2010/main" val="2526593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914F2-174A-01F3-63B2-90F7A223964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7E932E6-EA35-4FE1-F012-DEDCF786A51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508240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F94EC-3D71-A1BD-8CCF-52308543D821}"/>
              </a:ext>
            </a:extLst>
          </p:cNvPr>
          <p:cNvSpPr>
            <a:spLocks noGrp="1"/>
          </p:cNvSpPr>
          <p:nvPr>
            <p:ph type="title"/>
          </p:nvPr>
        </p:nvSpPr>
        <p:spPr>
          <a:xfrm>
            <a:off x="685801" y="609600"/>
            <a:ext cx="10131425" cy="489828"/>
          </a:xfrm>
        </p:spPr>
        <p:txBody>
          <a:bodyPr>
            <a:normAutofit fontScale="90000"/>
          </a:bodyPr>
          <a:lstStyle/>
          <a:p>
            <a:r>
              <a:rPr lang="en-US" dirty="0">
                <a:ea typeface="+mj-lt"/>
                <a:cs typeface="+mj-lt"/>
              </a:rPr>
              <a:t>Graphic and Legal Statement</a:t>
            </a:r>
            <a:endParaRPr lang="en-US" dirty="0"/>
          </a:p>
        </p:txBody>
      </p:sp>
      <p:sp>
        <p:nvSpPr>
          <p:cNvPr id="3" name="Content Placeholder 2">
            <a:extLst>
              <a:ext uri="{FF2B5EF4-FFF2-40B4-BE49-F238E27FC236}">
                <a16:creationId xmlns:a16="http://schemas.microsoft.com/office/drawing/2014/main" id="{AB9B2915-65D7-F6AD-FC82-E48BF0122268}"/>
              </a:ext>
            </a:extLst>
          </p:cNvPr>
          <p:cNvSpPr>
            <a:spLocks noGrp="1"/>
          </p:cNvSpPr>
          <p:nvPr>
            <p:ph idx="1"/>
          </p:nvPr>
        </p:nvSpPr>
        <p:spPr>
          <a:xfrm>
            <a:off x="685801" y="1222092"/>
            <a:ext cx="10131425" cy="4569108"/>
          </a:xfrm>
        </p:spPr>
        <p:txBody>
          <a:bodyPr>
            <a:normAutofit/>
          </a:bodyPr>
          <a:lstStyle/>
          <a:p>
            <a:pPr marL="0" indent="0">
              <a:buNone/>
            </a:pPr>
            <a:r>
              <a:rPr lang="en-US" sz="2000" dirty="0">
                <a:ea typeface="+mn-lt"/>
                <a:cs typeface="+mn-lt"/>
              </a:rPr>
              <a:t>Please try to relate to feelings instead of incidents. In sharing we shall strive to be honest without being graphic. It is important to discuss our struggles without triggering others. In areas of acting out, specific language such as towns, addresses, locations, publication names, and website addresses will be avoided in our disclosures. </a:t>
            </a:r>
            <a:endParaRPr lang="en-US" sz="2000">
              <a:ea typeface="+mn-lt"/>
              <a:cs typeface="+mn-lt"/>
            </a:endParaRPr>
          </a:p>
          <a:p>
            <a:pPr marL="0" indent="0">
              <a:buNone/>
            </a:pPr>
            <a:r>
              <a:rPr lang="en-US" sz="2000" dirty="0">
                <a:ea typeface="+mn-lt"/>
                <a:cs typeface="+mn-lt"/>
              </a:rPr>
              <a:t>Anonymity is the foundation of our program. It is essential if we are to continue the 12 Step work of S.L.A.A. ... </a:t>
            </a:r>
            <a:endParaRPr lang="en-US" sz="2000">
              <a:cs typeface="Calibri"/>
            </a:endParaRPr>
          </a:p>
          <a:p>
            <a:pPr marL="0" indent="0">
              <a:buNone/>
            </a:pPr>
            <a:r>
              <a:rPr lang="en-US" sz="2000" dirty="0">
                <a:ea typeface="+mn-lt"/>
                <a:cs typeface="+mn-lt"/>
              </a:rPr>
              <a:t>However even this basic principle may give way to the pressure of individual consciences or legal requirements. Therefore we, the members of this S.L.A.A. meeting, make clear to newcomers and old timers alike that speaking of any potentially illegal activity, especially relating to minors, endangers the speaker and lays a burden of knowledge on others that they may not be willing to assume. </a:t>
            </a:r>
          </a:p>
          <a:p>
            <a:pPr marL="0" indent="0">
              <a:buNone/>
            </a:pPr>
            <a:r>
              <a:rPr lang="en-US" sz="2000" dirty="0">
                <a:ea typeface="+mn-lt"/>
                <a:cs typeface="+mn-lt"/>
              </a:rPr>
              <a:t>This includes statements made individually to members, including to your sponsor, which is not a legally protected relationship.</a:t>
            </a:r>
            <a:endParaRPr lang="en-US" sz="2000">
              <a:cs typeface="Calibri"/>
            </a:endParaRPr>
          </a:p>
        </p:txBody>
      </p:sp>
    </p:spTree>
    <p:extLst>
      <p:ext uri="{BB962C8B-B14F-4D97-AF65-F5344CB8AC3E}">
        <p14:creationId xmlns:p14="http://schemas.microsoft.com/office/powerpoint/2010/main" val="2096353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7056C-7DF5-B251-5EC7-9C1ADD8FE360}"/>
              </a:ext>
            </a:extLst>
          </p:cNvPr>
          <p:cNvSpPr>
            <a:spLocks noGrp="1"/>
          </p:cNvSpPr>
          <p:nvPr>
            <p:ph type="title"/>
          </p:nvPr>
        </p:nvSpPr>
        <p:spPr/>
        <p:txBody>
          <a:bodyPr/>
          <a:lstStyle/>
          <a:p>
            <a:r>
              <a:rPr lang="en-US" dirty="0">
                <a:cs typeface="Calibri Light"/>
              </a:rPr>
              <a:t>INFORMATION</a:t>
            </a:r>
            <a:endParaRPr lang="en-US" dirty="0"/>
          </a:p>
        </p:txBody>
      </p:sp>
      <p:sp>
        <p:nvSpPr>
          <p:cNvPr id="3" name="Content Placeholder 2">
            <a:extLst>
              <a:ext uri="{FF2B5EF4-FFF2-40B4-BE49-F238E27FC236}">
                <a16:creationId xmlns:a16="http://schemas.microsoft.com/office/drawing/2014/main" id="{6B0FA1FC-D46A-9245-A62A-4F01A7A7CD64}"/>
              </a:ext>
            </a:extLst>
          </p:cNvPr>
          <p:cNvSpPr>
            <a:spLocks noGrp="1"/>
          </p:cNvSpPr>
          <p:nvPr>
            <p:ph idx="1"/>
          </p:nvPr>
        </p:nvSpPr>
        <p:spPr/>
        <p:txBody>
          <a:bodyPr/>
          <a:lstStyle/>
          <a:p>
            <a:pPr>
              <a:buClr>
                <a:srgbClr val="FFFFFF"/>
              </a:buClr>
            </a:pPr>
            <a:r>
              <a:rPr lang="en-US" sz="2000" dirty="0">
                <a:cs typeface="Calibri"/>
              </a:rPr>
              <a:t>Announcements</a:t>
            </a:r>
            <a:endParaRPr lang="en-US" sz="2000">
              <a:cs typeface="Calibri"/>
            </a:endParaRPr>
          </a:p>
          <a:p>
            <a:r>
              <a:rPr lang="en-US" sz="2000" dirty="0">
                <a:cs typeface="Calibri"/>
              </a:rPr>
              <a:t>Welcome Newcomers (if present)</a:t>
            </a:r>
          </a:p>
          <a:p>
            <a:pPr lvl="1">
              <a:buClr>
                <a:srgbClr val="FFFFFF"/>
              </a:buClr>
            </a:pPr>
            <a:r>
              <a:rPr lang="en-US" sz="2000" dirty="0">
                <a:cs typeface="Calibri"/>
              </a:rPr>
              <a:t>Name (First name only)</a:t>
            </a:r>
          </a:p>
          <a:p>
            <a:pPr lvl="1">
              <a:buClr>
                <a:srgbClr val="FFFFFF"/>
              </a:buClr>
            </a:pPr>
            <a:r>
              <a:rPr lang="en-US" sz="2000" dirty="0">
                <a:cs typeface="Calibri"/>
              </a:rPr>
              <a:t>Qualify/Identify as a "sex and love addict"</a:t>
            </a:r>
          </a:p>
          <a:p>
            <a:pPr lvl="1">
              <a:buClr>
                <a:srgbClr val="FFFFFF"/>
              </a:buClr>
            </a:pPr>
            <a:r>
              <a:rPr lang="en-US" sz="2000" dirty="0">
                <a:cs typeface="Calibri"/>
              </a:rPr>
              <a:t>Sobriety/Recovery Date</a:t>
            </a:r>
          </a:p>
          <a:p>
            <a:pPr lvl="1">
              <a:buClr>
                <a:srgbClr val="FFFFFF"/>
              </a:buClr>
            </a:pPr>
            <a:r>
              <a:rPr lang="en-US" sz="2000" dirty="0">
                <a:cs typeface="Calibri"/>
              </a:rPr>
              <a:t>Bottom Lines</a:t>
            </a:r>
          </a:p>
          <a:p>
            <a:r>
              <a:rPr lang="en-US" sz="2000" dirty="0">
                <a:cs typeface="Calibri"/>
              </a:rPr>
              <a:t>Sponsorship </a:t>
            </a:r>
          </a:p>
        </p:txBody>
      </p:sp>
    </p:spTree>
    <p:extLst>
      <p:ext uri="{BB962C8B-B14F-4D97-AF65-F5344CB8AC3E}">
        <p14:creationId xmlns:p14="http://schemas.microsoft.com/office/powerpoint/2010/main" val="3410334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4BF37-853B-5A9B-EDB9-6E1C24939DF0}"/>
              </a:ext>
            </a:extLst>
          </p:cNvPr>
          <p:cNvSpPr>
            <a:spLocks noGrp="1"/>
          </p:cNvSpPr>
          <p:nvPr>
            <p:ph type="title"/>
          </p:nvPr>
        </p:nvSpPr>
        <p:spPr/>
        <p:txBody>
          <a:bodyPr/>
          <a:lstStyle/>
          <a:p>
            <a:r>
              <a:rPr lang="en-US" dirty="0">
                <a:cs typeface="Calibri Light"/>
              </a:rPr>
              <a:t>Today's topic</a:t>
            </a:r>
            <a:endParaRPr lang="en-US" dirty="0"/>
          </a:p>
        </p:txBody>
      </p:sp>
      <p:sp>
        <p:nvSpPr>
          <p:cNvPr id="3" name="Content Placeholder 2">
            <a:extLst>
              <a:ext uri="{FF2B5EF4-FFF2-40B4-BE49-F238E27FC236}">
                <a16:creationId xmlns:a16="http://schemas.microsoft.com/office/drawing/2014/main" id="{A3559BF4-E240-F4AF-9307-0E17E7BE5FC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377781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62692-3522-DC9E-0D83-6014743FA3A5}"/>
              </a:ext>
            </a:extLst>
          </p:cNvPr>
          <p:cNvSpPr>
            <a:spLocks noGrp="1"/>
          </p:cNvSpPr>
          <p:nvPr>
            <p:ph type="title"/>
          </p:nvPr>
        </p:nvSpPr>
        <p:spPr/>
        <p:txBody>
          <a:bodyPr/>
          <a:lstStyle/>
          <a:p>
            <a:r>
              <a:rPr lang="en-US" dirty="0">
                <a:cs typeface="Calibri Light"/>
              </a:rPr>
              <a:t>Seventh Tradition/Getting current</a:t>
            </a:r>
            <a:endParaRPr lang="en-US" dirty="0"/>
          </a:p>
        </p:txBody>
      </p:sp>
      <p:sp>
        <p:nvSpPr>
          <p:cNvPr id="3" name="Content Placeholder 2">
            <a:extLst>
              <a:ext uri="{FF2B5EF4-FFF2-40B4-BE49-F238E27FC236}">
                <a16:creationId xmlns:a16="http://schemas.microsoft.com/office/drawing/2014/main" id="{A5F60E83-36E7-1CF8-7C91-BB394D467E9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358112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91FAB-A549-71A6-3121-3C7DA7C6C21A}"/>
              </a:ext>
            </a:extLst>
          </p:cNvPr>
          <p:cNvSpPr>
            <a:spLocks noGrp="1"/>
          </p:cNvSpPr>
          <p:nvPr>
            <p:ph type="title"/>
          </p:nvPr>
        </p:nvSpPr>
        <p:spPr/>
        <p:txBody>
          <a:bodyPr/>
          <a:lstStyle/>
          <a:p>
            <a:r>
              <a:rPr lang="en-US" dirty="0">
                <a:cs typeface="Calibri Light"/>
              </a:rPr>
              <a:t>Milestones to celebrate</a:t>
            </a:r>
            <a:endParaRPr lang="en-US" dirty="0"/>
          </a:p>
        </p:txBody>
      </p:sp>
      <p:sp>
        <p:nvSpPr>
          <p:cNvPr id="3" name="Content Placeholder 2">
            <a:extLst>
              <a:ext uri="{FF2B5EF4-FFF2-40B4-BE49-F238E27FC236}">
                <a16:creationId xmlns:a16="http://schemas.microsoft.com/office/drawing/2014/main" id="{F48D8E41-A8E8-DF90-D457-F3E4C698E1A7}"/>
              </a:ext>
            </a:extLst>
          </p:cNvPr>
          <p:cNvSpPr>
            <a:spLocks noGrp="1"/>
          </p:cNvSpPr>
          <p:nvPr>
            <p:ph idx="1"/>
          </p:nvPr>
        </p:nvSpPr>
        <p:spPr/>
        <p:txBody>
          <a:bodyPr/>
          <a:lstStyle/>
          <a:p>
            <a:r>
              <a:rPr lang="en-US" sz="2000" dirty="0">
                <a:cs typeface="Calibri"/>
              </a:rPr>
              <a:t>Desire chip – For those with a desire to remain sober "just for today"</a:t>
            </a:r>
          </a:p>
          <a:p>
            <a:pPr>
              <a:buClr>
                <a:srgbClr val="FFFFFF"/>
              </a:buClr>
            </a:pPr>
            <a:r>
              <a:rPr lang="en-US" sz="2000" dirty="0">
                <a:cs typeface="Calibri"/>
              </a:rPr>
              <a:t>Daily chips – one day, one week, one month, etc.</a:t>
            </a:r>
          </a:p>
          <a:p>
            <a:pPr>
              <a:buClr>
                <a:srgbClr val="FFFFFF"/>
              </a:buClr>
            </a:pPr>
            <a:r>
              <a:rPr lang="en-US" sz="2000" dirty="0">
                <a:cs typeface="Calibri"/>
              </a:rPr>
              <a:t>Annual chips</a:t>
            </a:r>
          </a:p>
        </p:txBody>
      </p:sp>
    </p:spTree>
    <p:extLst>
      <p:ext uri="{BB962C8B-B14F-4D97-AF65-F5344CB8AC3E}">
        <p14:creationId xmlns:p14="http://schemas.microsoft.com/office/powerpoint/2010/main" val="3235365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08739-FA12-BCD8-DF09-4AB645740BCD}"/>
              </a:ext>
            </a:extLst>
          </p:cNvPr>
          <p:cNvSpPr>
            <a:spLocks noGrp="1"/>
          </p:cNvSpPr>
          <p:nvPr>
            <p:ph type="title"/>
          </p:nvPr>
        </p:nvSpPr>
        <p:spPr/>
        <p:txBody>
          <a:bodyPr/>
          <a:lstStyle/>
          <a:p>
            <a:r>
              <a:rPr lang="en-US" dirty="0">
                <a:cs typeface="Calibri Light"/>
              </a:rPr>
              <a:t>Signs of recovery</a:t>
            </a:r>
            <a:endParaRPr lang="en-US" dirty="0"/>
          </a:p>
        </p:txBody>
      </p:sp>
      <p:sp>
        <p:nvSpPr>
          <p:cNvPr id="3" name="Content Placeholder 2">
            <a:extLst>
              <a:ext uri="{FF2B5EF4-FFF2-40B4-BE49-F238E27FC236}">
                <a16:creationId xmlns:a16="http://schemas.microsoft.com/office/drawing/2014/main" id="{6714EB31-E703-5FE4-09FD-A2F57B450AA6}"/>
              </a:ext>
            </a:extLst>
          </p:cNvPr>
          <p:cNvSpPr>
            <a:spLocks noGrp="1"/>
          </p:cNvSpPr>
          <p:nvPr>
            <p:ph idx="1"/>
          </p:nvPr>
        </p:nvSpPr>
        <p:spPr/>
        <p:txBody>
          <a:bodyPr>
            <a:normAutofit fontScale="92500" lnSpcReduction="20000"/>
          </a:bodyPr>
          <a:lstStyle/>
          <a:p>
            <a:pPr>
              <a:buClr>
                <a:srgbClr val="FFFFFF"/>
              </a:buClr>
            </a:pPr>
            <a:r>
              <a:rPr lang="en-US" sz="2000" dirty="0">
                <a:ea typeface="+mn-lt"/>
                <a:cs typeface="+mn-lt"/>
              </a:rPr>
              <a:t>1. We seek to develop a daily relationship with a Higher Power, knowing that we are not alone in our efforts to heal ourselves from our addiction. </a:t>
            </a:r>
          </a:p>
          <a:p>
            <a:pPr>
              <a:buClr>
                <a:srgbClr val="FFFFFF"/>
              </a:buClr>
            </a:pPr>
            <a:r>
              <a:rPr lang="en-US" sz="2000" dirty="0">
                <a:ea typeface="+mn-lt"/>
                <a:cs typeface="+mn-lt"/>
              </a:rPr>
              <a:t>2. We are willing to be vulnerable because the capacity to trust has been restored to us by our faith in a Higher Power. </a:t>
            </a:r>
          </a:p>
          <a:p>
            <a:pPr>
              <a:buClr>
                <a:srgbClr val="FFFFFF"/>
              </a:buClr>
            </a:pPr>
            <a:r>
              <a:rPr lang="en-US" sz="2000" dirty="0">
                <a:ea typeface="+mn-lt"/>
                <a:cs typeface="+mn-lt"/>
              </a:rPr>
              <a:t>3. We surrender, one day at a time, our whole life strategy of, and our obsession with the pursuit of romantic and sexual intrigue and emotional dependency. </a:t>
            </a:r>
          </a:p>
          <a:p>
            <a:pPr>
              <a:buClr>
                <a:srgbClr val="FFFFFF"/>
              </a:buClr>
            </a:pPr>
            <a:r>
              <a:rPr lang="en-US" sz="2000" dirty="0">
                <a:ea typeface="+mn-lt"/>
                <a:cs typeface="+mn-lt"/>
              </a:rPr>
              <a:t>4. We learn to avoid situations that may put us at risk physically, morally, psychologically or spiritually. </a:t>
            </a:r>
          </a:p>
          <a:p>
            <a:pPr>
              <a:buClr>
                <a:srgbClr val="FFFFFF"/>
              </a:buClr>
            </a:pPr>
            <a:r>
              <a:rPr lang="en-US" sz="2000" dirty="0">
                <a:ea typeface="+mn-lt"/>
                <a:cs typeface="+mn-lt"/>
              </a:rPr>
              <a:t>5. We learn to accept and love ourselves, to take responsibility for our own lives, and to take care of our own needs before involving ourselves with others. </a:t>
            </a:r>
          </a:p>
          <a:p>
            <a:pPr>
              <a:buClr>
                <a:srgbClr val="FFFFFF"/>
              </a:buClr>
            </a:pPr>
            <a:r>
              <a:rPr lang="en-US" sz="2000" dirty="0">
                <a:ea typeface="+mn-lt"/>
                <a:cs typeface="+mn-lt"/>
              </a:rPr>
              <a:t>6. We become willing to ask for help, allowing ourselves to be vulnerable and learning to trust and accept others. </a:t>
            </a:r>
            <a:endParaRPr lang="en-US" sz="2000">
              <a:cs typeface="Calibri"/>
            </a:endParaRPr>
          </a:p>
        </p:txBody>
      </p:sp>
    </p:spTree>
    <p:extLst>
      <p:ext uri="{BB962C8B-B14F-4D97-AF65-F5344CB8AC3E}">
        <p14:creationId xmlns:p14="http://schemas.microsoft.com/office/powerpoint/2010/main" val="2907485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08739-FA12-BCD8-DF09-4AB645740BCD}"/>
              </a:ext>
            </a:extLst>
          </p:cNvPr>
          <p:cNvSpPr>
            <a:spLocks noGrp="1"/>
          </p:cNvSpPr>
          <p:nvPr>
            <p:ph type="title"/>
          </p:nvPr>
        </p:nvSpPr>
        <p:spPr/>
        <p:txBody>
          <a:bodyPr/>
          <a:lstStyle/>
          <a:p>
            <a:r>
              <a:rPr lang="en-US">
                <a:cs typeface="Calibri Light"/>
              </a:rPr>
              <a:t>Signs of recovery</a:t>
            </a:r>
            <a:endParaRPr lang="en-US"/>
          </a:p>
        </p:txBody>
      </p:sp>
      <p:sp>
        <p:nvSpPr>
          <p:cNvPr id="3" name="Content Placeholder 2">
            <a:extLst>
              <a:ext uri="{FF2B5EF4-FFF2-40B4-BE49-F238E27FC236}">
                <a16:creationId xmlns:a16="http://schemas.microsoft.com/office/drawing/2014/main" id="{6714EB31-E703-5FE4-09FD-A2F57B450AA6}"/>
              </a:ext>
            </a:extLst>
          </p:cNvPr>
          <p:cNvSpPr>
            <a:spLocks noGrp="1"/>
          </p:cNvSpPr>
          <p:nvPr>
            <p:ph idx="1"/>
          </p:nvPr>
        </p:nvSpPr>
        <p:spPr/>
        <p:txBody>
          <a:bodyPr>
            <a:normAutofit fontScale="92500"/>
          </a:bodyPr>
          <a:lstStyle/>
          <a:p>
            <a:r>
              <a:rPr lang="en-US" sz="2000" dirty="0">
                <a:ea typeface="+mn-lt"/>
                <a:cs typeface="+mn-lt"/>
              </a:rPr>
              <a:t>7. We allow ourselves to work through the pain of our low self-esteem and our fears of abandonment and responsibility. We learn to feel comfortable in solitude. </a:t>
            </a:r>
          </a:p>
          <a:p>
            <a:pPr>
              <a:buClr>
                <a:srgbClr val="FFFFFF"/>
              </a:buClr>
            </a:pPr>
            <a:r>
              <a:rPr lang="en-US" sz="2000" dirty="0">
                <a:ea typeface="+mn-lt"/>
                <a:cs typeface="+mn-lt"/>
              </a:rPr>
              <a:t>8. We begin to accept our imperfections and mistakes as part of being human, healing our shame and perfectionism while working on our character defects. </a:t>
            </a:r>
          </a:p>
          <a:p>
            <a:pPr>
              <a:buClr>
                <a:srgbClr val="FFFFFF"/>
              </a:buClr>
            </a:pPr>
            <a:r>
              <a:rPr lang="en-US" sz="2000" dirty="0">
                <a:ea typeface="+mn-lt"/>
                <a:cs typeface="+mn-lt"/>
              </a:rPr>
              <a:t>9. We begin to substitute honesty for self-destructive ways of expressing emotions and feelings. </a:t>
            </a:r>
          </a:p>
          <a:p>
            <a:pPr>
              <a:buClr>
                <a:srgbClr val="FFFFFF"/>
              </a:buClr>
            </a:pPr>
            <a:r>
              <a:rPr lang="en-US" sz="2000" dirty="0">
                <a:ea typeface="+mn-lt"/>
                <a:cs typeface="+mn-lt"/>
              </a:rPr>
              <a:t>10. We become honest in expressing who we are, developing true intimacy in our relationships with ourselves and others. </a:t>
            </a:r>
          </a:p>
          <a:p>
            <a:pPr>
              <a:buClr>
                <a:srgbClr val="FFFFFF"/>
              </a:buClr>
            </a:pPr>
            <a:r>
              <a:rPr lang="en-US" sz="2000" dirty="0">
                <a:ea typeface="+mn-lt"/>
                <a:cs typeface="+mn-lt"/>
              </a:rPr>
              <a:t>11. We learn to value sex as a by-product of sharing, commitment, trust and cooperation in a partnership. </a:t>
            </a:r>
          </a:p>
          <a:p>
            <a:pPr>
              <a:buClr>
                <a:srgbClr val="FFFFFF"/>
              </a:buClr>
            </a:pPr>
            <a:r>
              <a:rPr lang="en-US" sz="2000" dirty="0">
                <a:ea typeface="+mn-lt"/>
                <a:cs typeface="+mn-lt"/>
              </a:rPr>
              <a:t>12. We are restored to sanity, on a daily basis, by participating in the process of recovery. </a:t>
            </a:r>
            <a:endParaRPr lang="en-US" sz="2000">
              <a:cs typeface="Calibri"/>
            </a:endParaRPr>
          </a:p>
        </p:txBody>
      </p:sp>
    </p:spTree>
    <p:extLst>
      <p:ext uri="{BB962C8B-B14F-4D97-AF65-F5344CB8AC3E}">
        <p14:creationId xmlns:p14="http://schemas.microsoft.com/office/powerpoint/2010/main" val="171006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9052B-A449-860D-65C7-0DF27DDAE69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344275E-4409-2DB7-3D40-E05E36C0FBF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6862975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F941C-0D0D-B98A-A603-5C3CDE871B56}"/>
              </a:ext>
            </a:extLst>
          </p:cNvPr>
          <p:cNvSpPr>
            <a:spLocks noGrp="1"/>
          </p:cNvSpPr>
          <p:nvPr>
            <p:ph type="title"/>
          </p:nvPr>
        </p:nvSpPr>
        <p:spPr/>
        <p:txBody>
          <a:bodyPr/>
          <a:lstStyle/>
          <a:p>
            <a:r>
              <a:rPr lang="en-US" dirty="0">
                <a:cs typeface="Calibri Light"/>
              </a:rPr>
              <a:t>Closing prayers</a:t>
            </a:r>
            <a:endParaRPr lang="en-US" dirty="0"/>
          </a:p>
        </p:txBody>
      </p:sp>
      <p:sp>
        <p:nvSpPr>
          <p:cNvPr id="3" name="Content Placeholder 2">
            <a:extLst>
              <a:ext uri="{FF2B5EF4-FFF2-40B4-BE49-F238E27FC236}">
                <a16:creationId xmlns:a16="http://schemas.microsoft.com/office/drawing/2014/main" id="{0AD26A3F-323C-8A7E-D302-09F6C66917D2}"/>
              </a:ext>
            </a:extLst>
          </p:cNvPr>
          <p:cNvSpPr>
            <a:spLocks noGrp="1"/>
          </p:cNvSpPr>
          <p:nvPr>
            <p:ph idx="1"/>
          </p:nvPr>
        </p:nvSpPr>
        <p:spPr/>
        <p:txBody>
          <a:bodyPr/>
          <a:lstStyle/>
          <a:p>
            <a:r>
              <a:rPr lang="en-US" sz="2000" b="1" dirty="0">
                <a:solidFill>
                  <a:schemeClr val="accent5"/>
                </a:solidFill>
                <a:ea typeface="+mn-lt"/>
                <a:cs typeface="+mn-lt"/>
              </a:rPr>
              <a:t>Serenity Prayer:</a:t>
            </a:r>
            <a:r>
              <a:rPr lang="en-US" sz="2000" b="1" dirty="0">
                <a:ea typeface="+mn-lt"/>
                <a:cs typeface="+mn-lt"/>
              </a:rPr>
              <a:t> </a:t>
            </a:r>
            <a:r>
              <a:rPr lang="en-US" sz="2000" dirty="0">
                <a:ea typeface="+mn-lt"/>
                <a:cs typeface="+mn-lt"/>
              </a:rPr>
              <a:t>God grant me the serenity to accept the things I cannot change, the courage to change the things I can, and the wisdom to know the difference. </a:t>
            </a:r>
          </a:p>
          <a:p>
            <a:pPr>
              <a:buClr>
                <a:srgbClr val="FFFFFF"/>
              </a:buClr>
            </a:pPr>
            <a:r>
              <a:rPr lang="en-US" sz="2000" b="1" dirty="0">
                <a:solidFill>
                  <a:schemeClr val="accent5"/>
                </a:solidFill>
                <a:ea typeface="+mn-lt"/>
                <a:cs typeface="+mn-lt"/>
              </a:rPr>
              <a:t>Serenity Prayer (We version): </a:t>
            </a:r>
            <a:r>
              <a:rPr lang="en-US" sz="2000" dirty="0">
                <a:ea typeface="+mn-lt"/>
                <a:cs typeface="+mn-lt"/>
              </a:rPr>
              <a:t>God grant us the serenity to accept the things we cannot change, the courage to change the things we can, and the wisdom to know the difference. </a:t>
            </a:r>
          </a:p>
          <a:p>
            <a:pPr>
              <a:buClr>
                <a:srgbClr val="FFFFFF"/>
              </a:buClr>
            </a:pPr>
            <a:r>
              <a:rPr lang="en-US" sz="2000" b="1" dirty="0">
                <a:solidFill>
                  <a:schemeClr val="accent5"/>
                </a:solidFill>
                <a:ea typeface="+mn-lt"/>
                <a:cs typeface="+mn-lt"/>
              </a:rPr>
              <a:t>Lord’s Prayer:</a:t>
            </a:r>
            <a:r>
              <a:rPr lang="en-US" sz="2000" dirty="0">
                <a:ea typeface="+mn-lt"/>
                <a:cs typeface="+mn-lt"/>
              </a:rPr>
              <a:t> Our Father who art in heaven, hallowed be thy name. Thy kingdom come. Thy will be done on earth, as it is in heaven. Give us this day our daily bread, and forgive us our trespasses, as we forgive those who trespass against us, and lead us not into temptation, but deliver us from evil. For thine is the kingdom, The power, and the glory, For ever and ever. </a:t>
            </a:r>
            <a:endParaRPr lang="en-US" sz="2000">
              <a:cs typeface="Calibri"/>
            </a:endParaRPr>
          </a:p>
        </p:txBody>
      </p:sp>
    </p:spTree>
    <p:extLst>
      <p:ext uri="{BB962C8B-B14F-4D97-AF65-F5344CB8AC3E}">
        <p14:creationId xmlns:p14="http://schemas.microsoft.com/office/powerpoint/2010/main" val="2265360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DF694-7415-C317-6093-4669CFBB17C5}"/>
              </a:ext>
            </a:extLst>
          </p:cNvPr>
          <p:cNvSpPr>
            <a:spLocks noGrp="1"/>
          </p:cNvSpPr>
          <p:nvPr>
            <p:ph type="title"/>
          </p:nvPr>
        </p:nvSpPr>
        <p:spPr/>
        <p:txBody>
          <a:bodyPr/>
          <a:lstStyle/>
          <a:p>
            <a:pPr algn="ctr"/>
            <a:r>
              <a:rPr lang="en-US" b="1" dirty="0">
                <a:solidFill>
                  <a:schemeClr val="accent5"/>
                </a:solidFill>
                <a:cs typeface="Calibri Light"/>
              </a:rPr>
              <a:t>Serenity prayer</a:t>
            </a:r>
            <a:endParaRPr lang="en-US"/>
          </a:p>
        </p:txBody>
      </p:sp>
      <p:sp>
        <p:nvSpPr>
          <p:cNvPr id="3" name="Content Placeholder 2">
            <a:extLst>
              <a:ext uri="{FF2B5EF4-FFF2-40B4-BE49-F238E27FC236}">
                <a16:creationId xmlns:a16="http://schemas.microsoft.com/office/drawing/2014/main" id="{17375325-1CDC-3A9C-64BF-D01BC273BAE3}"/>
              </a:ext>
            </a:extLst>
          </p:cNvPr>
          <p:cNvSpPr>
            <a:spLocks noGrp="1"/>
          </p:cNvSpPr>
          <p:nvPr>
            <p:ph idx="1"/>
          </p:nvPr>
        </p:nvSpPr>
        <p:spPr/>
        <p:txBody>
          <a:bodyPr/>
          <a:lstStyle/>
          <a:p>
            <a:pPr marL="0" indent="0" algn="ctr">
              <a:buNone/>
            </a:pPr>
            <a:r>
              <a:rPr lang="en-US" sz="3200" dirty="0">
                <a:ea typeface="+mn-lt"/>
                <a:cs typeface="+mn-lt"/>
              </a:rPr>
              <a:t>God, grant me the serenity</a:t>
            </a:r>
            <a:endParaRPr lang="en-US"/>
          </a:p>
          <a:p>
            <a:pPr marL="0" indent="0" algn="ctr">
              <a:buNone/>
            </a:pPr>
            <a:r>
              <a:rPr lang="en-US" sz="3200" dirty="0">
                <a:ea typeface="+mn-lt"/>
                <a:cs typeface="+mn-lt"/>
              </a:rPr>
              <a:t>to accept the things I cannot change, </a:t>
            </a:r>
          </a:p>
          <a:p>
            <a:pPr marL="0" indent="0" algn="ctr">
              <a:buNone/>
            </a:pPr>
            <a:r>
              <a:rPr lang="en-US" sz="3200" dirty="0">
                <a:ea typeface="+mn-lt"/>
                <a:cs typeface="+mn-lt"/>
              </a:rPr>
              <a:t>courage to change the things I can </a:t>
            </a:r>
          </a:p>
          <a:p>
            <a:pPr marL="0" indent="0" algn="ctr">
              <a:buNone/>
            </a:pPr>
            <a:r>
              <a:rPr lang="en-US" sz="3200" dirty="0">
                <a:ea typeface="+mn-lt"/>
                <a:cs typeface="+mn-lt"/>
              </a:rPr>
              <a:t>and wisdom to know the difference. </a:t>
            </a:r>
            <a:endParaRPr lang="en-US" sz="3200">
              <a:cs typeface="Calibri" panose="020F0502020204030204"/>
            </a:endParaRPr>
          </a:p>
        </p:txBody>
      </p:sp>
    </p:spTree>
    <p:extLst>
      <p:ext uri="{BB962C8B-B14F-4D97-AF65-F5344CB8AC3E}">
        <p14:creationId xmlns:p14="http://schemas.microsoft.com/office/powerpoint/2010/main" val="37913516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F941C-0D0D-B98A-A603-5C3CDE871B56}"/>
              </a:ext>
            </a:extLst>
          </p:cNvPr>
          <p:cNvSpPr>
            <a:spLocks noGrp="1"/>
          </p:cNvSpPr>
          <p:nvPr>
            <p:ph type="title"/>
          </p:nvPr>
        </p:nvSpPr>
        <p:spPr/>
        <p:txBody>
          <a:bodyPr/>
          <a:lstStyle/>
          <a:p>
            <a:r>
              <a:rPr lang="en-US" dirty="0">
                <a:cs typeface="Calibri Light"/>
              </a:rPr>
              <a:t>Closing prayers</a:t>
            </a:r>
            <a:endParaRPr lang="en-US" dirty="0"/>
          </a:p>
        </p:txBody>
      </p:sp>
      <p:sp>
        <p:nvSpPr>
          <p:cNvPr id="3" name="Content Placeholder 2">
            <a:extLst>
              <a:ext uri="{FF2B5EF4-FFF2-40B4-BE49-F238E27FC236}">
                <a16:creationId xmlns:a16="http://schemas.microsoft.com/office/drawing/2014/main" id="{0AD26A3F-323C-8A7E-D302-09F6C66917D2}"/>
              </a:ext>
            </a:extLst>
          </p:cNvPr>
          <p:cNvSpPr>
            <a:spLocks noGrp="1"/>
          </p:cNvSpPr>
          <p:nvPr>
            <p:ph idx="1"/>
          </p:nvPr>
        </p:nvSpPr>
        <p:spPr/>
        <p:txBody>
          <a:bodyPr vert="horz" lIns="91440" tIns="45720" rIns="91440" bIns="45720" rtlCol="0" anchor="ctr">
            <a:noAutofit/>
          </a:bodyPr>
          <a:lstStyle/>
          <a:p>
            <a:pPr>
              <a:buClr>
                <a:srgbClr val="FFFFFF"/>
              </a:buClr>
            </a:pPr>
            <a:r>
              <a:rPr lang="en-US" sz="2000" b="1" dirty="0">
                <a:solidFill>
                  <a:schemeClr val="accent5"/>
                </a:solidFill>
                <a:ea typeface="+mn-lt"/>
                <a:cs typeface="+mn-lt"/>
              </a:rPr>
              <a:t>Morning Prayer:</a:t>
            </a:r>
            <a:r>
              <a:rPr lang="en-US" sz="2000" dirty="0">
                <a:ea typeface="+mn-lt"/>
                <a:cs typeface="+mn-lt"/>
              </a:rPr>
              <a:t> God, direct my thinking today so that it be empty of self-pity, dishonesty, self-will, self-seeking and fear. God, inspire my thinking, decisions and intuitions. Help me to relax and take it easy. Free me from doubt and indecision. Guide me through this day and show me my next step. God, show me what I need to do to take care of any problems. I ask all these things that I may be of maximum service to you and my fellow man. In the spirit of the Steps I pray. </a:t>
            </a:r>
            <a:endParaRPr lang="en-US" sz="2000">
              <a:cs typeface="Calibri"/>
            </a:endParaRPr>
          </a:p>
          <a:p>
            <a:pPr>
              <a:buClr>
                <a:srgbClr val="FFFFFF"/>
              </a:buClr>
            </a:pPr>
            <a:r>
              <a:rPr lang="en-US" sz="2000" b="1" dirty="0">
                <a:solidFill>
                  <a:schemeClr val="accent5"/>
                </a:solidFill>
                <a:ea typeface="+mn-lt"/>
                <a:cs typeface="+mn-lt"/>
              </a:rPr>
              <a:t>3rd Step Prayer: </a:t>
            </a:r>
            <a:r>
              <a:rPr lang="en-US" sz="2000" dirty="0">
                <a:ea typeface="+mn-lt"/>
                <a:cs typeface="+mn-lt"/>
              </a:rPr>
              <a:t>God, I offer myself to Thee - To build with me and to do with me as Thou wilt. Relieve me of the bondage of self, that I may better do Thy will. Take away my difficulties, that victory over them may bear witness. to those I would help of Thy Power, Thy Love, and Thy Way of life. </a:t>
            </a:r>
          </a:p>
          <a:p>
            <a:pPr>
              <a:buClr>
                <a:srgbClr val="FFFFFF"/>
              </a:buClr>
            </a:pPr>
            <a:r>
              <a:rPr lang="en-US" sz="2000" b="1" dirty="0">
                <a:solidFill>
                  <a:schemeClr val="accent5"/>
                </a:solidFill>
                <a:ea typeface="+mn-lt"/>
                <a:cs typeface="+mn-lt"/>
              </a:rPr>
              <a:t>7th Step Prayer: </a:t>
            </a:r>
            <a:r>
              <a:rPr lang="en-US" sz="2000" dirty="0">
                <a:ea typeface="+mn-lt"/>
                <a:cs typeface="+mn-lt"/>
              </a:rPr>
              <a:t>My Creator, I am now willing that You should have all of me, good and bad. I pray that You now remove from me every single defect of character which stands in the way of my usefulness to You and my fellows. Grant me strength, as I go out from here, to do Your bidding.</a:t>
            </a:r>
            <a:endParaRPr lang="en-US" sz="2000">
              <a:cs typeface="Calibri"/>
            </a:endParaRPr>
          </a:p>
        </p:txBody>
      </p:sp>
    </p:spTree>
    <p:extLst>
      <p:ext uri="{BB962C8B-B14F-4D97-AF65-F5344CB8AC3E}">
        <p14:creationId xmlns:p14="http://schemas.microsoft.com/office/powerpoint/2010/main" val="13635784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F941C-0D0D-B98A-A603-5C3CDE871B56}"/>
              </a:ext>
            </a:extLst>
          </p:cNvPr>
          <p:cNvSpPr>
            <a:spLocks noGrp="1"/>
          </p:cNvSpPr>
          <p:nvPr>
            <p:ph type="title"/>
          </p:nvPr>
        </p:nvSpPr>
        <p:spPr/>
        <p:txBody>
          <a:bodyPr/>
          <a:lstStyle/>
          <a:p>
            <a:r>
              <a:rPr lang="en-US" dirty="0">
                <a:cs typeface="Calibri Light"/>
              </a:rPr>
              <a:t>Closing prayers</a:t>
            </a:r>
            <a:endParaRPr lang="en-US" dirty="0"/>
          </a:p>
        </p:txBody>
      </p:sp>
      <p:sp>
        <p:nvSpPr>
          <p:cNvPr id="3" name="Content Placeholder 2">
            <a:extLst>
              <a:ext uri="{FF2B5EF4-FFF2-40B4-BE49-F238E27FC236}">
                <a16:creationId xmlns:a16="http://schemas.microsoft.com/office/drawing/2014/main" id="{0AD26A3F-323C-8A7E-D302-09F6C66917D2}"/>
              </a:ext>
            </a:extLst>
          </p:cNvPr>
          <p:cNvSpPr>
            <a:spLocks noGrp="1"/>
          </p:cNvSpPr>
          <p:nvPr>
            <p:ph idx="1"/>
          </p:nvPr>
        </p:nvSpPr>
        <p:spPr/>
        <p:txBody>
          <a:bodyPr>
            <a:normAutofit fontScale="92500" lnSpcReduction="20000"/>
          </a:bodyPr>
          <a:lstStyle/>
          <a:p>
            <a:pPr marL="0" indent="0">
              <a:buClr>
                <a:srgbClr val="FFFFFF"/>
              </a:buClr>
              <a:buNone/>
            </a:pPr>
            <a:r>
              <a:rPr lang="en-US" sz="2000" b="1" dirty="0">
                <a:solidFill>
                  <a:schemeClr val="accent5"/>
                </a:solidFill>
              </a:rPr>
              <a:t>The Merton Prayer:</a:t>
            </a:r>
            <a:r>
              <a:rPr lang="en-US" sz="2000" dirty="0"/>
              <a:t> </a:t>
            </a:r>
            <a:endParaRPr lang="en-US" sz="2000" dirty="0">
              <a:ea typeface="+mn-lt"/>
              <a:cs typeface="+mn-lt"/>
            </a:endParaRPr>
          </a:p>
          <a:p>
            <a:pPr marL="0" indent="0">
              <a:buClr>
                <a:srgbClr val="FFFFFF"/>
              </a:buClr>
              <a:buNone/>
            </a:pPr>
            <a:r>
              <a:rPr lang="en-US" sz="2000" dirty="0">
                <a:ea typeface="+mn-lt"/>
                <a:cs typeface="+mn-lt"/>
              </a:rPr>
              <a:t>My Lord God, I have no idea where I am going.  I do not see the road ahead of me. </a:t>
            </a:r>
          </a:p>
          <a:p>
            <a:pPr marL="0" indent="0">
              <a:buNone/>
            </a:pPr>
            <a:r>
              <a:rPr lang="en-US" sz="2000" dirty="0">
                <a:ea typeface="+mn-lt"/>
                <a:cs typeface="+mn-lt"/>
              </a:rPr>
              <a:t>I cannot know for certain where it will end, nor do I really know myself, and the fact that I think I am following your will does not mean that I am actually doing so. </a:t>
            </a:r>
          </a:p>
          <a:p>
            <a:pPr marL="0" indent="0">
              <a:buNone/>
            </a:pPr>
            <a:r>
              <a:rPr lang="en-US" sz="2000" dirty="0">
                <a:ea typeface="+mn-lt"/>
                <a:cs typeface="+mn-lt"/>
              </a:rPr>
              <a:t>But I believe that the desire to please you does in fact please you. </a:t>
            </a:r>
          </a:p>
          <a:p>
            <a:pPr marL="0" indent="0">
              <a:buNone/>
            </a:pPr>
            <a:r>
              <a:rPr lang="en-US" sz="2000" dirty="0">
                <a:ea typeface="+mn-lt"/>
                <a:cs typeface="+mn-lt"/>
              </a:rPr>
              <a:t>And I hope I have that desire in all that I am doing. </a:t>
            </a:r>
          </a:p>
          <a:p>
            <a:pPr marL="0" indent="0">
              <a:buNone/>
            </a:pPr>
            <a:r>
              <a:rPr lang="en-US" sz="2000" dirty="0">
                <a:ea typeface="+mn-lt"/>
                <a:cs typeface="+mn-lt"/>
              </a:rPr>
              <a:t>I hope that I will never do anything apart from that desire. </a:t>
            </a:r>
          </a:p>
          <a:p>
            <a:pPr marL="0" indent="0">
              <a:buNone/>
            </a:pPr>
            <a:r>
              <a:rPr lang="en-US" sz="2000" dirty="0">
                <a:ea typeface="+mn-lt"/>
                <a:cs typeface="+mn-lt"/>
              </a:rPr>
              <a:t>And I know that if I do this you will lead me by the right road, though I may know nothing about it. </a:t>
            </a:r>
          </a:p>
          <a:p>
            <a:pPr marL="0" indent="0">
              <a:buNone/>
            </a:pPr>
            <a:r>
              <a:rPr lang="en-US" sz="2000" dirty="0">
                <a:ea typeface="+mn-lt"/>
                <a:cs typeface="+mn-lt"/>
              </a:rPr>
              <a:t>Therefore, will I trust you always though I may seem to be lost and in the shadow of death. I will not fear, for you are ever with me, and you will never leave me to face my perils alone.</a:t>
            </a:r>
            <a:endParaRPr lang="en-US" sz="2000" dirty="0">
              <a:cs typeface="Calibri" panose="020F0502020204030204"/>
            </a:endParaRPr>
          </a:p>
          <a:p>
            <a:pPr>
              <a:buClr>
                <a:srgbClr val="FFFFFF"/>
              </a:buClr>
            </a:pPr>
            <a:endParaRPr lang="en-US" sz="2000" dirty="0">
              <a:cs typeface="Calibri" panose="020F0502020204030204"/>
            </a:endParaRPr>
          </a:p>
        </p:txBody>
      </p:sp>
    </p:spTree>
    <p:extLst>
      <p:ext uri="{BB962C8B-B14F-4D97-AF65-F5344CB8AC3E}">
        <p14:creationId xmlns:p14="http://schemas.microsoft.com/office/powerpoint/2010/main" val="17564941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F941C-0D0D-B98A-A603-5C3CDE871B56}"/>
              </a:ext>
            </a:extLst>
          </p:cNvPr>
          <p:cNvSpPr>
            <a:spLocks noGrp="1"/>
          </p:cNvSpPr>
          <p:nvPr>
            <p:ph type="title"/>
          </p:nvPr>
        </p:nvSpPr>
        <p:spPr/>
        <p:txBody>
          <a:bodyPr/>
          <a:lstStyle/>
          <a:p>
            <a:r>
              <a:rPr lang="en-US" dirty="0">
                <a:cs typeface="Calibri Light"/>
              </a:rPr>
              <a:t>Closing prayers</a:t>
            </a:r>
            <a:endParaRPr lang="en-US" dirty="0"/>
          </a:p>
        </p:txBody>
      </p:sp>
      <p:sp>
        <p:nvSpPr>
          <p:cNvPr id="3" name="Content Placeholder 2">
            <a:extLst>
              <a:ext uri="{FF2B5EF4-FFF2-40B4-BE49-F238E27FC236}">
                <a16:creationId xmlns:a16="http://schemas.microsoft.com/office/drawing/2014/main" id="{0AD26A3F-323C-8A7E-D302-09F6C66917D2}"/>
              </a:ext>
            </a:extLst>
          </p:cNvPr>
          <p:cNvSpPr>
            <a:spLocks noGrp="1"/>
          </p:cNvSpPr>
          <p:nvPr>
            <p:ph idx="1"/>
          </p:nvPr>
        </p:nvSpPr>
        <p:spPr/>
        <p:txBody>
          <a:bodyPr>
            <a:normAutofit/>
          </a:bodyPr>
          <a:lstStyle/>
          <a:p>
            <a:pPr marL="0" indent="0">
              <a:buClr>
                <a:srgbClr val="FFFFFF"/>
              </a:buClr>
              <a:buNone/>
            </a:pPr>
            <a:endParaRPr lang="en-US" sz="2000" dirty="0">
              <a:cs typeface="Calibri" panose="020F0502020204030204"/>
            </a:endParaRPr>
          </a:p>
          <a:p>
            <a:pPr>
              <a:buClr>
                <a:srgbClr val="FFFFFF"/>
              </a:buClr>
            </a:pPr>
            <a:r>
              <a:rPr lang="en-US" sz="2000" b="1" dirty="0">
                <a:solidFill>
                  <a:schemeClr val="accent5"/>
                </a:solidFill>
                <a:ea typeface="+mn-lt"/>
                <a:cs typeface="+mn-lt"/>
              </a:rPr>
              <a:t>Set Aside Prayer: </a:t>
            </a:r>
            <a:r>
              <a:rPr lang="en-US" sz="2000" dirty="0">
                <a:ea typeface="+mn-lt"/>
                <a:cs typeface="+mn-lt"/>
              </a:rPr>
              <a:t>God, today help me set aside everything I think I know about You, everything I think I know about myself, everything I think I know about others, and everything I think I know about my own recovery so I may have an open mind and a new experience with all these things. Please help me see the truth.</a:t>
            </a:r>
            <a:endParaRPr lang="en-US" sz="2000" dirty="0">
              <a:cs typeface="Calibri"/>
            </a:endParaRPr>
          </a:p>
          <a:p>
            <a:pPr>
              <a:buClr>
                <a:srgbClr val="FFFFFF"/>
              </a:buClr>
            </a:pPr>
            <a:endParaRPr lang="en-US" sz="2000" dirty="0">
              <a:cs typeface="Calibri"/>
            </a:endParaRPr>
          </a:p>
        </p:txBody>
      </p:sp>
    </p:spTree>
    <p:extLst>
      <p:ext uri="{BB962C8B-B14F-4D97-AF65-F5344CB8AC3E}">
        <p14:creationId xmlns:p14="http://schemas.microsoft.com/office/powerpoint/2010/main" val="23943896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5FC06-160D-44FB-B0BE-569C556CF282}"/>
              </a:ext>
            </a:extLst>
          </p:cNvPr>
          <p:cNvSpPr>
            <a:spLocks noGrp="1"/>
          </p:cNvSpPr>
          <p:nvPr>
            <p:ph type="title"/>
          </p:nvPr>
        </p:nvSpPr>
        <p:spPr/>
        <p:txBody>
          <a:bodyPr/>
          <a:lstStyle/>
          <a:p>
            <a:r>
              <a:rPr lang="en-US" dirty="0">
                <a:cs typeface="Calibri Light"/>
              </a:rPr>
              <a:t>KEEP COMING BACK</a:t>
            </a:r>
            <a:endParaRPr lang="en-US" dirty="0"/>
          </a:p>
        </p:txBody>
      </p:sp>
      <p:sp>
        <p:nvSpPr>
          <p:cNvPr id="3" name="Content Placeholder 2">
            <a:extLst>
              <a:ext uri="{FF2B5EF4-FFF2-40B4-BE49-F238E27FC236}">
                <a16:creationId xmlns:a16="http://schemas.microsoft.com/office/drawing/2014/main" id="{E8837C93-1023-F519-7FF6-06617C686F9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609276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BA86B-1188-08E3-C8F7-676C644D7072}"/>
              </a:ext>
            </a:extLst>
          </p:cNvPr>
          <p:cNvSpPr>
            <a:spLocks noGrp="1"/>
          </p:cNvSpPr>
          <p:nvPr>
            <p:ph type="title"/>
          </p:nvPr>
        </p:nvSpPr>
        <p:spPr/>
        <p:txBody>
          <a:bodyPr/>
          <a:lstStyle/>
          <a:p>
            <a:r>
              <a:rPr lang="en-US" dirty="0">
                <a:cs typeface="Calibri Light"/>
              </a:rPr>
              <a:t>SMALL print</a:t>
            </a:r>
            <a:endParaRPr lang="en-US" dirty="0"/>
          </a:p>
        </p:txBody>
      </p:sp>
      <p:sp>
        <p:nvSpPr>
          <p:cNvPr id="3" name="Content Placeholder 2">
            <a:extLst>
              <a:ext uri="{FF2B5EF4-FFF2-40B4-BE49-F238E27FC236}">
                <a16:creationId xmlns:a16="http://schemas.microsoft.com/office/drawing/2014/main" id="{FAD7CAC4-96A5-4690-7379-401376B5B346}"/>
              </a:ext>
            </a:extLst>
          </p:cNvPr>
          <p:cNvSpPr>
            <a:spLocks noGrp="1"/>
          </p:cNvSpPr>
          <p:nvPr>
            <p:ph idx="1"/>
          </p:nvPr>
        </p:nvSpPr>
        <p:spPr/>
        <p:txBody>
          <a:bodyPr>
            <a:normAutofit/>
          </a:bodyPr>
          <a:lstStyle/>
          <a:p>
            <a:pPr marL="0" indent="0">
              <a:buNone/>
            </a:pPr>
            <a:r>
              <a:rPr lang="en-US" dirty="0">
                <a:ea typeface="+mn-lt"/>
                <a:cs typeface="+mn-lt"/>
              </a:rPr>
              <a:t>* ©1985 The Augustine Fellowship, S.L.A.A., Fellowship-Wide Services, Inc. All Rights Reserved. The Twelve Steps are reprinted and adapted with permission of Alcoholics Anonymous World Services, Inc. Permission to reprint and adapt the Twelve Steps does not mean that A.A. is affiliated with this program. A.A. is a program of recovery from alcoholism only. Use of the Twelve Steps in connection with programs and activities, which are patterned after A.A., but which address other problems, does not imply otherwise.</a:t>
            </a:r>
            <a:endParaRPr lang="en-US" dirty="0">
              <a:cs typeface="Calibri"/>
            </a:endParaRPr>
          </a:p>
        </p:txBody>
      </p:sp>
    </p:spTree>
    <p:extLst>
      <p:ext uri="{BB962C8B-B14F-4D97-AF65-F5344CB8AC3E}">
        <p14:creationId xmlns:p14="http://schemas.microsoft.com/office/powerpoint/2010/main" val="3330486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F94EC-3D71-A1BD-8CCF-52308543D821}"/>
              </a:ext>
            </a:extLst>
          </p:cNvPr>
          <p:cNvSpPr>
            <a:spLocks noGrp="1"/>
          </p:cNvSpPr>
          <p:nvPr>
            <p:ph type="title"/>
          </p:nvPr>
        </p:nvSpPr>
        <p:spPr>
          <a:xfrm>
            <a:off x="685801" y="609600"/>
            <a:ext cx="10131425" cy="489828"/>
          </a:xfrm>
        </p:spPr>
        <p:txBody>
          <a:bodyPr>
            <a:normAutofit fontScale="90000"/>
          </a:bodyPr>
          <a:lstStyle/>
          <a:p>
            <a:r>
              <a:rPr lang="en-US" dirty="0">
                <a:cs typeface="Calibri Light"/>
              </a:rPr>
              <a:t>Preamble</a:t>
            </a:r>
            <a:endParaRPr lang="en-US" dirty="0"/>
          </a:p>
        </p:txBody>
      </p:sp>
      <p:sp>
        <p:nvSpPr>
          <p:cNvPr id="3" name="Content Placeholder 2">
            <a:extLst>
              <a:ext uri="{FF2B5EF4-FFF2-40B4-BE49-F238E27FC236}">
                <a16:creationId xmlns:a16="http://schemas.microsoft.com/office/drawing/2014/main" id="{AB9B2915-65D7-F6AD-FC82-E48BF0122268}"/>
              </a:ext>
            </a:extLst>
          </p:cNvPr>
          <p:cNvSpPr>
            <a:spLocks noGrp="1"/>
          </p:cNvSpPr>
          <p:nvPr>
            <p:ph idx="1"/>
          </p:nvPr>
        </p:nvSpPr>
        <p:spPr>
          <a:xfrm>
            <a:off x="685801" y="1222092"/>
            <a:ext cx="10131425" cy="4569108"/>
          </a:xfrm>
        </p:spPr>
        <p:txBody>
          <a:bodyPr>
            <a:normAutofit/>
          </a:bodyPr>
          <a:lstStyle/>
          <a:p>
            <a:pPr marL="0" indent="0">
              <a:buNone/>
            </a:pPr>
            <a:r>
              <a:rPr lang="en-US" sz="2000" dirty="0">
                <a:ea typeface="+mn-lt"/>
                <a:cs typeface="+mn-lt"/>
              </a:rPr>
              <a:t>Sex and Love Addicts Anonymous is a Twelve Step, Twelve Tradition oriented fellowship based on the model pioneered by Alcoholics Anonymous. The only qualification for S.L.A.A. membership is a desire to stop living out a pattern of sex and love addiction. S.L.A.A. is supported entirely through the contributions of its membership and is free to all who need it. To counter the destructive consequences of sex and love addiction, we draw on five major resources: </a:t>
            </a:r>
            <a:endParaRPr lang="en-US" sz="2000" dirty="0"/>
          </a:p>
        </p:txBody>
      </p:sp>
    </p:spTree>
    <p:extLst>
      <p:ext uri="{BB962C8B-B14F-4D97-AF65-F5344CB8AC3E}">
        <p14:creationId xmlns:p14="http://schemas.microsoft.com/office/powerpoint/2010/main" val="136993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F94EC-3D71-A1BD-8CCF-52308543D821}"/>
              </a:ext>
            </a:extLst>
          </p:cNvPr>
          <p:cNvSpPr>
            <a:spLocks noGrp="1"/>
          </p:cNvSpPr>
          <p:nvPr>
            <p:ph type="title"/>
          </p:nvPr>
        </p:nvSpPr>
        <p:spPr>
          <a:xfrm>
            <a:off x="685801" y="609600"/>
            <a:ext cx="10131425" cy="489828"/>
          </a:xfrm>
        </p:spPr>
        <p:txBody>
          <a:bodyPr>
            <a:normAutofit fontScale="90000"/>
          </a:bodyPr>
          <a:lstStyle/>
          <a:p>
            <a:r>
              <a:rPr lang="en-US" dirty="0">
                <a:cs typeface="Calibri Light"/>
              </a:rPr>
              <a:t>Preamble</a:t>
            </a:r>
            <a:endParaRPr lang="en-US" dirty="0"/>
          </a:p>
        </p:txBody>
      </p:sp>
      <p:sp>
        <p:nvSpPr>
          <p:cNvPr id="3" name="Content Placeholder 2">
            <a:extLst>
              <a:ext uri="{FF2B5EF4-FFF2-40B4-BE49-F238E27FC236}">
                <a16:creationId xmlns:a16="http://schemas.microsoft.com/office/drawing/2014/main" id="{AB9B2915-65D7-F6AD-FC82-E48BF0122268}"/>
              </a:ext>
            </a:extLst>
          </p:cNvPr>
          <p:cNvSpPr>
            <a:spLocks noGrp="1"/>
          </p:cNvSpPr>
          <p:nvPr>
            <p:ph idx="1"/>
          </p:nvPr>
        </p:nvSpPr>
        <p:spPr>
          <a:xfrm>
            <a:off x="685801" y="1222092"/>
            <a:ext cx="10131425" cy="4569108"/>
          </a:xfrm>
        </p:spPr>
        <p:txBody>
          <a:bodyPr>
            <a:normAutofit/>
          </a:bodyPr>
          <a:lstStyle/>
          <a:p>
            <a:pPr marL="0" indent="0">
              <a:buNone/>
            </a:pPr>
            <a:r>
              <a:rPr lang="en-US" sz="2000" b="1" dirty="0">
                <a:solidFill>
                  <a:schemeClr val="accent5"/>
                </a:solidFill>
                <a:ea typeface="+mn-lt"/>
                <a:cs typeface="+mn-lt"/>
              </a:rPr>
              <a:t>1. Sobriety. </a:t>
            </a:r>
            <a:r>
              <a:rPr lang="en-US" sz="2000" dirty="0">
                <a:ea typeface="+mn-lt"/>
                <a:cs typeface="+mn-lt"/>
              </a:rPr>
              <a:t>Our willingness to stop acting out in our own personal bottom-line addictive behavior on a daily basis. </a:t>
            </a:r>
          </a:p>
          <a:p>
            <a:pPr marL="0" indent="0">
              <a:buNone/>
            </a:pPr>
            <a:r>
              <a:rPr lang="en-US" sz="2000" b="1" dirty="0">
                <a:solidFill>
                  <a:schemeClr val="accent5"/>
                </a:solidFill>
                <a:ea typeface="+mn-lt"/>
                <a:cs typeface="+mn-lt"/>
              </a:rPr>
              <a:t>2. Sponsorship / Meetings. </a:t>
            </a:r>
            <a:r>
              <a:rPr lang="en-US" sz="2000" dirty="0">
                <a:ea typeface="+mn-lt"/>
                <a:cs typeface="+mn-lt"/>
              </a:rPr>
              <a:t>Our capacity to reach out for the supportive fellowship within S.L.A.A. </a:t>
            </a:r>
          </a:p>
          <a:p>
            <a:pPr marL="0" indent="0">
              <a:buNone/>
            </a:pPr>
            <a:r>
              <a:rPr lang="en-US" sz="2000" b="1" dirty="0">
                <a:solidFill>
                  <a:schemeClr val="accent5"/>
                </a:solidFill>
                <a:ea typeface="+mn-lt"/>
                <a:cs typeface="+mn-lt"/>
              </a:rPr>
              <a:t>3. Steps.</a:t>
            </a:r>
            <a:r>
              <a:rPr lang="en-US" sz="2000" dirty="0">
                <a:ea typeface="+mn-lt"/>
                <a:cs typeface="+mn-lt"/>
              </a:rPr>
              <a:t> Our practice of the Twelve Step program of recovery to achieve sexual and emotional sobriety. </a:t>
            </a:r>
          </a:p>
          <a:p>
            <a:pPr marL="0" indent="0">
              <a:buNone/>
            </a:pPr>
            <a:r>
              <a:rPr lang="en-US" sz="2000" b="1" dirty="0">
                <a:solidFill>
                  <a:schemeClr val="accent5"/>
                </a:solidFill>
                <a:ea typeface="+mn-lt"/>
                <a:cs typeface="+mn-lt"/>
              </a:rPr>
              <a:t>4</a:t>
            </a:r>
            <a:r>
              <a:rPr lang="en-US" sz="2000" dirty="0">
                <a:solidFill>
                  <a:schemeClr val="accent5"/>
                </a:solidFill>
                <a:ea typeface="+mn-lt"/>
                <a:cs typeface="+mn-lt"/>
              </a:rPr>
              <a:t>. Service.</a:t>
            </a:r>
            <a:r>
              <a:rPr lang="en-US" sz="2000" dirty="0">
                <a:ea typeface="+mn-lt"/>
                <a:cs typeface="+mn-lt"/>
              </a:rPr>
              <a:t> Our giving back to the S.L.A.A. community what we continue to freely receive. </a:t>
            </a:r>
          </a:p>
          <a:p>
            <a:pPr marL="0" indent="0">
              <a:buNone/>
            </a:pPr>
            <a:r>
              <a:rPr lang="en-US" sz="2000" dirty="0">
                <a:solidFill>
                  <a:schemeClr val="accent5"/>
                </a:solidFill>
                <a:ea typeface="+mn-lt"/>
                <a:cs typeface="+mn-lt"/>
              </a:rPr>
              <a:t>5. Spirituality. </a:t>
            </a:r>
            <a:r>
              <a:rPr lang="en-US" sz="2000" dirty="0">
                <a:ea typeface="+mn-lt"/>
                <a:cs typeface="+mn-lt"/>
              </a:rPr>
              <a:t>Our developing a relationship with a Power greater than ourselves which can guide and sustain us in recovery. </a:t>
            </a:r>
            <a:endParaRPr lang="en-US" sz="2000">
              <a:cs typeface="Calibri"/>
            </a:endParaRPr>
          </a:p>
        </p:txBody>
      </p:sp>
    </p:spTree>
    <p:extLst>
      <p:ext uri="{BB962C8B-B14F-4D97-AF65-F5344CB8AC3E}">
        <p14:creationId xmlns:p14="http://schemas.microsoft.com/office/powerpoint/2010/main" val="321118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F94EC-3D71-A1BD-8CCF-52308543D821}"/>
              </a:ext>
            </a:extLst>
          </p:cNvPr>
          <p:cNvSpPr>
            <a:spLocks noGrp="1"/>
          </p:cNvSpPr>
          <p:nvPr>
            <p:ph type="title"/>
          </p:nvPr>
        </p:nvSpPr>
        <p:spPr>
          <a:xfrm>
            <a:off x="685801" y="609600"/>
            <a:ext cx="10131425" cy="489828"/>
          </a:xfrm>
        </p:spPr>
        <p:txBody>
          <a:bodyPr>
            <a:normAutofit fontScale="90000"/>
          </a:bodyPr>
          <a:lstStyle/>
          <a:p>
            <a:r>
              <a:rPr lang="en-US" dirty="0">
                <a:cs typeface="Calibri Light"/>
              </a:rPr>
              <a:t>Preamble</a:t>
            </a:r>
            <a:endParaRPr lang="en-US" dirty="0"/>
          </a:p>
        </p:txBody>
      </p:sp>
      <p:sp>
        <p:nvSpPr>
          <p:cNvPr id="3" name="Content Placeholder 2">
            <a:extLst>
              <a:ext uri="{FF2B5EF4-FFF2-40B4-BE49-F238E27FC236}">
                <a16:creationId xmlns:a16="http://schemas.microsoft.com/office/drawing/2014/main" id="{AB9B2915-65D7-F6AD-FC82-E48BF0122268}"/>
              </a:ext>
            </a:extLst>
          </p:cNvPr>
          <p:cNvSpPr>
            <a:spLocks noGrp="1"/>
          </p:cNvSpPr>
          <p:nvPr>
            <p:ph idx="1"/>
          </p:nvPr>
        </p:nvSpPr>
        <p:spPr>
          <a:xfrm>
            <a:off x="685801" y="1222092"/>
            <a:ext cx="10131425" cy="4569108"/>
          </a:xfrm>
        </p:spPr>
        <p:txBody>
          <a:bodyPr>
            <a:normAutofit/>
          </a:bodyPr>
          <a:lstStyle/>
          <a:p>
            <a:pPr marL="0" indent="0">
              <a:buNone/>
            </a:pPr>
            <a:r>
              <a:rPr lang="en-US" sz="2000" dirty="0">
                <a:cs typeface="Calibri"/>
              </a:rPr>
              <a:t>As a fellowship S.L.A.A. has no opinion on outside issues and seeks no controversy. S.L.A.A. is not affiliated with any other organizations, movements or causes, either religious or secular. We are, however, united in a common focus: dealing with our addictive sexual and emotional behavior. </a:t>
            </a:r>
            <a:endParaRPr lang="en-US" sz="2000">
              <a:ea typeface="+mn-lt"/>
              <a:cs typeface="+mn-lt"/>
            </a:endParaRPr>
          </a:p>
          <a:p>
            <a:pPr marL="0" indent="0">
              <a:buNone/>
            </a:pPr>
            <a:r>
              <a:rPr lang="en-US" sz="2000" dirty="0">
                <a:cs typeface="Calibri"/>
              </a:rPr>
              <a:t>We find a common denominator in our obsessive/compulsive patterns, which transcends any personal differences of sexual orientation or gender identity. We need protect with special care the anonymity of every S.L.A.A. member. </a:t>
            </a:r>
            <a:endParaRPr lang="en-US" sz="2000">
              <a:ea typeface="+mn-lt"/>
              <a:cs typeface="+mn-lt"/>
            </a:endParaRPr>
          </a:p>
          <a:p>
            <a:pPr marL="0" indent="0">
              <a:buNone/>
            </a:pPr>
            <a:r>
              <a:rPr lang="en-US" sz="2000" dirty="0">
                <a:cs typeface="Calibri"/>
              </a:rPr>
              <a:t>Additionally, we try to avoid drawing undue attention to S.L.A.A. as a whole from the public media. </a:t>
            </a:r>
            <a:endParaRPr lang="en-US" sz="2000">
              <a:cs typeface="Calibri"/>
            </a:endParaRPr>
          </a:p>
        </p:txBody>
      </p:sp>
    </p:spTree>
    <p:extLst>
      <p:ext uri="{BB962C8B-B14F-4D97-AF65-F5344CB8AC3E}">
        <p14:creationId xmlns:p14="http://schemas.microsoft.com/office/powerpoint/2010/main" val="1275482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F94EC-3D71-A1BD-8CCF-52308543D821}"/>
              </a:ext>
            </a:extLst>
          </p:cNvPr>
          <p:cNvSpPr>
            <a:spLocks noGrp="1"/>
          </p:cNvSpPr>
          <p:nvPr>
            <p:ph type="title"/>
          </p:nvPr>
        </p:nvSpPr>
        <p:spPr>
          <a:xfrm>
            <a:off x="685801" y="609600"/>
            <a:ext cx="10131425" cy="489828"/>
          </a:xfrm>
        </p:spPr>
        <p:txBody>
          <a:bodyPr>
            <a:normAutofit fontScale="90000"/>
          </a:bodyPr>
          <a:lstStyle/>
          <a:p>
            <a:r>
              <a:rPr lang="en-US" dirty="0">
                <a:ea typeface="+mj-lt"/>
                <a:cs typeface="+mj-lt"/>
              </a:rPr>
              <a:t>THE TWELVE STEPS OF S.L.A.A.</a:t>
            </a:r>
            <a:endParaRPr lang="en-US" dirty="0"/>
          </a:p>
        </p:txBody>
      </p:sp>
      <p:sp>
        <p:nvSpPr>
          <p:cNvPr id="3" name="Content Placeholder 2">
            <a:extLst>
              <a:ext uri="{FF2B5EF4-FFF2-40B4-BE49-F238E27FC236}">
                <a16:creationId xmlns:a16="http://schemas.microsoft.com/office/drawing/2014/main" id="{AB9B2915-65D7-F6AD-FC82-E48BF0122268}"/>
              </a:ext>
            </a:extLst>
          </p:cNvPr>
          <p:cNvSpPr>
            <a:spLocks noGrp="1"/>
          </p:cNvSpPr>
          <p:nvPr>
            <p:ph idx="1"/>
          </p:nvPr>
        </p:nvSpPr>
        <p:spPr>
          <a:xfrm>
            <a:off x="685801" y="1222092"/>
            <a:ext cx="10131425" cy="4569108"/>
          </a:xfrm>
        </p:spPr>
        <p:txBody>
          <a:bodyPr>
            <a:normAutofit/>
          </a:bodyPr>
          <a:lstStyle/>
          <a:p>
            <a:pPr marL="0" indent="0">
              <a:buNone/>
            </a:pPr>
            <a:r>
              <a:rPr lang="en-US" sz="2000" dirty="0">
                <a:ea typeface="+mn-lt"/>
                <a:cs typeface="+mn-lt"/>
              </a:rPr>
              <a:t>1. We admitted we were powerless over sex and love addiction - that our lives had become unmanageable.</a:t>
            </a:r>
          </a:p>
          <a:p>
            <a:pPr marL="0" indent="0">
              <a:buNone/>
            </a:pPr>
            <a:r>
              <a:rPr lang="en-US" sz="2000" dirty="0">
                <a:ea typeface="+mn-lt"/>
                <a:cs typeface="+mn-lt"/>
              </a:rPr>
              <a:t> 2. Came to believe that a Power greater than ourselves could restore us to sanity. </a:t>
            </a:r>
          </a:p>
          <a:p>
            <a:pPr marL="0" indent="0">
              <a:buNone/>
            </a:pPr>
            <a:r>
              <a:rPr lang="en-US" sz="2000" dirty="0">
                <a:ea typeface="+mn-lt"/>
                <a:cs typeface="+mn-lt"/>
              </a:rPr>
              <a:t>3. Made a decision to turn our will and our lives over to the care of God as we understood God. </a:t>
            </a:r>
          </a:p>
          <a:p>
            <a:pPr marL="0" indent="0">
              <a:buNone/>
            </a:pPr>
            <a:r>
              <a:rPr lang="en-US" sz="2000" dirty="0">
                <a:ea typeface="+mn-lt"/>
                <a:cs typeface="+mn-lt"/>
              </a:rPr>
              <a:t>4. Made a searching and fearless moral inventory of ourselves. </a:t>
            </a:r>
          </a:p>
          <a:p>
            <a:pPr marL="0" indent="0">
              <a:buNone/>
            </a:pPr>
            <a:r>
              <a:rPr lang="en-US" sz="2000" dirty="0">
                <a:ea typeface="+mn-lt"/>
                <a:cs typeface="+mn-lt"/>
              </a:rPr>
              <a:t>5. Admitted to God, to ourselves and to another human being the exact nature of our wrongs. </a:t>
            </a:r>
          </a:p>
          <a:p>
            <a:pPr marL="0" indent="0">
              <a:buNone/>
            </a:pPr>
            <a:r>
              <a:rPr lang="en-US" sz="2000" dirty="0">
                <a:ea typeface="+mn-lt"/>
                <a:cs typeface="+mn-lt"/>
              </a:rPr>
              <a:t>6. Were entirely ready to have God remove all these defects of character. </a:t>
            </a:r>
            <a:endParaRPr lang="en-US" sz="2000">
              <a:cs typeface="Calibri"/>
            </a:endParaRPr>
          </a:p>
        </p:txBody>
      </p:sp>
    </p:spTree>
    <p:extLst>
      <p:ext uri="{BB962C8B-B14F-4D97-AF65-F5344CB8AC3E}">
        <p14:creationId xmlns:p14="http://schemas.microsoft.com/office/powerpoint/2010/main" val="4172964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F94EC-3D71-A1BD-8CCF-52308543D821}"/>
              </a:ext>
            </a:extLst>
          </p:cNvPr>
          <p:cNvSpPr>
            <a:spLocks noGrp="1"/>
          </p:cNvSpPr>
          <p:nvPr>
            <p:ph type="title"/>
          </p:nvPr>
        </p:nvSpPr>
        <p:spPr>
          <a:xfrm>
            <a:off x="685801" y="609600"/>
            <a:ext cx="10131425" cy="489828"/>
          </a:xfrm>
        </p:spPr>
        <p:txBody>
          <a:bodyPr>
            <a:normAutofit fontScale="90000"/>
          </a:bodyPr>
          <a:lstStyle/>
          <a:p>
            <a:r>
              <a:rPr lang="en-US" dirty="0">
                <a:ea typeface="+mj-lt"/>
                <a:cs typeface="+mj-lt"/>
              </a:rPr>
              <a:t>THE TWELVE STEPS OF S.L.A.A.</a:t>
            </a:r>
            <a:endParaRPr lang="en-US" dirty="0"/>
          </a:p>
        </p:txBody>
      </p:sp>
      <p:sp>
        <p:nvSpPr>
          <p:cNvPr id="3" name="Content Placeholder 2">
            <a:extLst>
              <a:ext uri="{FF2B5EF4-FFF2-40B4-BE49-F238E27FC236}">
                <a16:creationId xmlns:a16="http://schemas.microsoft.com/office/drawing/2014/main" id="{AB9B2915-65D7-F6AD-FC82-E48BF0122268}"/>
              </a:ext>
            </a:extLst>
          </p:cNvPr>
          <p:cNvSpPr>
            <a:spLocks noGrp="1"/>
          </p:cNvSpPr>
          <p:nvPr>
            <p:ph idx="1"/>
          </p:nvPr>
        </p:nvSpPr>
        <p:spPr>
          <a:xfrm>
            <a:off x="685801" y="1222092"/>
            <a:ext cx="10131425" cy="4569108"/>
          </a:xfrm>
        </p:spPr>
        <p:txBody>
          <a:bodyPr>
            <a:normAutofit/>
          </a:bodyPr>
          <a:lstStyle/>
          <a:p>
            <a:pPr marL="0" indent="0">
              <a:buNone/>
            </a:pPr>
            <a:r>
              <a:rPr lang="en-US" sz="2000" dirty="0">
                <a:ea typeface="+mn-lt"/>
                <a:cs typeface="+mn-lt"/>
              </a:rPr>
              <a:t>7. Humbly asked God to remove our shortcomings. </a:t>
            </a:r>
            <a:endParaRPr lang="en-US" sz="2000">
              <a:cs typeface="Calibri"/>
            </a:endParaRPr>
          </a:p>
          <a:p>
            <a:pPr marL="0" indent="0">
              <a:buNone/>
            </a:pPr>
            <a:r>
              <a:rPr lang="en-US" sz="2000" dirty="0">
                <a:ea typeface="+mn-lt"/>
                <a:cs typeface="+mn-lt"/>
              </a:rPr>
              <a:t>8. Made a list of all persons we had harmed and became willing to make amends to them all. </a:t>
            </a:r>
          </a:p>
          <a:p>
            <a:pPr marL="0" indent="0">
              <a:buNone/>
            </a:pPr>
            <a:r>
              <a:rPr lang="en-US" sz="2000" dirty="0">
                <a:ea typeface="+mn-lt"/>
                <a:cs typeface="+mn-lt"/>
              </a:rPr>
              <a:t>9. Made direct amends to such people wherever possible, except when to do so would injure them or others. </a:t>
            </a:r>
          </a:p>
          <a:p>
            <a:pPr marL="0" indent="0">
              <a:buNone/>
            </a:pPr>
            <a:r>
              <a:rPr lang="en-US" sz="2000" dirty="0">
                <a:ea typeface="+mn-lt"/>
                <a:cs typeface="+mn-lt"/>
              </a:rPr>
              <a:t>10. Continued to take personal inventory and when we were wrong promptly admitted it. </a:t>
            </a:r>
          </a:p>
          <a:p>
            <a:pPr marL="0" indent="0">
              <a:buNone/>
            </a:pPr>
            <a:r>
              <a:rPr lang="en-US" sz="2000" dirty="0">
                <a:ea typeface="+mn-lt"/>
                <a:cs typeface="+mn-lt"/>
              </a:rPr>
              <a:t>11. Sought through prayer and meditation to improve our conscious contact with a Power greater than ourselves, praying only for knowledge of God's will for us and the power to carry that out. </a:t>
            </a:r>
          </a:p>
          <a:p>
            <a:pPr marL="0" indent="0">
              <a:buNone/>
            </a:pPr>
            <a:r>
              <a:rPr lang="en-US" sz="2000" dirty="0">
                <a:ea typeface="+mn-lt"/>
                <a:cs typeface="+mn-lt"/>
              </a:rPr>
              <a:t>12. Having had a spiritual awakening as the result of these steps, we tried to carry this message to sex and love addicts and to practice these principles in all areas of our lives. </a:t>
            </a:r>
            <a:endParaRPr lang="en-US" sz="2000">
              <a:cs typeface="Calibri"/>
            </a:endParaRPr>
          </a:p>
        </p:txBody>
      </p:sp>
    </p:spTree>
    <p:extLst>
      <p:ext uri="{BB962C8B-B14F-4D97-AF65-F5344CB8AC3E}">
        <p14:creationId xmlns:p14="http://schemas.microsoft.com/office/powerpoint/2010/main" val="52309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F94EC-3D71-A1BD-8CCF-52308543D821}"/>
              </a:ext>
            </a:extLst>
          </p:cNvPr>
          <p:cNvSpPr>
            <a:spLocks noGrp="1"/>
          </p:cNvSpPr>
          <p:nvPr>
            <p:ph type="title"/>
          </p:nvPr>
        </p:nvSpPr>
        <p:spPr>
          <a:xfrm>
            <a:off x="685801" y="609600"/>
            <a:ext cx="10131425" cy="489828"/>
          </a:xfrm>
        </p:spPr>
        <p:txBody>
          <a:bodyPr>
            <a:normAutofit fontScale="90000"/>
          </a:bodyPr>
          <a:lstStyle/>
          <a:p>
            <a:r>
              <a:rPr lang="en-US" dirty="0">
                <a:ea typeface="+mj-lt"/>
                <a:cs typeface="+mj-lt"/>
              </a:rPr>
              <a:t>THE TWELVE TRADITIONS OF S.L.A.A.</a:t>
            </a:r>
          </a:p>
        </p:txBody>
      </p:sp>
      <p:sp>
        <p:nvSpPr>
          <p:cNvPr id="3" name="Content Placeholder 2">
            <a:extLst>
              <a:ext uri="{FF2B5EF4-FFF2-40B4-BE49-F238E27FC236}">
                <a16:creationId xmlns:a16="http://schemas.microsoft.com/office/drawing/2014/main" id="{AB9B2915-65D7-F6AD-FC82-E48BF0122268}"/>
              </a:ext>
            </a:extLst>
          </p:cNvPr>
          <p:cNvSpPr>
            <a:spLocks noGrp="1"/>
          </p:cNvSpPr>
          <p:nvPr>
            <p:ph idx="1"/>
          </p:nvPr>
        </p:nvSpPr>
        <p:spPr>
          <a:xfrm>
            <a:off x="685801" y="1222092"/>
            <a:ext cx="10131425" cy="4569108"/>
          </a:xfrm>
        </p:spPr>
        <p:txBody>
          <a:bodyPr>
            <a:normAutofit fontScale="92500"/>
          </a:bodyPr>
          <a:lstStyle/>
          <a:p>
            <a:pPr marL="0" indent="0">
              <a:buNone/>
            </a:pPr>
            <a:r>
              <a:rPr lang="en-US" sz="2000" dirty="0">
                <a:ea typeface="+mn-lt"/>
                <a:cs typeface="+mn-lt"/>
              </a:rPr>
              <a:t>1. Our common welfare should come first; personal recovery depends upon S.L.A.A. unity. </a:t>
            </a:r>
          </a:p>
          <a:p>
            <a:pPr marL="0" indent="0">
              <a:buNone/>
            </a:pPr>
            <a:r>
              <a:rPr lang="en-US" sz="2000" dirty="0">
                <a:ea typeface="+mn-lt"/>
                <a:cs typeface="+mn-lt"/>
              </a:rPr>
              <a:t>2. For our group purpose there is but one ultimate authority -- a loving God as this Power may be expressed through our group conscience. Our leaders are but trusted servants; they do not govern. </a:t>
            </a:r>
          </a:p>
          <a:p>
            <a:pPr marL="0" indent="0">
              <a:buNone/>
            </a:pPr>
            <a:r>
              <a:rPr lang="en-US" sz="2000" dirty="0">
                <a:ea typeface="+mn-lt"/>
                <a:cs typeface="+mn-lt"/>
              </a:rPr>
              <a:t>3. The only requirement for S.L.A.A. membership is a desire to stop living out a pattern of sex and love addiction. Any two or more persons gathered together for mutual aid in recovering from sex and love addiction may call themselves an S.L.A.A. group, provided that as a group they have no other affiliation. </a:t>
            </a:r>
          </a:p>
          <a:p>
            <a:pPr marL="0" indent="0">
              <a:buNone/>
            </a:pPr>
            <a:r>
              <a:rPr lang="en-US" sz="2000" dirty="0">
                <a:ea typeface="+mn-lt"/>
                <a:cs typeface="+mn-lt"/>
              </a:rPr>
              <a:t>4. Each group should be autonomous except in matters affecting other groups or S.L.A.A. as a whole. </a:t>
            </a:r>
          </a:p>
          <a:p>
            <a:pPr marL="0" indent="0">
              <a:buNone/>
            </a:pPr>
            <a:r>
              <a:rPr lang="en-US" sz="2000" dirty="0">
                <a:ea typeface="+mn-lt"/>
                <a:cs typeface="+mn-lt"/>
              </a:rPr>
              <a:t>5. Each group has but one primary purpose -- to carry its message to the sex and love addict who still suffers. </a:t>
            </a:r>
          </a:p>
          <a:p>
            <a:pPr marL="0" indent="0">
              <a:buNone/>
            </a:pPr>
            <a:r>
              <a:rPr lang="en-US" sz="2000" dirty="0">
                <a:ea typeface="+mn-lt"/>
                <a:cs typeface="+mn-lt"/>
              </a:rPr>
              <a:t>6. An S.L.A.A. group or S.L.A.A. as a whole ought never endorse, finance, or lend the S.L.A.A. name to any related facility or outside enterprise, lest problems of money, property, or prestige divert us from our primary purpose. </a:t>
            </a:r>
            <a:endParaRPr lang="en-US" sz="2000">
              <a:cs typeface="Calibri"/>
            </a:endParaRPr>
          </a:p>
        </p:txBody>
      </p:sp>
    </p:spTree>
    <p:extLst>
      <p:ext uri="{BB962C8B-B14F-4D97-AF65-F5344CB8AC3E}">
        <p14:creationId xmlns:p14="http://schemas.microsoft.com/office/powerpoint/2010/main" val="2285854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F94EC-3D71-A1BD-8CCF-52308543D821}"/>
              </a:ext>
            </a:extLst>
          </p:cNvPr>
          <p:cNvSpPr>
            <a:spLocks noGrp="1"/>
          </p:cNvSpPr>
          <p:nvPr>
            <p:ph type="title"/>
          </p:nvPr>
        </p:nvSpPr>
        <p:spPr>
          <a:xfrm>
            <a:off x="685801" y="609600"/>
            <a:ext cx="10131425" cy="489828"/>
          </a:xfrm>
        </p:spPr>
        <p:txBody>
          <a:bodyPr>
            <a:normAutofit fontScale="90000"/>
          </a:bodyPr>
          <a:lstStyle/>
          <a:p>
            <a:r>
              <a:rPr lang="en-US" dirty="0">
                <a:ea typeface="+mj-lt"/>
                <a:cs typeface="+mj-lt"/>
              </a:rPr>
              <a:t>THE TWELVE TRADITIONS OF S.L.A.A.</a:t>
            </a:r>
          </a:p>
        </p:txBody>
      </p:sp>
      <p:sp>
        <p:nvSpPr>
          <p:cNvPr id="3" name="Content Placeholder 2">
            <a:extLst>
              <a:ext uri="{FF2B5EF4-FFF2-40B4-BE49-F238E27FC236}">
                <a16:creationId xmlns:a16="http://schemas.microsoft.com/office/drawing/2014/main" id="{AB9B2915-65D7-F6AD-FC82-E48BF0122268}"/>
              </a:ext>
            </a:extLst>
          </p:cNvPr>
          <p:cNvSpPr>
            <a:spLocks noGrp="1"/>
          </p:cNvSpPr>
          <p:nvPr>
            <p:ph idx="1"/>
          </p:nvPr>
        </p:nvSpPr>
        <p:spPr>
          <a:xfrm>
            <a:off x="685801" y="1222092"/>
            <a:ext cx="10131425" cy="4569108"/>
          </a:xfrm>
        </p:spPr>
        <p:txBody>
          <a:bodyPr>
            <a:normAutofit/>
          </a:bodyPr>
          <a:lstStyle/>
          <a:p>
            <a:pPr marL="0" indent="0">
              <a:buNone/>
            </a:pPr>
            <a:r>
              <a:rPr lang="en-US" sz="2000" dirty="0">
                <a:ea typeface="+mn-lt"/>
                <a:cs typeface="+mn-lt"/>
              </a:rPr>
              <a:t>7. Every S.L.A.A. group ought to be fully self-supporting, declining outside contributions. </a:t>
            </a:r>
            <a:endParaRPr lang="en-US" sz="2000">
              <a:cs typeface="Calibri"/>
            </a:endParaRPr>
          </a:p>
          <a:p>
            <a:pPr marL="0" indent="0">
              <a:buNone/>
            </a:pPr>
            <a:r>
              <a:rPr lang="en-US" sz="2000" dirty="0">
                <a:ea typeface="+mn-lt"/>
                <a:cs typeface="+mn-lt"/>
              </a:rPr>
              <a:t>8. S.L.A.A. should remain forever nonprofessional, but our service centers may employ special workers. </a:t>
            </a:r>
          </a:p>
          <a:p>
            <a:pPr marL="0" indent="0">
              <a:buNone/>
            </a:pPr>
            <a:r>
              <a:rPr lang="en-US" sz="2000" dirty="0">
                <a:ea typeface="+mn-lt"/>
                <a:cs typeface="+mn-lt"/>
              </a:rPr>
              <a:t>9. S.L.A.A. as such ought never be organized; but we may create service boards or committees directly responsible to those they serve. </a:t>
            </a:r>
          </a:p>
          <a:p>
            <a:pPr marL="0" indent="0">
              <a:buNone/>
            </a:pPr>
            <a:r>
              <a:rPr lang="en-US" sz="2000" dirty="0">
                <a:ea typeface="+mn-lt"/>
                <a:cs typeface="+mn-lt"/>
              </a:rPr>
              <a:t>10. S.L.A.A. has no opinion on outside issues; hence the S.L.A.A. name ought never be drawn into public controversy. </a:t>
            </a:r>
          </a:p>
          <a:p>
            <a:pPr marL="0" indent="0">
              <a:buNone/>
            </a:pPr>
            <a:r>
              <a:rPr lang="en-US" sz="2000" dirty="0">
                <a:ea typeface="+mn-lt"/>
                <a:cs typeface="+mn-lt"/>
              </a:rPr>
              <a:t>11. Our public relations policy is based on attraction rather than promotion; we need always maintain personal anonymity at the level of press, radio, TV, film, and other public media. We need guard with special care the anonymity of all fellow S.L.A.A. members. </a:t>
            </a:r>
          </a:p>
          <a:p>
            <a:pPr marL="0" indent="0">
              <a:buNone/>
            </a:pPr>
            <a:r>
              <a:rPr lang="en-US" sz="2000" dirty="0">
                <a:ea typeface="+mn-lt"/>
                <a:cs typeface="+mn-lt"/>
              </a:rPr>
              <a:t>12. Anonymity is the spiritual foundation of all our traditions, ever reminding us to place principles before personalities.</a:t>
            </a:r>
            <a:endParaRPr lang="en-US" sz="2000">
              <a:cs typeface="Calibri"/>
            </a:endParaRPr>
          </a:p>
        </p:txBody>
      </p:sp>
    </p:spTree>
    <p:extLst>
      <p:ext uri="{BB962C8B-B14F-4D97-AF65-F5344CB8AC3E}">
        <p14:creationId xmlns:p14="http://schemas.microsoft.com/office/powerpoint/2010/main" val="22503581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Celestial</Template>
  <TotalTime>28</TotalTime>
  <Words>3157</Words>
  <Application>Microsoft Office PowerPoint</Application>
  <PresentationFormat>Widescreen</PresentationFormat>
  <Paragraphs>131</Paragraphs>
  <Slides>24</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Celestial</vt:lpstr>
      <vt:lpstr>WELCOME! YOU ARE NOT ALONE!</vt:lpstr>
      <vt:lpstr>Serenity prayer</vt:lpstr>
      <vt:lpstr>Preamble</vt:lpstr>
      <vt:lpstr>Preamble</vt:lpstr>
      <vt:lpstr>Preamble</vt:lpstr>
      <vt:lpstr>THE TWELVE STEPS OF S.L.A.A.</vt:lpstr>
      <vt:lpstr>THE TWELVE STEPS OF S.L.A.A.</vt:lpstr>
      <vt:lpstr>THE TWELVE TRADITIONS OF S.L.A.A.</vt:lpstr>
      <vt:lpstr>THE TWELVE TRADITIONS OF S.L.A.A.</vt:lpstr>
      <vt:lpstr>PowerPoint Presentation</vt:lpstr>
      <vt:lpstr>Graphic and Legal Statement</vt:lpstr>
      <vt:lpstr>INFORMATION</vt:lpstr>
      <vt:lpstr>Today's topic</vt:lpstr>
      <vt:lpstr>Seventh Tradition/Getting current</vt:lpstr>
      <vt:lpstr>Milestones to celebrate</vt:lpstr>
      <vt:lpstr>Signs of recovery</vt:lpstr>
      <vt:lpstr>Signs of recovery</vt:lpstr>
      <vt:lpstr>PowerPoint Presentation</vt:lpstr>
      <vt:lpstr>Closing prayers</vt:lpstr>
      <vt:lpstr>Closing prayers</vt:lpstr>
      <vt:lpstr>Closing prayers</vt:lpstr>
      <vt:lpstr>Closing prayers</vt:lpstr>
      <vt:lpstr>KEEP COMING BACK</vt:lpstr>
      <vt:lpstr>SMALL print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Shane Montgomery</cp:lastModifiedBy>
  <cp:revision>333</cp:revision>
  <dcterms:created xsi:type="dcterms:W3CDTF">2022-05-14T01:01:57Z</dcterms:created>
  <dcterms:modified xsi:type="dcterms:W3CDTF">2022-05-22T21:07:24Z</dcterms:modified>
</cp:coreProperties>
</file>