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Montserrat"/>
      <p:regular r:id="rId43"/>
      <p:bold r:id="rId44"/>
      <p:italic r:id="rId45"/>
      <p:boldItalic r:id="rId46"/>
    </p:embeddedFont>
    <p:embeddedFont>
      <p:font typeface="Pacifico"/>
      <p:regular r:id="rId47"/>
    </p:embeddedFont>
    <p:embeddedFont>
      <p:font typeface="Alegreya"/>
      <p:regular r:id="rId48"/>
      <p:bold r:id="rId49"/>
      <p:italic r:id="rId50"/>
      <p:boldItalic r:id="rId51"/>
    </p:embeddedFont>
    <p:embeddedFont>
      <p:font typeface="Century Gothic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E82B94-0B91-4BD9-AAD5-36C0EB6C059C}">
  <a:tblStyle styleId="{28E82B94-0B91-4BD9-AAD5-36C0EB6C05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44" Type="http://schemas.openxmlformats.org/officeDocument/2006/relationships/font" Target="fonts/Montserrat-bold.fntdata"/><Relationship Id="rId43" Type="http://schemas.openxmlformats.org/officeDocument/2006/relationships/font" Target="fonts/Montserrat-regular.fntdata"/><Relationship Id="rId46" Type="http://schemas.openxmlformats.org/officeDocument/2006/relationships/font" Target="fonts/Montserrat-boldItalic.fntdata"/><Relationship Id="rId45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Alegreya-regular.fntdata"/><Relationship Id="rId47" Type="http://schemas.openxmlformats.org/officeDocument/2006/relationships/font" Target="fonts/Pacifico-regular.fntdata"/><Relationship Id="rId49" Type="http://schemas.openxmlformats.org/officeDocument/2006/relationships/font" Target="fonts/Alegreya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Raleway-regular.fntdata"/><Relationship Id="rId34" Type="http://schemas.openxmlformats.org/officeDocument/2006/relationships/slide" Target="slides/slide27.xml"/><Relationship Id="rId37" Type="http://schemas.openxmlformats.org/officeDocument/2006/relationships/font" Target="fonts/Raleway-italic.fntdata"/><Relationship Id="rId36" Type="http://schemas.openxmlformats.org/officeDocument/2006/relationships/font" Target="fonts/Raleway-bold.fntdata"/><Relationship Id="rId39" Type="http://schemas.openxmlformats.org/officeDocument/2006/relationships/font" Target="fonts/Lato-regular.fntdata"/><Relationship Id="rId38" Type="http://schemas.openxmlformats.org/officeDocument/2006/relationships/font" Target="fonts/Raleway-boldItalic.fntdata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legreya-boldItalic.fntdata"/><Relationship Id="rId50" Type="http://schemas.openxmlformats.org/officeDocument/2006/relationships/font" Target="fonts/Alegreya-italic.fntdata"/><Relationship Id="rId53" Type="http://schemas.openxmlformats.org/officeDocument/2006/relationships/font" Target="fonts/CenturyGothic-bold.fntdata"/><Relationship Id="rId52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55" Type="http://schemas.openxmlformats.org/officeDocument/2006/relationships/font" Target="fonts/CenturyGothic-boldItalic.fntdata"/><Relationship Id="rId10" Type="http://schemas.openxmlformats.org/officeDocument/2006/relationships/slide" Target="slides/slide3.xml"/><Relationship Id="rId54" Type="http://schemas.openxmlformats.org/officeDocument/2006/relationships/font" Target="fonts/CenturyGothic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a4f2a52d46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a4f2a52d46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a4f2a52d46_2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a4f2a52d46_2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a4f2a52d46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a4f2a52d46_2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4f2a52d46_2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a4f2a52d46_2_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4f2a52d46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2a4f2a52d46_2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a4f2a52d46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a4f2a52d46_2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4f2a52d46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2a4f2a52d46_2_2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a4f2a52d46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a4f2a52d46_2_2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a4f2a52d46_2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a4f2a52d46_2_2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a4f2a52d46_2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g2a4f2a52d46_2_2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874d0726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874d0726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5b52a22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25b52a22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5b52a224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25b52a224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7c6991abd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7c6991abd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7cb5fe758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7cb5fe75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7cb5fe758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7cb5fe758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7cb5fe758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7cb5fe758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0cfaaab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0cfaaab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99d57ee1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99d57ee1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c6991ab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c6991ab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4f2a52d46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a4f2a52d46_2_1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a4f2a52d46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a4f2a52d46_2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75" name="Google Shape;75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84" name="Google Shape;84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6" name="Google Shape;106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3" name="Google Shape;113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1" name="Google Shape;121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27" name="Google Shape;127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34" name="Google Shape;134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56" name="Google Shape;156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64" name="Google Shape;164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70" name="Google Shape;170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prism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jpg"/><Relationship Id="rId4" Type="http://schemas.openxmlformats.org/officeDocument/2006/relationships/image" Target="../media/image21.jpg"/><Relationship Id="rId5" Type="http://schemas.openxmlformats.org/officeDocument/2006/relationships/image" Target="../media/image5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6.jpg"/><Relationship Id="rId5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jpg"/><Relationship Id="rId4" Type="http://schemas.openxmlformats.org/officeDocument/2006/relationships/image" Target="../media/image80.jpg"/><Relationship Id="rId5" Type="http://schemas.openxmlformats.org/officeDocument/2006/relationships/image" Target="../media/image8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9.jpg"/><Relationship Id="rId4" Type="http://schemas.openxmlformats.org/officeDocument/2006/relationships/image" Target="../media/image72.jpg"/><Relationship Id="rId5" Type="http://schemas.openxmlformats.org/officeDocument/2006/relationships/image" Target="../media/image7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76.jpg"/><Relationship Id="rId5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63.jpg"/><Relationship Id="rId5" Type="http://schemas.openxmlformats.org/officeDocument/2006/relationships/image" Target="../media/image23.jpg"/><Relationship Id="rId6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jpg"/><Relationship Id="rId10" Type="http://schemas.openxmlformats.org/officeDocument/2006/relationships/image" Target="../media/image36.jpg"/><Relationship Id="rId13" Type="http://schemas.openxmlformats.org/officeDocument/2006/relationships/image" Target="../media/image37.jpg"/><Relationship Id="rId12" Type="http://schemas.openxmlformats.org/officeDocument/2006/relationships/image" Target="../media/image42.jp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jpg"/><Relationship Id="rId4" Type="http://schemas.openxmlformats.org/officeDocument/2006/relationships/image" Target="../media/image33.jpg"/><Relationship Id="rId9" Type="http://schemas.openxmlformats.org/officeDocument/2006/relationships/image" Target="../media/image32.jpg"/><Relationship Id="rId15" Type="http://schemas.openxmlformats.org/officeDocument/2006/relationships/image" Target="../media/image45.jpg"/><Relationship Id="rId14" Type="http://schemas.openxmlformats.org/officeDocument/2006/relationships/image" Target="../media/image41.jpg"/><Relationship Id="rId17" Type="http://schemas.openxmlformats.org/officeDocument/2006/relationships/image" Target="../media/image49.jpg"/><Relationship Id="rId16" Type="http://schemas.openxmlformats.org/officeDocument/2006/relationships/image" Target="../media/image43.jpg"/><Relationship Id="rId5" Type="http://schemas.openxmlformats.org/officeDocument/2006/relationships/image" Target="../media/image34.jpg"/><Relationship Id="rId6" Type="http://schemas.openxmlformats.org/officeDocument/2006/relationships/image" Target="../media/image27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Relationship Id="rId4" Type="http://schemas.openxmlformats.org/officeDocument/2006/relationships/image" Target="../media/image77.png"/><Relationship Id="rId5" Type="http://schemas.openxmlformats.org/officeDocument/2006/relationships/image" Target="../media/image67.png"/><Relationship Id="rId6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0.png"/><Relationship Id="rId4" Type="http://schemas.openxmlformats.org/officeDocument/2006/relationships/image" Target="../media/image58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7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7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8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10" Type="http://schemas.openxmlformats.org/officeDocument/2006/relationships/image" Target="../media/image16.jpg"/><Relationship Id="rId9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2.jpg"/><Relationship Id="rId7" Type="http://schemas.openxmlformats.org/officeDocument/2006/relationships/image" Target="../media/image4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/>
          <p:nvPr>
            <p:ph type="ctrTitle"/>
          </p:nvPr>
        </p:nvSpPr>
        <p:spPr>
          <a:xfrm>
            <a:off x="228100" y="239500"/>
            <a:ext cx="8633400" cy="46872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A very warm welcome to the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CYCALL (Inclusive Cycling) 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Annual General Meeting (2024)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Tuesday 15th April, 2025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11am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Alegreya"/>
                <a:ea typeface="Alegreya"/>
                <a:cs typeface="Alegreya"/>
                <a:sym typeface="Alegreya"/>
              </a:rPr>
              <a:t>The Rooms, Guildbourne Centre</a:t>
            </a:r>
            <a:endParaRPr sz="4600"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950" y="387750"/>
            <a:ext cx="843926" cy="84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3489147" y="91393"/>
            <a:ext cx="21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 txBox="1"/>
          <p:nvPr/>
        </p:nvSpPr>
        <p:spPr>
          <a:xfrm>
            <a:off x="113457" y="301051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307588" y="3609464"/>
            <a:ext cx="24861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Mayor’s Charities-Quiz Night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3000438" y="3913186"/>
            <a:ext cx="2973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Mayor’s Charities -Film Night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 txBox="1"/>
          <p:nvPr/>
        </p:nvSpPr>
        <p:spPr>
          <a:xfrm>
            <a:off x="5973450" y="3820775"/>
            <a:ext cx="3000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Worthing Easter Egg Trail</a:t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610" y="266375"/>
            <a:ext cx="2567681" cy="342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884700"/>
            <a:ext cx="2264425" cy="226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5525" y="526968"/>
            <a:ext cx="2372244" cy="3162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/>
        </p:nvSpPr>
        <p:spPr>
          <a:xfrm>
            <a:off x="3489147" y="91393"/>
            <a:ext cx="21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5"/>
          <p:cNvSpPr txBox="1"/>
          <p:nvPr/>
        </p:nvSpPr>
        <p:spPr>
          <a:xfrm>
            <a:off x="508431" y="291606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5"/>
          <p:cNvSpPr txBox="1"/>
          <p:nvPr/>
        </p:nvSpPr>
        <p:spPr>
          <a:xfrm>
            <a:off x="325450" y="3278114"/>
            <a:ext cx="2486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Mayor’s Charities-History Walk &amp; </a:t>
            </a: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Afternoon</a:t>
            </a: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Tea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2885038" y="3586886"/>
            <a:ext cx="2973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 of Brooklands</a:t>
            </a:r>
            <a:endParaRPr b="1"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Easter event</a:t>
            </a:r>
            <a:endParaRPr b="1"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5858050" y="3410650"/>
            <a:ext cx="3000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Sponsored Walk-Parkinsons UK</a:t>
            </a:r>
            <a:endParaRPr sz="800"/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13" y="798502"/>
            <a:ext cx="2303125" cy="23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3360" y="367450"/>
            <a:ext cx="2329387" cy="31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 rotWithShape="1">
          <a:blip r:embed="rId5">
            <a:alphaModFix/>
          </a:blip>
          <a:srcRect b="0" l="14223" r="14939" t="2742"/>
          <a:stretch/>
        </p:blipFill>
        <p:spPr>
          <a:xfrm>
            <a:off x="3655525" y="798512"/>
            <a:ext cx="1876825" cy="25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/>
        </p:nvSpPr>
        <p:spPr>
          <a:xfrm>
            <a:off x="3489147" y="91393"/>
            <a:ext cx="21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6"/>
          <p:cNvSpPr txBox="1"/>
          <p:nvPr/>
        </p:nvSpPr>
        <p:spPr>
          <a:xfrm>
            <a:off x="508431" y="291606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6"/>
          <p:cNvSpPr txBox="1"/>
          <p:nvPr/>
        </p:nvSpPr>
        <p:spPr>
          <a:xfrm>
            <a:off x="194750" y="3269525"/>
            <a:ext cx="27999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&amp; Wellbeing Network Meeting-Community Works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 txBox="1"/>
          <p:nvPr/>
        </p:nvSpPr>
        <p:spPr>
          <a:xfrm>
            <a:off x="3000438" y="3913186"/>
            <a:ext cx="2973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Mayor's</a:t>
            </a: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Charities-80’s Night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5939300" y="3820775"/>
            <a:ext cx="3000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CYCALL Community Funday</a:t>
            </a:r>
            <a:endParaRPr sz="800"/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965" y="597793"/>
            <a:ext cx="2237879" cy="316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25" y="772300"/>
            <a:ext cx="3043164" cy="228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286" y="5"/>
            <a:ext cx="2774024" cy="369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/>
          <p:nvPr/>
        </p:nvSpPr>
        <p:spPr>
          <a:xfrm>
            <a:off x="3489147" y="91393"/>
            <a:ext cx="21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508431" y="291606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508425" y="3844840"/>
            <a:ext cx="2486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Lancing Green Dreams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3085501" y="4184511"/>
            <a:ext cx="297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Palatine Funday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5875225" y="40525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Mencap Sports Day</a:t>
            </a:r>
            <a:endParaRPr sz="800"/>
          </a:p>
        </p:txBody>
      </p:sp>
      <p:pic>
        <p:nvPicPr>
          <p:cNvPr id="307" name="Google Shape;3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527" y="1491923"/>
            <a:ext cx="3275837" cy="245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3650" y="1675100"/>
            <a:ext cx="2689725" cy="201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525" y="1711713"/>
            <a:ext cx="2689725" cy="201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/>
        </p:nvSpPr>
        <p:spPr>
          <a:xfrm>
            <a:off x="3489147" y="91393"/>
            <a:ext cx="216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508431" y="291606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8"/>
          <p:cNvSpPr txBox="1"/>
          <p:nvPr/>
        </p:nvSpPr>
        <p:spPr>
          <a:xfrm>
            <a:off x="61975" y="3879175"/>
            <a:ext cx="33552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Bike Session-Cyclo Analysis &amp; Sussex Police Bike Marking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3268738" y="3737986"/>
            <a:ext cx="297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Makaton Training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38"/>
          <p:cNvSpPr txBox="1"/>
          <p:nvPr/>
        </p:nvSpPr>
        <p:spPr>
          <a:xfrm>
            <a:off x="5883825" y="36370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CHUB delivery</a:t>
            </a:r>
            <a:endParaRPr sz="800"/>
          </a:p>
        </p:txBody>
      </p:sp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5125"/>
            <a:ext cx="2842125" cy="28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357" y="609468"/>
            <a:ext cx="2240844" cy="29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9725" y="1429943"/>
            <a:ext cx="3132032" cy="176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/>
          <p:nvPr/>
        </p:nvSpPr>
        <p:spPr>
          <a:xfrm>
            <a:off x="1775399" y="91400"/>
            <a:ext cx="504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 Highlights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508431" y="2916066"/>
            <a:ext cx="2486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508425" y="3269515"/>
            <a:ext cx="2486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39"/>
          <p:cNvSpPr txBox="1"/>
          <p:nvPr/>
        </p:nvSpPr>
        <p:spPr>
          <a:xfrm>
            <a:off x="3074126" y="3729411"/>
            <a:ext cx="297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39"/>
          <p:cNvSpPr txBox="1"/>
          <p:nvPr/>
        </p:nvSpPr>
        <p:spPr>
          <a:xfrm>
            <a:off x="5883825" y="36370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331" name="Google Shape;331;p39"/>
          <p:cNvSpPr txBox="1"/>
          <p:nvPr/>
        </p:nvSpPr>
        <p:spPr>
          <a:xfrm>
            <a:off x="999950" y="2683900"/>
            <a:ext cx="31065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Ferring Festival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39"/>
          <p:cNvSpPr txBox="1"/>
          <p:nvPr/>
        </p:nvSpPr>
        <p:spPr>
          <a:xfrm>
            <a:off x="5533575" y="1199425"/>
            <a:ext cx="37005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Laura 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‘LEJOG’ </a:t>
            </a: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fundraising</a:t>
            </a: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challenge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00" y="491550"/>
            <a:ext cx="4142712" cy="216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1612" y="445388"/>
            <a:ext cx="2165100" cy="28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7100" y="2683900"/>
            <a:ext cx="22394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950" y="3131575"/>
            <a:ext cx="19621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9"/>
          <p:cNvSpPr txBox="1"/>
          <p:nvPr/>
        </p:nvSpPr>
        <p:spPr>
          <a:xfrm>
            <a:off x="2242100" y="3637000"/>
            <a:ext cx="17250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Lancing Market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4572000" y="3843250"/>
            <a:ext cx="4869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Hoist delivery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0"/>
          <p:cNvSpPr txBox="1"/>
          <p:nvPr/>
        </p:nvSpPr>
        <p:spPr>
          <a:xfrm>
            <a:off x="2299175" y="-65275"/>
            <a:ext cx="51006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Having Fun!- CYCALL Sessions</a:t>
            </a:r>
            <a:endParaRPr b="1" sz="2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2024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508431" y="2916066"/>
            <a:ext cx="2485954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2817609" y="2210672"/>
            <a:ext cx="2954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46" name="Google Shape;346;p40"/>
          <p:cNvSpPr txBox="1"/>
          <p:nvPr/>
        </p:nvSpPr>
        <p:spPr>
          <a:xfrm>
            <a:off x="2248053" y="3156414"/>
            <a:ext cx="1634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47" name="Google Shape;347;p40"/>
          <p:cNvSpPr txBox="1"/>
          <p:nvPr/>
        </p:nvSpPr>
        <p:spPr>
          <a:xfrm>
            <a:off x="6285676" y="4699769"/>
            <a:ext cx="2817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48" name="Google Shape;348;p40"/>
          <p:cNvSpPr txBox="1"/>
          <p:nvPr/>
        </p:nvSpPr>
        <p:spPr>
          <a:xfrm>
            <a:off x="4141936" y="3670764"/>
            <a:ext cx="18135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83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349" name="Google Shape;349;p40"/>
          <p:cNvSpPr txBox="1"/>
          <p:nvPr/>
        </p:nvSpPr>
        <p:spPr>
          <a:xfrm>
            <a:off x="126488" y="1933184"/>
            <a:ext cx="2370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350" name="Google Shape;3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2186" y="1301975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0" y="14125"/>
            <a:ext cx="1628384" cy="162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925" y="1590675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0925" y="1590675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626050"/>
            <a:ext cx="1668450" cy="15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38775" y="3181350"/>
            <a:ext cx="22095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00" y="1663888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6625" y="3181350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14475" y="3181350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5625" y="0"/>
            <a:ext cx="2068375" cy="22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70025" y="1301975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48300" y="3181350"/>
            <a:ext cx="151447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80700" y="2865798"/>
            <a:ext cx="889800" cy="118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0"/>
          <p:cNvPicPr preferRelativeResize="0"/>
          <p:nvPr/>
        </p:nvPicPr>
        <p:blipFill rotWithShape="1">
          <a:blip r:embed="rId15">
            <a:alphaModFix/>
          </a:blip>
          <a:srcRect b="9346" l="7325" r="13654" t="0"/>
          <a:stretch/>
        </p:blipFill>
        <p:spPr>
          <a:xfrm>
            <a:off x="7494325" y="2040875"/>
            <a:ext cx="1668450" cy="14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628375" y="14125"/>
            <a:ext cx="889800" cy="126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68450" y="1279925"/>
            <a:ext cx="1962150" cy="26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/>
          <p:nvPr/>
        </p:nvSpPr>
        <p:spPr>
          <a:xfrm>
            <a:off x="260522" y="67460"/>
            <a:ext cx="2235107" cy="2251482"/>
          </a:xfrm>
          <a:custGeom>
            <a:rect b="b" l="l" r="r" t="t"/>
            <a:pathLst>
              <a:path extrusionOk="0" h="4502963" w="4470214">
                <a:moveTo>
                  <a:pt x="0" y="0"/>
                </a:moveTo>
                <a:lnTo>
                  <a:pt x="4470214" y="0"/>
                </a:lnTo>
                <a:lnTo>
                  <a:pt x="4470214" y="4502963"/>
                </a:lnTo>
                <a:lnTo>
                  <a:pt x="0" y="4502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41"/>
          <p:cNvSpPr txBox="1"/>
          <p:nvPr/>
        </p:nvSpPr>
        <p:spPr>
          <a:xfrm>
            <a:off x="1377515" y="2266950"/>
            <a:ext cx="63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2024</a:t>
            </a:r>
            <a:r>
              <a:rPr b="1" i="0" lang="en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Numbers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2" name="Google Shape;372;p41"/>
          <p:cNvSpPr/>
          <p:nvPr/>
        </p:nvSpPr>
        <p:spPr>
          <a:xfrm>
            <a:off x="3428179" y="209550"/>
            <a:ext cx="2042437" cy="2057400"/>
          </a:xfrm>
          <a:custGeom>
            <a:rect b="b" l="l" r="r" t="t"/>
            <a:pathLst>
              <a:path extrusionOk="0" h="4114800" w="4084874">
                <a:moveTo>
                  <a:pt x="0" y="0"/>
                </a:moveTo>
                <a:lnTo>
                  <a:pt x="4084875" y="0"/>
                </a:lnTo>
                <a:lnTo>
                  <a:pt x="408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41"/>
          <p:cNvSpPr/>
          <p:nvPr/>
        </p:nvSpPr>
        <p:spPr>
          <a:xfrm>
            <a:off x="6566765" y="149790"/>
            <a:ext cx="2177408" cy="2193360"/>
          </a:xfrm>
          <a:custGeom>
            <a:rect b="b" l="l" r="r" t="t"/>
            <a:pathLst>
              <a:path extrusionOk="0" h="4386720" w="4354816">
                <a:moveTo>
                  <a:pt x="0" y="0"/>
                </a:moveTo>
                <a:lnTo>
                  <a:pt x="4354816" y="0"/>
                </a:lnTo>
                <a:lnTo>
                  <a:pt x="4354816" y="4386720"/>
                </a:lnTo>
                <a:lnTo>
                  <a:pt x="0" y="438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41"/>
          <p:cNvSpPr/>
          <p:nvPr/>
        </p:nvSpPr>
        <p:spPr>
          <a:xfrm>
            <a:off x="224069" y="2488953"/>
            <a:ext cx="2456273" cy="2474267"/>
          </a:xfrm>
          <a:custGeom>
            <a:rect b="b" l="l" r="r" t="t"/>
            <a:pathLst>
              <a:path extrusionOk="0" h="4948534" w="4912545">
                <a:moveTo>
                  <a:pt x="0" y="0"/>
                </a:moveTo>
                <a:lnTo>
                  <a:pt x="4912544" y="0"/>
                </a:lnTo>
                <a:lnTo>
                  <a:pt x="4912544" y="4948534"/>
                </a:lnTo>
                <a:lnTo>
                  <a:pt x="0" y="4948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41"/>
          <p:cNvSpPr/>
          <p:nvPr/>
        </p:nvSpPr>
        <p:spPr>
          <a:xfrm>
            <a:off x="3549211" y="144360"/>
            <a:ext cx="2158767" cy="2174582"/>
          </a:xfrm>
          <a:custGeom>
            <a:rect b="b" l="l" r="r" t="t"/>
            <a:pathLst>
              <a:path extrusionOk="0" h="4349164" w="4317534">
                <a:moveTo>
                  <a:pt x="0" y="0"/>
                </a:moveTo>
                <a:lnTo>
                  <a:pt x="4317534" y="0"/>
                </a:lnTo>
                <a:lnTo>
                  <a:pt x="4317534" y="4349164"/>
                </a:lnTo>
                <a:lnTo>
                  <a:pt x="0" y="43491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41"/>
          <p:cNvSpPr txBox="1"/>
          <p:nvPr/>
        </p:nvSpPr>
        <p:spPr>
          <a:xfrm>
            <a:off x="514350" y="769902"/>
            <a:ext cx="17799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</a:t>
            </a: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CYCALL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sessions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41"/>
          <p:cNvSpPr txBox="1"/>
          <p:nvPr/>
        </p:nvSpPr>
        <p:spPr>
          <a:xfrm>
            <a:off x="3703046" y="339757"/>
            <a:ext cx="1656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2818 volunteer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0080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6761560" y="731802"/>
            <a:ext cx="18681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1931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visitors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41"/>
          <p:cNvSpPr txBox="1"/>
          <p:nvPr/>
        </p:nvSpPr>
        <p:spPr>
          <a:xfrm>
            <a:off x="461604" y="2967263"/>
            <a:ext cx="19812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</a:t>
            </a:r>
            <a:r>
              <a:rPr b="1" i="0" lang="en" sz="21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local SEN schools &amp; organisations attended 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41"/>
          <p:cNvSpPr/>
          <p:nvPr/>
        </p:nvSpPr>
        <p:spPr>
          <a:xfrm>
            <a:off x="3631656" y="2771613"/>
            <a:ext cx="2246925" cy="2263386"/>
          </a:xfrm>
          <a:custGeom>
            <a:rect b="b" l="l" r="r" t="t"/>
            <a:pathLst>
              <a:path extrusionOk="0" h="4526772" w="4493850">
                <a:moveTo>
                  <a:pt x="0" y="0"/>
                </a:moveTo>
                <a:lnTo>
                  <a:pt x="4493851" y="0"/>
                </a:lnTo>
                <a:lnTo>
                  <a:pt x="4493851" y="4526772"/>
                </a:lnTo>
                <a:lnTo>
                  <a:pt x="0" y="4526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41"/>
          <p:cNvSpPr txBox="1"/>
          <p:nvPr/>
        </p:nvSpPr>
        <p:spPr>
          <a:xfrm>
            <a:off x="3936415" y="3195757"/>
            <a:ext cx="1637400" cy="1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1048 F</a:t>
            </a: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acebook 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posts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6402100" y="2717750"/>
            <a:ext cx="2460383" cy="2365238"/>
          </a:xfrm>
          <a:custGeom>
            <a:rect b="b" l="l" r="r" t="t"/>
            <a:pathLst>
              <a:path extrusionOk="0" h="4526772" w="4493850">
                <a:moveTo>
                  <a:pt x="0" y="0"/>
                </a:moveTo>
                <a:lnTo>
                  <a:pt x="4493850" y="0"/>
                </a:lnTo>
                <a:lnTo>
                  <a:pt x="4493850" y="4526772"/>
                </a:lnTo>
                <a:lnTo>
                  <a:pt x="0" y="4526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41"/>
          <p:cNvSpPr txBox="1"/>
          <p:nvPr/>
        </p:nvSpPr>
        <p:spPr>
          <a:xfrm>
            <a:off x="6765525" y="2967275"/>
            <a:ext cx="17799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billion cups of tea..mostly Mart!!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3ED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42"/>
          <p:cNvGrpSpPr/>
          <p:nvPr/>
        </p:nvGrpSpPr>
        <p:grpSpPr>
          <a:xfrm>
            <a:off x="-142103" y="-673812"/>
            <a:ext cx="2402997" cy="2766465"/>
            <a:chOff x="0" y="-276225"/>
            <a:chExt cx="1265776" cy="1457233"/>
          </a:xfrm>
        </p:grpSpPr>
        <p:sp>
          <p:nvSpPr>
            <p:cNvPr id="389" name="Google Shape;389;p42"/>
            <p:cNvSpPr/>
            <p:nvPr/>
          </p:nvSpPr>
          <p:spPr>
            <a:xfrm>
              <a:off x="0" y="0"/>
              <a:ext cx="1265776" cy="1181008"/>
            </a:xfrm>
            <a:custGeom>
              <a:rect b="b" l="l" r="r" t="t"/>
              <a:pathLst>
                <a:path extrusionOk="0" h="1181008" w="1265776">
                  <a:moveTo>
                    <a:pt x="0" y="0"/>
                  </a:moveTo>
                  <a:lnTo>
                    <a:pt x="1265776" y="0"/>
                  </a:lnTo>
                  <a:lnTo>
                    <a:pt x="1265776" y="1181008"/>
                  </a:lnTo>
                  <a:lnTo>
                    <a:pt x="0" y="1181008"/>
                  </a:lnTo>
                  <a:close/>
                </a:path>
              </a:pathLst>
            </a:custGeom>
            <a:solidFill>
              <a:srgbClr val="038B56"/>
            </a:solidFill>
            <a:ln cap="sq" cmpd="sng" w="19050">
              <a:solidFill>
                <a:srgbClr val="242222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0" name="Google Shape;390;p42"/>
            <p:cNvSpPr txBox="1"/>
            <p:nvPr/>
          </p:nvSpPr>
          <p:spPr>
            <a:xfrm>
              <a:off x="0" y="-276225"/>
              <a:ext cx="1265776" cy="1457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30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1" name="Google Shape;391;p42"/>
          <p:cNvCxnSpPr/>
          <p:nvPr/>
        </p:nvCxnSpPr>
        <p:spPr>
          <a:xfrm>
            <a:off x="1088474" y="2090272"/>
            <a:ext cx="8473478" cy="0"/>
          </a:xfrm>
          <a:prstGeom prst="straightConnector1">
            <a:avLst/>
          </a:prstGeom>
          <a:noFill/>
          <a:ln cap="flat" cmpd="sng" w="19050">
            <a:solidFill>
              <a:srgbClr val="24222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42"/>
          <p:cNvCxnSpPr/>
          <p:nvPr/>
        </p:nvCxnSpPr>
        <p:spPr>
          <a:xfrm rot="-5400000">
            <a:off x="1547261" y="3868305"/>
            <a:ext cx="3560830" cy="0"/>
          </a:xfrm>
          <a:prstGeom prst="straightConnector1">
            <a:avLst/>
          </a:prstGeom>
          <a:noFill/>
          <a:ln cap="flat" cmpd="sng" w="19050">
            <a:solidFill>
              <a:srgbClr val="24222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42"/>
          <p:cNvCxnSpPr/>
          <p:nvPr/>
        </p:nvCxnSpPr>
        <p:spPr>
          <a:xfrm rot="-5399999">
            <a:off x="6318574" y="899453"/>
            <a:ext cx="2376875" cy="0"/>
          </a:xfrm>
          <a:prstGeom prst="straightConnector1">
            <a:avLst/>
          </a:prstGeom>
          <a:noFill/>
          <a:ln cap="flat" cmpd="sng" w="19050">
            <a:solidFill>
              <a:srgbClr val="2422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p42"/>
          <p:cNvSpPr txBox="1"/>
          <p:nvPr/>
        </p:nvSpPr>
        <p:spPr>
          <a:xfrm>
            <a:off x="3194237" y="107528"/>
            <a:ext cx="3758100" cy="18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38B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73% of customers regularly attend a CYCALL session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5" name="Google Shape;395;p42"/>
          <p:cNvGrpSpPr/>
          <p:nvPr/>
        </p:nvGrpSpPr>
        <p:grpSpPr>
          <a:xfrm>
            <a:off x="73028" y="0"/>
            <a:ext cx="2090272" cy="2090272"/>
            <a:chOff x="0" y="0"/>
            <a:chExt cx="5574058" cy="5574058"/>
          </a:xfrm>
        </p:grpSpPr>
        <p:sp>
          <p:nvSpPr>
            <p:cNvPr id="396" name="Google Shape;396;p42"/>
            <p:cNvSpPr/>
            <p:nvPr/>
          </p:nvSpPr>
          <p:spPr>
            <a:xfrm rot="5400000">
              <a:off x="2476878" y="5226545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97" name="Google Shape;397;p42"/>
            <p:cNvSpPr/>
            <p:nvPr/>
          </p:nvSpPr>
          <p:spPr>
            <a:xfrm rot="5400000">
              <a:off x="2476878" y="272789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98" name="Google Shape;398;p42"/>
            <p:cNvSpPr/>
            <p:nvPr/>
          </p:nvSpPr>
          <p:spPr>
            <a:xfrm rot="10800000">
              <a:off x="0" y="2749667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99" name="Google Shape;399;p42"/>
            <p:cNvSpPr/>
            <p:nvPr/>
          </p:nvSpPr>
          <p:spPr>
            <a:xfrm rot="10800000">
              <a:off x="4953756" y="2749667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0" name="Google Shape;400;p42"/>
            <p:cNvSpPr/>
            <p:nvPr/>
          </p:nvSpPr>
          <p:spPr>
            <a:xfrm rot="7314931">
              <a:off x="1167431" y="4852111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1" name="Google Shape;401;p42"/>
            <p:cNvSpPr/>
            <p:nvPr/>
          </p:nvSpPr>
          <p:spPr>
            <a:xfrm rot="7314931">
              <a:off x="3786325" y="647222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2" name="Google Shape;402;p42"/>
            <p:cNvSpPr/>
            <p:nvPr/>
          </p:nvSpPr>
          <p:spPr>
            <a:xfrm rot="-8885068">
              <a:off x="374433" y="1440220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3" name="Google Shape;403;p42"/>
            <p:cNvSpPr/>
            <p:nvPr/>
          </p:nvSpPr>
          <p:spPr>
            <a:xfrm rot="-8885068">
              <a:off x="4579323" y="4059114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4" name="Google Shape;404;p42"/>
            <p:cNvSpPr/>
            <p:nvPr/>
          </p:nvSpPr>
          <p:spPr>
            <a:xfrm rot="9043094">
              <a:off x="316483" y="3961120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5" name="Google Shape;405;p42"/>
            <p:cNvSpPr/>
            <p:nvPr/>
          </p:nvSpPr>
          <p:spPr>
            <a:xfrm rot="9043094">
              <a:off x="4637273" y="1538214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6" name="Google Shape;406;p42"/>
            <p:cNvSpPr/>
            <p:nvPr/>
          </p:nvSpPr>
          <p:spPr>
            <a:xfrm rot="-7156905">
              <a:off x="1265425" y="589272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07" name="Google Shape;407;p42"/>
            <p:cNvSpPr/>
            <p:nvPr/>
          </p:nvSpPr>
          <p:spPr>
            <a:xfrm rot="-7156905">
              <a:off x="3688331" y="4910062"/>
              <a:ext cx="620302" cy="74724"/>
            </a:xfrm>
            <a:custGeom>
              <a:rect b="b" l="l" r="r" t="t"/>
              <a:pathLst>
                <a:path extrusionOk="0" h="76200" w="706752">
                  <a:moveTo>
                    <a:pt x="0" y="0"/>
                  </a:moveTo>
                  <a:lnTo>
                    <a:pt x="706752" y="0"/>
                  </a:lnTo>
                  <a:lnTo>
                    <a:pt x="706752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08" name="Google Shape;408;p42"/>
          <p:cNvSpPr txBox="1"/>
          <p:nvPr/>
        </p:nvSpPr>
        <p:spPr>
          <a:xfrm>
            <a:off x="382686" y="844582"/>
            <a:ext cx="1510221" cy="397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  <a:endParaRPr sz="700"/>
          </a:p>
        </p:txBody>
      </p:sp>
      <p:sp>
        <p:nvSpPr>
          <p:cNvPr id="409" name="Google Shape;409;p42"/>
          <p:cNvSpPr txBox="1"/>
          <p:nvPr/>
        </p:nvSpPr>
        <p:spPr>
          <a:xfrm>
            <a:off x="4913200" y="2433325"/>
            <a:ext cx="3276000" cy="19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38B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participants said that they </a:t>
            </a:r>
            <a:r>
              <a:rPr b="1" lang="en" sz="2400">
                <a:solidFill>
                  <a:srgbClr val="038B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particularly</a:t>
            </a:r>
            <a:r>
              <a:rPr b="1" lang="en" sz="2400">
                <a:solidFill>
                  <a:srgbClr val="038B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enjoyed making new friends</a:t>
            </a:r>
            <a:endParaRPr b="1" sz="2400">
              <a:solidFill>
                <a:srgbClr val="038B5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0" y="2352275"/>
            <a:ext cx="3117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5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100% 0f participants reported an improved mood after a CYCALL session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42"/>
          <p:cNvSpPr txBox="1"/>
          <p:nvPr/>
        </p:nvSpPr>
        <p:spPr>
          <a:xfrm>
            <a:off x="7507000" y="152075"/>
            <a:ext cx="16185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8037"/>
                </a:solidFill>
              </a:rPr>
              <a:t>96% of participants said that  they felt a sense of achievement after a CYCALL session</a:t>
            </a:r>
            <a:endParaRPr b="1" sz="500"/>
          </a:p>
        </p:txBody>
      </p:sp>
      <p:sp>
        <p:nvSpPr>
          <p:cNvPr id="412" name="Google Shape;412;p42"/>
          <p:cNvSpPr txBox="1"/>
          <p:nvPr/>
        </p:nvSpPr>
        <p:spPr>
          <a:xfrm>
            <a:off x="3939700" y="4696975"/>
            <a:ext cx="5045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7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*Data co</a:t>
            </a:r>
            <a:r>
              <a:rPr i="0" lang="en" sz="17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llected by Google F</a:t>
            </a:r>
            <a:r>
              <a:rPr i="0" lang="en" sz="1700" u="none" cap="none" strike="noStrike">
                <a:solidFill>
                  <a:srgbClr val="00803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orms Survey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224" y="4428350"/>
            <a:ext cx="728175" cy="71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 rotWithShape="1">
          <a:blip r:embed="rId4">
            <a:alphaModFix/>
          </a:blip>
          <a:srcRect b="-272638" l="3040" r="-445928" t="-19364"/>
          <a:stretch/>
        </p:blipFill>
        <p:spPr>
          <a:xfrm>
            <a:off x="2319925" y="583952"/>
            <a:ext cx="5869275" cy="492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3950" y="2147425"/>
            <a:ext cx="1618500" cy="1618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Emojione BW 1F44F.svg - Wikimedia Commons" id="416" name="Google Shape;41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7000" y="35425"/>
            <a:ext cx="487124" cy="4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C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/>
          <p:nvPr/>
        </p:nvSpPr>
        <p:spPr>
          <a:xfrm rot="542228">
            <a:off x="1039847" y="1332708"/>
            <a:ext cx="2900331" cy="1961678"/>
          </a:xfrm>
          <a:custGeom>
            <a:rect b="b" l="l" r="r" t="t"/>
            <a:pathLst>
              <a:path extrusionOk="0" h="3923356" w="5800661">
                <a:moveTo>
                  <a:pt x="0" y="0"/>
                </a:moveTo>
                <a:lnTo>
                  <a:pt x="5800661" y="0"/>
                </a:lnTo>
                <a:lnTo>
                  <a:pt x="5800661" y="3923356"/>
                </a:lnTo>
                <a:lnTo>
                  <a:pt x="0" y="3923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43"/>
          <p:cNvSpPr/>
          <p:nvPr/>
        </p:nvSpPr>
        <p:spPr>
          <a:xfrm rot="469076">
            <a:off x="3465149" y="-719941"/>
            <a:ext cx="3657600" cy="1729047"/>
          </a:xfrm>
          <a:custGeom>
            <a:rect b="b" l="l" r="r" t="t"/>
            <a:pathLst>
              <a:path extrusionOk="0" h="3458095" w="7315200">
                <a:moveTo>
                  <a:pt x="0" y="0"/>
                </a:moveTo>
                <a:lnTo>
                  <a:pt x="7315200" y="0"/>
                </a:lnTo>
                <a:lnTo>
                  <a:pt x="7315200" y="3458094"/>
                </a:lnTo>
                <a:lnTo>
                  <a:pt x="0" y="3458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43"/>
          <p:cNvSpPr/>
          <p:nvPr/>
        </p:nvSpPr>
        <p:spPr>
          <a:xfrm>
            <a:off x="2642121" y="3596513"/>
            <a:ext cx="2343782" cy="1525589"/>
          </a:xfrm>
          <a:custGeom>
            <a:rect b="b" l="l" r="r" t="t"/>
            <a:pathLst>
              <a:path extrusionOk="0" h="3051178" w="4687565">
                <a:moveTo>
                  <a:pt x="0" y="0"/>
                </a:moveTo>
                <a:lnTo>
                  <a:pt x="4687564" y="0"/>
                </a:lnTo>
                <a:lnTo>
                  <a:pt x="4687564" y="3051179"/>
                </a:lnTo>
                <a:lnTo>
                  <a:pt x="0" y="30511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43"/>
          <p:cNvSpPr/>
          <p:nvPr/>
        </p:nvSpPr>
        <p:spPr>
          <a:xfrm rot="-469974">
            <a:off x="5810480" y="2176485"/>
            <a:ext cx="1687015" cy="2235803"/>
          </a:xfrm>
          <a:custGeom>
            <a:rect b="b" l="l" r="r" t="t"/>
            <a:pathLst>
              <a:path extrusionOk="0" h="4471607" w="3374031">
                <a:moveTo>
                  <a:pt x="0" y="0"/>
                </a:moveTo>
                <a:lnTo>
                  <a:pt x="3374031" y="0"/>
                </a:lnTo>
                <a:lnTo>
                  <a:pt x="3374031" y="4471607"/>
                </a:lnTo>
                <a:lnTo>
                  <a:pt x="0" y="44716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43"/>
          <p:cNvSpPr/>
          <p:nvPr/>
        </p:nvSpPr>
        <p:spPr>
          <a:xfrm>
            <a:off x="6861154" y="256147"/>
            <a:ext cx="2057400" cy="20574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43"/>
          <p:cNvSpPr/>
          <p:nvPr/>
        </p:nvSpPr>
        <p:spPr>
          <a:xfrm>
            <a:off x="3426125" y="1082797"/>
            <a:ext cx="2876974" cy="2876974"/>
          </a:xfrm>
          <a:custGeom>
            <a:rect b="b" l="l" r="r" t="t"/>
            <a:pathLst>
              <a:path extrusionOk="0" h="5753947" w="5753947">
                <a:moveTo>
                  <a:pt x="0" y="0"/>
                </a:moveTo>
                <a:lnTo>
                  <a:pt x="5753947" y="0"/>
                </a:lnTo>
                <a:lnTo>
                  <a:pt x="5753947" y="5753947"/>
                </a:lnTo>
                <a:lnTo>
                  <a:pt x="0" y="5753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43"/>
          <p:cNvSpPr/>
          <p:nvPr/>
        </p:nvSpPr>
        <p:spPr>
          <a:xfrm>
            <a:off x="527650" y="2934200"/>
            <a:ext cx="2345436" cy="2211705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43"/>
          <p:cNvSpPr/>
          <p:nvPr/>
        </p:nvSpPr>
        <p:spPr>
          <a:xfrm>
            <a:off x="-35035" y="88386"/>
            <a:ext cx="2735683" cy="2735683"/>
          </a:xfrm>
          <a:custGeom>
            <a:rect b="b" l="l" r="r" t="t"/>
            <a:pathLst>
              <a:path extrusionOk="0" h="5471366" w="5471366">
                <a:moveTo>
                  <a:pt x="0" y="0"/>
                </a:moveTo>
                <a:lnTo>
                  <a:pt x="5471365" y="0"/>
                </a:lnTo>
                <a:lnTo>
                  <a:pt x="5471365" y="5471366"/>
                </a:lnTo>
                <a:lnTo>
                  <a:pt x="0" y="5471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43"/>
          <p:cNvSpPr txBox="1"/>
          <p:nvPr/>
        </p:nvSpPr>
        <p:spPr>
          <a:xfrm>
            <a:off x="3709698" y="1666320"/>
            <a:ext cx="2309700" cy="19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Looking Forward 202</a:t>
            </a:r>
            <a:r>
              <a:rPr b="1" lang="en" sz="3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43"/>
          <p:cNvSpPr txBox="1"/>
          <p:nvPr/>
        </p:nvSpPr>
        <p:spPr>
          <a:xfrm>
            <a:off x="177950" y="695875"/>
            <a:ext cx="2309700" cy="15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 demographic-</a:t>
            </a:r>
            <a:endParaRPr b="1"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Disability (Mencap)*</a:t>
            </a:r>
            <a:endParaRPr b="1" sz="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43"/>
          <p:cNvSpPr txBox="1"/>
          <p:nvPr/>
        </p:nvSpPr>
        <p:spPr>
          <a:xfrm>
            <a:off x="631150" y="3596525"/>
            <a:ext cx="21609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Succession</a:t>
            </a:r>
            <a:r>
              <a:rPr b="1" lang="en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planning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42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3"/>
          <p:cNvSpPr txBox="1"/>
          <p:nvPr/>
        </p:nvSpPr>
        <p:spPr>
          <a:xfrm>
            <a:off x="7887253" y="647731"/>
            <a:ext cx="4763" cy="78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/>
          <p:cNvSpPr txBox="1"/>
          <p:nvPr/>
        </p:nvSpPr>
        <p:spPr>
          <a:xfrm>
            <a:off x="7149753" y="641357"/>
            <a:ext cx="15054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CHUB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Space</a:t>
            </a:r>
            <a:endParaRPr b="1" sz="2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43"/>
          <p:cNvSpPr/>
          <p:nvPr/>
        </p:nvSpPr>
        <p:spPr>
          <a:xfrm>
            <a:off x="6654025" y="2824082"/>
            <a:ext cx="2251689" cy="2251689"/>
          </a:xfrm>
          <a:custGeom>
            <a:rect b="b" l="l" r="r" t="t"/>
            <a:pathLst>
              <a:path extrusionOk="0" h="4503377" w="4503377">
                <a:moveTo>
                  <a:pt x="0" y="0"/>
                </a:moveTo>
                <a:lnTo>
                  <a:pt x="4503378" y="0"/>
                </a:lnTo>
                <a:lnTo>
                  <a:pt x="4503378" y="4503377"/>
                </a:lnTo>
                <a:lnTo>
                  <a:pt x="0" y="4503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5" name="Google Shape;435;p43"/>
          <p:cNvSpPr txBox="1"/>
          <p:nvPr/>
        </p:nvSpPr>
        <p:spPr>
          <a:xfrm>
            <a:off x="6662674" y="3418688"/>
            <a:ext cx="22344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 Recruitment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43"/>
          <p:cNvSpPr txBox="1"/>
          <p:nvPr/>
        </p:nvSpPr>
        <p:spPr>
          <a:xfrm>
            <a:off x="4125425" y="4612325"/>
            <a:ext cx="31725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8037"/>
                </a:solidFill>
                <a:latin typeface="Lato"/>
                <a:ea typeface="Lato"/>
                <a:cs typeface="Lato"/>
                <a:sym typeface="Lato"/>
              </a:rPr>
              <a:t>*Reflected in SDP-Beneficiaries/Volunteer targets</a:t>
            </a:r>
            <a:endParaRPr sz="1300">
              <a:solidFill>
                <a:srgbClr val="00803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" y="1123060"/>
            <a:ext cx="4572000" cy="30424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4574100" y="1066375"/>
            <a:ext cx="4495200" cy="3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……</a:t>
            </a:r>
            <a:r>
              <a:rPr b="1" lang="en" sz="3100">
                <a:latin typeface="Century Gothic"/>
                <a:ea typeface="Century Gothic"/>
                <a:cs typeface="Century Gothic"/>
                <a:sym typeface="Century Gothic"/>
              </a:rPr>
              <a:t>.but if you would like a copy of any documents from the AGM sent by email please just ask.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Century Gothic"/>
                <a:ea typeface="Century Gothic"/>
                <a:cs typeface="Century Gothic"/>
                <a:sym typeface="Century Gothic"/>
              </a:rPr>
              <a:t>#thinkbeforeyouprint</a:t>
            </a:r>
            <a:endParaRPr b="1"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625" y="129550"/>
            <a:ext cx="843926" cy="84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9150"/>
            <a:ext cx="8839200" cy="424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2320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5"/>
          <p:cNvSpPr txBox="1"/>
          <p:nvPr/>
        </p:nvSpPr>
        <p:spPr>
          <a:xfrm>
            <a:off x="628550" y="2726675"/>
            <a:ext cx="80562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Our Active Community. Mencap’s ‘Our Active Community’ is designed to support people with a learning disability to access and engage in physical activity within their communities. The initiative is taking place in nine communities across England. ‘Mencap Active Community’; a nationwide network developed and facilitated by Mencap, provides national reach and supports wider stakeholders.</a:t>
            </a:r>
            <a:endParaRPr b="1" sz="17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3" name="Google Shape;453;p46"/>
          <p:cNvSpPr txBox="1"/>
          <p:nvPr/>
        </p:nvSpPr>
        <p:spPr>
          <a:xfrm>
            <a:off x="170900" y="120200"/>
            <a:ext cx="8837700" cy="4882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          </a:t>
            </a:r>
            <a:r>
              <a:rPr b="1" lang="en" sz="2700" u="sng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Challenges</a:t>
            </a:r>
            <a:endParaRPr b="1" sz="2700" u="sng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➢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Rise in costs …of everything. E.g. Repairs &amp; maintenance costs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➢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Small management team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➢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Increased demand for CYCALL sessions/attendance at events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 u="sng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Looking Ahead-Plans for 2025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●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Increase Trustees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●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Succession planning-change of leadership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●"/>
            </a:pPr>
            <a:r>
              <a:rPr b="1" lang="en" sz="2700">
                <a:solidFill>
                  <a:schemeClr val="lt1"/>
                </a:solidFill>
                <a:highlight>
                  <a:srgbClr val="274E13"/>
                </a:highlight>
                <a:latin typeface="Alegreya"/>
                <a:ea typeface="Alegreya"/>
                <a:cs typeface="Alegreya"/>
                <a:sym typeface="Alegreya"/>
              </a:rPr>
              <a:t>Explore partnership working</a:t>
            </a:r>
            <a:endParaRPr b="1" sz="2700">
              <a:solidFill>
                <a:schemeClr val="lt1"/>
              </a:solidFill>
              <a:highlight>
                <a:srgbClr val="274E13"/>
              </a:highlight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454" name="Google Shape;4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62600" cy="7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 txBox="1"/>
          <p:nvPr>
            <p:ph type="title"/>
          </p:nvPr>
        </p:nvSpPr>
        <p:spPr>
          <a:xfrm>
            <a:off x="152400" y="28685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Feedback</a:t>
            </a:r>
            <a:endParaRPr/>
          </a:p>
        </p:txBody>
      </p:sp>
      <p:sp>
        <p:nvSpPr>
          <p:cNvPr id="460" name="Google Shape;460;p47"/>
          <p:cNvSpPr/>
          <p:nvPr/>
        </p:nvSpPr>
        <p:spPr>
          <a:xfrm>
            <a:off x="371775" y="1988900"/>
            <a:ext cx="4124100" cy="22449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7"/>
          <p:cNvSpPr/>
          <p:nvPr/>
        </p:nvSpPr>
        <p:spPr>
          <a:xfrm>
            <a:off x="5234850" y="1988900"/>
            <a:ext cx="3538200" cy="2317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lt1"/>
                </a:solidFill>
              </a:rPr>
              <a:t>“I have watched the </a:t>
            </a:r>
            <a:r>
              <a:rPr b="1" lang="en" sz="2200">
                <a:solidFill>
                  <a:schemeClr val="lt1"/>
                </a:solidFill>
              </a:rPr>
              <a:t>paralympics</a:t>
            </a:r>
            <a:r>
              <a:rPr b="1" lang="en" sz="2200">
                <a:solidFill>
                  <a:schemeClr val="lt1"/>
                </a:solidFill>
              </a:rPr>
              <a:t>…that’s me</a:t>
            </a:r>
            <a:r>
              <a:rPr b="1" lang="en" sz="2200">
                <a:solidFill>
                  <a:schemeClr val="lt1"/>
                </a:solidFill>
              </a:rPr>
              <a:t>”.</a:t>
            </a:r>
            <a:endParaRPr/>
          </a:p>
        </p:txBody>
      </p:sp>
      <p:sp>
        <p:nvSpPr>
          <p:cNvPr id="462" name="Google Shape;462;p47"/>
          <p:cNvSpPr txBox="1"/>
          <p:nvPr>
            <p:ph type="title"/>
          </p:nvPr>
        </p:nvSpPr>
        <p:spPr>
          <a:xfrm>
            <a:off x="371775" y="2108450"/>
            <a:ext cx="41241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“**** said he cannot believe he can ride a bike.  After years of trying you had the answer (and the patience)”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63" name="Google Shape;463;p47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4" name="Google Shape;4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0" y="0"/>
            <a:ext cx="944850" cy="9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48"/>
          <p:cNvGraphicFramePr/>
          <p:nvPr/>
        </p:nvGraphicFramePr>
        <p:xfrm>
          <a:off x="952500" y="83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{28E82B94-0B91-4BD9-AAD5-36C0EB6C059C}</a:tableStyleId>
              </a:tblPr>
              <a:tblGrid>
                <a:gridCol w="2457450"/>
                <a:gridCol w="2457450"/>
                <a:gridCol w="2457450"/>
              </a:tblGrid>
              <a:tr h="735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2022-2023</a:t>
                      </a:r>
                      <a:endParaRPr b="1"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2023-2024</a:t>
                      </a:r>
                      <a:endParaRPr b="1"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FFFFF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Total Incoming Resources</a:t>
                      </a:r>
                      <a:endParaRPr b="1" sz="2500">
                        <a:solidFill>
                          <a:srgbClr val="FFFFFF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£51505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£56932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FFFFF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Total Outgoing Resources</a:t>
                      </a:r>
                      <a:endParaRPr b="1" sz="2500">
                        <a:solidFill>
                          <a:srgbClr val="FFFFFF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£42247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£62537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rgbClr val="FFFFFF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Reserves</a:t>
                      </a:r>
                      <a:endParaRPr b="1" sz="2500">
                        <a:solidFill>
                          <a:srgbClr val="FFFFFF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£5000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  <a:latin typeface="Alegreya"/>
                          <a:ea typeface="Alegreya"/>
                          <a:cs typeface="Alegreya"/>
                          <a:sym typeface="Alegreya"/>
                        </a:rPr>
                        <a:t>£5000</a:t>
                      </a:r>
                      <a:endParaRPr sz="3600">
                        <a:solidFill>
                          <a:schemeClr val="lt1"/>
                        </a:solidFill>
                        <a:latin typeface="Alegreya"/>
                        <a:ea typeface="Alegreya"/>
                        <a:cs typeface="Alegreya"/>
                        <a:sym typeface="Alegreya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0" name="Google Shape;470;p48"/>
          <p:cNvSpPr txBox="1"/>
          <p:nvPr/>
        </p:nvSpPr>
        <p:spPr>
          <a:xfrm>
            <a:off x="1186075" y="148275"/>
            <a:ext cx="68313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Financial Statement - Year End 31st May</a:t>
            </a:r>
            <a:endParaRPr b="1" sz="26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471" name="Google Shape;471;p48"/>
          <p:cNvSpPr txBox="1"/>
          <p:nvPr/>
        </p:nvSpPr>
        <p:spPr>
          <a:xfrm>
            <a:off x="318700" y="4641700"/>
            <a:ext cx="83658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*Grants paid in advance     *Full 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accounts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available on request and on Charity Commission website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2" name="Google Shape;4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0" y="0"/>
            <a:ext cx="944850" cy="9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0" y="0"/>
            <a:ext cx="944850" cy="9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9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6825" y="375275"/>
            <a:ext cx="7278300" cy="45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/>
          <p:nvPr/>
        </p:nvSpPr>
        <p:spPr>
          <a:xfrm>
            <a:off x="372600" y="265575"/>
            <a:ext cx="8398800" cy="47805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Notes to Accounts</a:t>
            </a:r>
            <a:endParaRPr b="1" sz="27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CYCALL Reserves Policy is set at £5000 (Risk Register)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Grants account for most income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Accounts independently examined by Masters Fullers Chartered Certified Accountants (no matters of concern)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Payroll has increased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To prevent financial exclusion CYCALL sessions continue to be donation based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legreya"/>
              <a:buChar char="❏"/>
            </a:pPr>
            <a:r>
              <a:rPr b="1" lang="en" sz="27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Groups &amp; organisations continue to make appropriate donations</a:t>
            </a:r>
            <a:endParaRPr b="1" sz="27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484" name="Google Shape;4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5" y="-57550"/>
            <a:ext cx="869375" cy="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1"/>
          <p:cNvSpPr txBox="1"/>
          <p:nvPr/>
        </p:nvSpPr>
        <p:spPr>
          <a:xfrm>
            <a:off x="1629600" y="661475"/>
            <a:ext cx="5884800" cy="3546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Alegreya"/>
                <a:ea typeface="Alegreya"/>
                <a:cs typeface="Alegreya"/>
                <a:sym typeface="Alegreya"/>
              </a:rPr>
              <a:t>A Massive Thank You to you all for supporting CYCALL</a:t>
            </a:r>
            <a:endParaRPr b="1" sz="3600">
              <a:solidFill>
                <a:srgbClr val="073763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3763"/>
                </a:solidFill>
                <a:latin typeface="Pacifico"/>
                <a:ea typeface="Pacifico"/>
                <a:cs typeface="Pacifico"/>
                <a:sym typeface="Pacifico"/>
              </a:rPr>
              <a:t>“We are not a team because we work together. We are a team because we respect, trust and care for each other”</a:t>
            </a:r>
            <a:r>
              <a:rPr b="1" lang="en" sz="3600">
                <a:solidFill>
                  <a:srgbClr val="073763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endParaRPr b="1" sz="3600">
              <a:solidFill>
                <a:srgbClr val="073763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491" name="Google Shape;49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25" y="112150"/>
            <a:ext cx="930475" cy="9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0" y="156300"/>
            <a:ext cx="89814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Housekeeping</a:t>
            </a:r>
            <a:endParaRPr b="1" sz="5500" u="sng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ensure that mobile phone are on silent (where possible).</a:t>
            </a:r>
            <a:endParaRPr b="1" sz="5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you.</a:t>
            </a:r>
            <a:endParaRPr b="1" sz="5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63550" lvl="0" marL="457200" rtl="0" algn="ct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700"/>
              <a:buFont typeface="Century Gothic"/>
              <a:buChar char="●"/>
            </a:pPr>
            <a:r>
              <a:t/>
            </a:r>
            <a:endParaRPr sz="37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/>
          <p:nvPr/>
        </p:nvSpPr>
        <p:spPr>
          <a:xfrm>
            <a:off x="273700" y="216700"/>
            <a:ext cx="8701800" cy="472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Agenda</a:t>
            </a:r>
            <a:endParaRPr b="1" sz="25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Apologies for </a:t>
            </a: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absence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Chair’s Report - Highlights of the season &amp; reflections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Financial Report (including Annual Accounts)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Open Questions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Any Other Business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873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legreya"/>
              <a:buAutoNum type="arabicParenR"/>
            </a:pPr>
            <a:r>
              <a:rPr b="1" lang="en" sz="25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Close of Meeting</a:t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273700" y="3820575"/>
            <a:ext cx="8701800" cy="1117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Alegreya"/>
                <a:ea typeface="Alegreya"/>
                <a:cs typeface="Alegreya"/>
                <a:sym typeface="Alegreya"/>
              </a:rPr>
              <a:t>Please ask if you would like to receive a PDF copy of the Independently Examined Full Accounts &amp; Trustee’s Annual Report. Alternatively these can be found published on the CYCALL website and on the Charity Commission website. (Reg Ch No 1189056)</a:t>
            </a:r>
            <a:endParaRPr b="1" sz="1900"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00" y="216700"/>
            <a:ext cx="824075" cy="8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/>
        </p:nvSpPr>
        <p:spPr>
          <a:xfrm>
            <a:off x="273700" y="216700"/>
            <a:ext cx="8701800" cy="4721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Structure</a:t>
            </a:r>
            <a:endParaRPr b="1" sz="18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Registered Charity (1189056)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Charitable Incorporated Organisation (CIO)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No voting as structure does not have members.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Definition:</a:t>
            </a:r>
            <a:b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 CIO is a corporate form of business designed for charitable organizations in England and Wales. 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Purpose:</a:t>
            </a:r>
            <a:b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It provides a legal structure for charities, offering some of the benefits of being a company without some of the burdens. 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Key Features: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CIOs are registered with the Charity Commission, not Companies House. 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t/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Trustees have limited or no liability for CIO debts or liabilities. </a:t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t/>
            </a:r>
            <a:endParaRPr sz="1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CIOs can enter into contracts in their own right. </a:t>
            </a:r>
            <a:endParaRPr sz="1800">
              <a:solidFill>
                <a:schemeClr val="lt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00" y="216700"/>
            <a:ext cx="824075" cy="8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325"/>
            <a:ext cx="604125" cy="60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0" y="0"/>
            <a:ext cx="4488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b="1" lang="en" sz="21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           </a:t>
            </a:r>
            <a:r>
              <a:rPr b="1" lang="en" sz="20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  Highlights &amp; Achievements</a:t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Workforce</a:t>
            </a:r>
            <a:endParaRPr b="1" sz="19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4 session workers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Makaton Training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D of E Student-Sam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Inclusion Training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Mencap-LD in Sport (Holly)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Targets</a:t>
            </a:r>
            <a:endParaRPr b="1" sz="19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Replace bikes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Increase volunteers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Increase in customers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Fundraising</a:t>
            </a:r>
            <a:endParaRPr b="1" sz="19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Mayors’ Charity of the Year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Laura-Lands End-John O’Groats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legreya"/>
              <a:buChar char="★"/>
            </a:pPr>
            <a:r>
              <a:rPr b="1" lang="en" sz="19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Lancing Village Market</a:t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32" name="Google Shape;23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375" y="217725"/>
            <a:ext cx="2063575" cy="20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300" y="2692075"/>
            <a:ext cx="2144725" cy="21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 txBox="1"/>
          <p:nvPr/>
        </p:nvSpPr>
        <p:spPr>
          <a:xfrm>
            <a:off x="0" y="0"/>
            <a:ext cx="4488600" cy="50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        </a:t>
            </a:r>
            <a:r>
              <a:rPr b="1" lang="en" sz="21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 </a:t>
            </a:r>
            <a:r>
              <a:rPr b="1" lang="en" sz="2000" u="sng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Highlights</a:t>
            </a:r>
            <a:endParaRPr b="1" sz="2000" u="sng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HOIST                        CHUB</a:t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Worthing Carnival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Community Fun Day hosted by Mayor of Worthing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Dr Bike session/Sussex Police Bike Marking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Health &amp; Wellbeing Network-Community Works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Mencap Sports Day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Palatine Fun Day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Lancing Beach Dreams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Ferring Festival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Worthing Carnival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CIL Assessment Panel  &amp; WCCH (Fred)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Active Sussex-Disability Sports Conf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legreya"/>
              <a:buChar char="★"/>
            </a:pPr>
            <a:r>
              <a:rPr b="1" lang="en" sz="18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My Active Community-Mencap</a:t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275" cy="5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360" y="182875"/>
            <a:ext cx="2650325" cy="19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975" y="2346175"/>
            <a:ext cx="3367100" cy="253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/>
        </p:nvSpPr>
        <p:spPr>
          <a:xfrm>
            <a:off x="149525" y="103574"/>
            <a:ext cx="870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i="0" lang="en" sz="2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Highlights-</a:t>
            </a: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Worthing Carnival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599"/>
            <a:ext cx="4708700" cy="35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125" y="857600"/>
            <a:ext cx="4283874" cy="35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037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/>
        </p:nvSpPr>
        <p:spPr>
          <a:xfrm>
            <a:off x="149525" y="103574"/>
            <a:ext cx="870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</a:t>
            </a: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i="0" lang="en" sz="23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Highlights-</a:t>
            </a:r>
            <a:r>
              <a:rPr b="1" lang="en" sz="2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Worthing Carnival</a:t>
            </a:r>
            <a:endParaRPr b="1" sz="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/>
          </a:p>
        </p:txBody>
      </p:sp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525" y="76007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3363" y="71582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7225" y="71582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9900" y="71582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87462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3188" y="283037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7225" y="2830374"/>
            <a:ext cx="19621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9900" y="2830374"/>
            <a:ext cx="19621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