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8" d="100"/>
          <a:sy n="68" d="100"/>
        </p:scale>
        <p:origin x="98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12/18/2025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12/18/2025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12/18/2025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12/18/2025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12/18/2025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12/18/2025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12/18/2025</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12/18/2025</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effectLst>
            <a:outerShdw blurRad="50800" dir="14400000" algn="ctr" rotWithShape="0">
              <a:schemeClr val="bg1">
                <a:alpha val="60000"/>
              </a:scheme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effectLst>
            <a:outerShdw blurRad="50800" dir="14400000" algn="ctr" rotWithShape="0">
              <a:schemeClr val="bg1">
                <a:alpha val="40000"/>
              </a:schemeClr>
            </a:outerShdw>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effectLst>
            <a:outerShdw blurRad="50800" dir="14400000" algn="ctr" rotWithShape="0">
              <a:schemeClr val="bg1">
                <a:alpha val="40000"/>
              </a:schemeClr>
            </a:outerShdw>
          </a:effectLst>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effectLst>
            <a:outerShdw blurRad="50800" dir="14400000" algn="ctr" rotWithShape="0">
              <a:schemeClr val="bg1">
                <a:alpha val="40000"/>
              </a:schemeClr>
            </a:outerShdw>
          </a:effectLst>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effectLst>
            <a:outerShdw blurRad="50800" dir="14400000" algn="ctr" rotWithShape="0">
              <a:schemeClr val="bg1">
                <a:alpha val="40000"/>
              </a:schemeClr>
            </a:outerShdw>
          </a:effectLst>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effectLst>
            <a:outerShdw blurRad="50800" dir="14400000" algn="ctr" rotWithShape="0">
              <a:schemeClr val="bg1">
                <a:alpha val="40000"/>
              </a:schemeClr>
            </a:outerShdw>
          </a:effectLst>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dementiauk.org/get-support/dementia-helpline-alzheimers-helpline" TargetMode="External"/><Relationship Id="rId2" Type="http://schemas.openxmlformats.org/officeDocument/2006/relationships/hyperlink" Target="https://www.alzheimers.org.uk/dementia-connect-support-line"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hyperlink" Target="https://forms.gle/SUHX2xbGy9QTyQZL8"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youtu.be/RfaAMJVyonQ?si=JB-orTfdwDEkz5zm" TargetMode="External"/><Relationship Id="rId2" Type="http://schemas.openxmlformats.org/officeDocument/2006/relationships/hyperlink" Target="https://www.alz.org/alzheimers-dementia/what-is-alzheimer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alz.org/alzheimers-dementia/what-is-dementia/types-of-dementia/mixed-dementia" TargetMode="External"/><Relationship Id="rId2" Type="http://schemas.openxmlformats.org/officeDocument/2006/relationships/hyperlink" Target="https://www.alz.org/alzheimer-s-dementia/what-is-dementia/types-of-dementia/vascular-dementi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youtu.be/20UZ6glSeo0?si=WjbQA4thXsaJWtEW" TargetMode="External"/><Relationship Id="rId2" Type="http://schemas.openxmlformats.org/officeDocument/2006/relationships/hyperlink" Target="https://youtu.be/s10iPESAHmI?si=CJZQGCiUs-61_Rkr"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youtu.be/n968AGqqq-U?si=OxCSayBnzn3a5L8r" TargetMode="External"/><Relationship Id="rId2" Type="http://schemas.openxmlformats.org/officeDocument/2006/relationships/hyperlink" Target="https://www.alz.org/alzheimers-dementia/diagnosis/visiting-your-doctor"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google.com/search?q=Confusion+%26+Disorientation&amp;sca_esv=f3c15013da1a5a7a&amp;biw=1536&amp;bih=730&amp;sxsrf=AE3TifMlB2REXiD-neXvSdfRzqPVv584OQ%3A1765219641643&amp;ei=OR03aYH_JqywqtsP_Mm4kQU&amp;ved=2ahUKEwi3w5eD166RAxVPlmoFHVV5Cu4QgK4QegQIBRAD&amp;uact=5&amp;oq=what+is+often+the+reaction+when+diagnosed+with+Alzheimer%27s&amp;gs_lp=Egxnd3Mtd2l6LXNlcnAiOndoYXQgaXMgb2Z0ZW4gdGhlIHJlYWN0aW9uIHdoZW4gZGlhZ25vc2VkIHdpdGggQWx6aGVpbWVyJ3MyBRAhGKABMgUQIRigATIFECEYoAEyBRAhGKABMgUQIRigATIFECEYnwUyBRAhGJ8FMgUQIRifBTIFECEYnwUyBRAhGJ8FSNCNAVDNCliiigFwAngBkAEDmAH-AaAB202qAQczNS40NC4zuAEDyAEA-AEBmAI9oAK2P6gCEMICChAAGLADGNYEGEfCAg0QABiABBiwAxhDGIoFwgIZEC4YgAQYsAMY0QMYQxjHARjIAxiKBdgBAcICChAAGIAEGEMYigXCAgUQABiABMICBhAAGBYYHsICBxAjGCcY6gLCAg0QIxjwBRgnGMkCGOoCwgIfEC4YgAQY0QMYQxi0AhjnBhjHARjIAxiKBRjqAtgBAcICChAjGIAEGCcYigXCAgQQIxgnwgIREC4YgAQYsQMY0QMYgwEYxwHCAgsQABiABBixAxiDAcICCxAuGIAEGLEDGIMBwgILEAAYgAQYkQIYigXCAg4QLhiABBixAxjRAxjHAcICCBAAGIAEGLEDwgIIEAAYgAQYyQPCAgsQABiABBiSAxiKBcICDhAAGIAEGLEDGIMBGIoFwgIHEAAYgAQYCsICBRAAGO8FwgIIEAAYgAQYogTCAgsQABiABBiGAxiKBcICCBAAGKIEGIkFwgIFECEYqwLCAgcQIRigARgKmAMK8QW69Q-FSjVgv4gGAZAGEroGBggBEAEYCJIHBzE0LjQ0LjOgB4KmBbIHBzEyLjQ0LjO4B6U_wgcJMi4yNi4zMi4xyAe6AYAIAA&amp;sclient=gws-wiz-serp&amp;mstk=AUtExfBDtXyUj06hlVqTiJxjqZ-d2W4rRUL4jPAyGeFHFxdgUVWvKaAXZe4pDYeim-p-Z9dA5Vd7yi9wNnzC92w8nh-LnmdvmxJL085Zc7Wmn-mO4ciU8rjht5A-xIYRqaUnGDgbfTJcRG7tXr79Q3s3mUclK5Q8sPgsYAijpjEd-mMY9CA&amp;csui=3" TargetMode="External"/><Relationship Id="rId2" Type="http://schemas.openxmlformats.org/officeDocument/2006/relationships/hyperlink" Target="https://www.google.com/search?q=Agitation+%26+Irritability&amp;sca_esv=f3c15013da1a5a7a&amp;biw=1536&amp;bih=730&amp;sxsrf=AE3TifMlB2REXiD-neXvSdfRzqPVv584OQ%3A1765219641643&amp;ei=OR03aYH_JqywqtsP_Mm4kQU&amp;ved=2ahUKEwi3w5eD166RAxVPlmoFHVV5Cu4QgK4QegQIBRAB&amp;uact=5&amp;oq=what+is+often+the+reaction+when+diagnosed+with+Alzheimer%27s&amp;gs_lp=Egxnd3Mtd2l6LXNlcnAiOndoYXQgaXMgb2Z0ZW4gdGhlIHJlYWN0aW9uIHdoZW4gZGlhZ25vc2VkIHdpdGggQWx6aGVpbWVyJ3MyBRAhGKABMgUQIRigATIFECEYoAEyBRAhGKABMgUQIRigATIFECEYnwUyBRAhGJ8FMgUQIRifBTIFECEYnwUyBRAhGJ8FSNCNAVDNCliiigFwAngBkAEDmAH-AaAB202qAQczNS40NC4zuAEDyAEA-AEBmAI9oAK2P6gCEMICChAAGLADGNYEGEfCAg0QABiABBiwAxhDGIoFwgIZEC4YgAQYsAMY0QMYQxjHARjIAxiKBdgBAcICChAAGIAEGEMYigXCAgUQABiABMICBhAAGBYYHsICBxAjGCcY6gLCAg0QIxjwBRgnGMkCGOoCwgIfEC4YgAQY0QMYQxi0AhjnBhjHARjIAxiKBRjqAtgBAcICChAjGIAEGCcYigXCAgQQIxgnwgIREC4YgAQYsQMY0QMYgwEYxwHCAgsQABiABBixAxiDAcICCxAuGIAEGLEDGIMBwgILEAAYgAQYkQIYigXCAg4QLhiABBixAxjRAxjHAcICCBAAGIAEGLEDwgIIEAAYgAQYyQPCAgsQABiABBiSAxiKBcICDhAAGIAEGLEDGIMBGIoFwgIHEAAYgAQYCsICBRAAGO8FwgIIEAAYgAQYogTCAgsQABiABBiGAxiKBcICCBAAGKIEGIkFwgIFECEYqwLCAgcQIRigARgKmAMK8QW69Q-FSjVgv4gGAZAGEroGBggBEAEYCJIHBzE0LjQ0LjOgB4KmBbIHBzEyLjQ0LjO4B6U_wgcJMi4yNi4zMi4xyAe6AYAIAA&amp;sclient=gws-wiz-serp&amp;mstk=AUtExfBDtXyUj06hlVqTiJxjqZ-d2W4rRUL4jPAyGeFHFxdgUVWvKaAXZe4pDYeim-p-Z9dA5Vd7yi9wNnzC92w8nh-LnmdvmxJL085Zc7Wmn-mO4ciU8rjht5A-xIYRqaUnGDgbfTJcRG7tXr79Q3s3mUclK5Q8sPgsYAijpjEd-mMY9CA&amp;csui=3" TargetMode="External"/><Relationship Id="rId1" Type="http://schemas.openxmlformats.org/officeDocument/2006/relationships/slideLayout" Target="../slideLayouts/slideLayout4.xml"/><Relationship Id="rId6" Type="http://schemas.openxmlformats.org/officeDocument/2006/relationships/hyperlink" Target="https://youtu.be/QzkcSyae_nU" TargetMode="External"/><Relationship Id="rId5" Type="http://schemas.openxmlformats.org/officeDocument/2006/relationships/hyperlink" Target="https://www.google.com/search?q=Repetitive+Behaviors&amp;sca_esv=f3c15013da1a5a7a&amp;biw=1536&amp;bih=730&amp;sxsrf=AE3TifMlB2REXiD-neXvSdfRzqPVv584OQ%3A1765219641643&amp;ei=OR03aYH_JqywqtsP_Mm4kQU&amp;ved=2ahUKEwi3w5eD166RAxVPlmoFHVV5Cu4QgK4QegQIBRAH&amp;uact=5&amp;oq=what+is+often+the+reaction+when+diagnosed+with+Alzheimer%27s&amp;gs_lp=Egxnd3Mtd2l6LXNlcnAiOndoYXQgaXMgb2Z0ZW4gdGhlIHJlYWN0aW9uIHdoZW4gZGlhZ25vc2VkIHdpdGggQWx6aGVpbWVyJ3MyBRAhGKABMgUQIRigATIFECEYoAEyBRAhGKABMgUQIRigATIFECEYnwUyBRAhGJ8FMgUQIRifBTIFECEYnwUyBRAhGJ8FSNCNAVDNCliiigFwAngBkAEDmAH-AaAB202qAQczNS40NC4zuAEDyAEA-AEBmAI9oAK2P6gCEMICChAAGLADGNYEGEfCAg0QABiABBiwAxhDGIoFwgIZEC4YgAQYsAMY0QMYQxjHARjIAxiKBdgBAcICChAAGIAEGEMYigXCAgUQABiABMICBhAAGBYYHsICBxAjGCcY6gLCAg0QIxjwBRgnGMkCGOoCwgIfEC4YgAQY0QMYQxi0AhjnBhjHARjIAxiKBRjqAtgBAcICChAjGIAEGCcYigXCAgQQIxgnwgIREC4YgAQYsQMY0QMYgwEYxwHCAgsQABiABBixAxiDAcICCxAuGIAEGLEDGIMBwgILEAAYgAQYkQIYigXCAg4QLhiABBixAxjRAxjHAcICCBAAGIAEGLEDwgIIEAAYgAQYyQPCAgsQABiABBiSAxiKBcICDhAAGIAEGLEDGIMBGIoFwgIHEAAYgAQYCsICBRAAGO8FwgIIEAAYgAQYogTCAgsQABiABBiGAxiKBcICCBAAGKIEGIkFwgIFECEYqwLCAgcQIRigARgKmAMK8QW69Q-FSjVgv4gGAZAGEroGBggBEAEYCJIHBzE0LjQ0LjOgB4KmBbIHBzEyLjQ0LjO4B6U_wgcJMi4yNi4zMi4xyAe6AYAIAA&amp;sclient=gws-wiz-serp&amp;mstk=AUtExfBDtXyUj06hlVqTiJxjqZ-d2W4rRUL4jPAyGeFHFxdgUVWvKaAXZe4pDYeim-p-Z9dA5Vd7yi9wNnzC92w8nh-LnmdvmxJL085Zc7Wmn-mO4ciU8rjht5A-xIYRqaUnGDgbfTJcRG7tXr79Q3s3mUclK5Q8sPgsYAijpjEd-mMY9CA&amp;csui=3" TargetMode="External"/><Relationship Id="rId4" Type="http://schemas.openxmlformats.org/officeDocument/2006/relationships/hyperlink" Target="https://www.google.com/search?q=Withdrawal&amp;sca_esv=f3c15013da1a5a7a&amp;biw=1536&amp;bih=730&amp;sxsrf=AE3TifMlB2REXiD-neXvSdfRzqPVv584OQ%3A1765219641643&amp;ei=OR03aYH_JqywqtsP_Mm4kQU&amp;ved=2ahUKEwi3w5eD166RAxVPlmoFHVV5Cu4QgK4QegQIBRAF&amp;uact=5&amp;oq=what+is+often+the+reaction+when+diagnosed+with+Alzheimer%27s&amp;gs_lp=Egxnd3Mtd2l6LXNlcnAiOndoYXQgaXMgb2Z0ZW4gdGhlIHJlYWN0aW9uIHdoZW4gZGlhZ25vc2VkIHdpdGggQWx6aGVpbWVyJ3MyBRAhGKABMgUQIRigATIFECEYoAEyBRAhGKABMgUQIRigATIFECEYnwUyBRAhGJ8FMgUQIRifBTIFECEYnwUyBRAhGJ8FSNCNAVDNCliiigFwAngBkAEDmAH-AaAB202qAQczNS40NC4zuAEDyAEA-AEBmAI9oAK2P6gCEMICChAAGLADGNYEGEfCAg0QABiABBiwAxhDGIoFwgIZEC4YgAQYsAMY0QMYQxjHARjIAxiKBdgBAcICChAAGIAEGEMYigXCAgUQABiABMICBhAAGBYYHsICBxAjGCcY6gLCAg0QIxjwBRgnGMkCGOoCwgIfEC4YgAQY0QMYQxi0AhjnBhjHARjIAxiKBRjqAtgBAcICChAjGIAEGCcYigXCAgQQIxgnwgIREC4YgAQYsQMY0QMYgwEYxwHCAgsQABiABBixAxiDAcICCxAuGIAEGLEDGIMBwgILEAAYgAQYkQIYigXCAg4QLhiABBixAxjRAxjHAcICCBAAGIAEGLEDwgIIEAAYgAQYyQPCAgsQABiABBiSAxiKBcICDhAAGIAEGLEDGIMBGIoFwgIHEAAYgAQYCsICBRAAGO8FwgIIEAAYgAQYogTCAgsQABiABBiGAxiKBcICCBAAGKIEGIkFwgIFECEYqwLCAgcQIRigARgKmAMK8QW69Q-FSjVgv4gGAZAGEroGBggBEAEYCJIHBzE0LjQ0LjOgB4KmBbIHBzEyLjQ0LjO4B6U_wgcJMi4yNi4zMi4xyAe6AYAIAA&amp;sclient=gws-wiz-serp&amp;mstk=AUtExfBDtXyUj06hlVqTiJxjqZ-d2W4rRUL4jPAyGeFHFxdgUVWvKaAXZe4pDYeim-p-Z9dA5Vd7yi9wNnzC92w8nh-LnmdvmxJL085Zc7Wmn-mO4ciU8rjht5A-xIYRqaUnGDgbfTJcRG7tXr79Q3s3mUclK5Q8sPgsYAijpjEd-mMY9CA&amp;csui=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1AFC2-20EE-C2D0-348E-66ACFECDF9E0}"/>
              </a:ext>
            </a:extLst>
          </p:cNvPr>
          <p:cNvSpPr>
            <a:spLocks noGrp="1"/>
          </p:cNvSpPr>
          <p:nvPr>
            <p:ph type="ctrTitle"/>
          </p:nvPr>
        </p:nvSpPr>
        <p:spPr/>
        <p:txBody>
          <a:bodyPr/>
          <a:lstStyle/>
          <a:p>
            <a:r>
              <a:rPr lang="en-US" dirty="0"/>
              <a:t>Dementia Training</a:t>
            </a:r>
          </a:p>
        </p:txBody>
      </p:sp>
      <p:sp>
        <p:nvSpPr>
          <p:cNvPr id="3" name="Subtitle 2">
            <a:extLst>
              <a:ext uri="{FF2B5EF4-FFF2-40B4-BE49-F238E27FC236}">
                <a16:creationId xmlns:a16="http://schemas.microsoft.com/office/drawing/2014/main" id="{8AD8BEF7-DB3B-1E28-284A-39DDB195DADB}"/>
              </a:ext>
            </a:extLst>
          </p:cNvPr>
          <p:cNvSpPr>
            <a:spLocks noGrp="1"/>
          </p:cNvSpPr>
          <p:nvPr>
            <p:ph type="subTitle" idx="1"/>
          </p:nvPr>
        </p:nvSpPr>
        <p:spPr/>
        <p:txBody>
          <a:bodyPr/>
          <a:lstStyle/>
          <a:p>
            <a:r>
              <a:rPr lang="en-US" dirty="0"/>
              <a:t>Dr. Christina Parker, Brazoria County Gathering Place Interfaith Ministries, Inc.</a:t>
            </a:r>
          </a:p>
        </p:txBody>
      </p:sp>
    </p:spTree>
    <p:extLst>
      <p:ext uri="{BB962C8B-B14F-4D97-AF65-F5344CB8AC3E}">
        <p14:creationId xmlns:p14="http://schemas.microsoft.com/office/powerpoint/2010/main" val="2477278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F0718-A621-06B6-C5DF-687E8DFDCA83}"/>
              </a:ext>
            </a:extLst>
          </p:cNvPr>
          <p:cNvSpPr>
            <a:spLocks noGrp="1"/>
          </p:cNvSpPr>
          <p:nvPr>
            <p:ph type="title"/>
          </p:nvPr>
        </p:nvSpPr>
        <p:spPr/>
        <p:txBody>
          <a:bodyPr/>
          <a:lstStyle/>
          <a:p>
            <a:r>
              <a:rPr lang="en-US" dirty="0"/>
              <a:t>Caregivers’ Emotions</a:t>
            </a:r>
          </a:p>
        </p:txBody>
      </p:sp>
      <p:sp>
        <p:nvSpPr>
          <p:cNvPr id="3" name="Content Placeholder 2">
            <a:extLst>
              <a:ext uri="{FF2B5EF4-FFF2-40B4-BE49-F238E27FC236}">
                <a16:creationId xmlns:a16="http://schemas.microsoft.com/office/drawing/2014/main" id="{1B66159E-918D-B609-E8C7-6317FA08196C}"/>
              </a:ext>
            </a:extLst>
          </p:cNvPr>
          <p:cNvSpPr>
            <a:spLocks noGrp="1"/>
          </p:cNvSpPr>
          <p:nvPr>
            <p:ph sz="half" idx="1"/>
          </p:nvPr>
        </p:nvSpPr>
        <p:spPr/>
        <p:txBody>
          <a:bodyPr>
            <a:normAutofit fontScale="77500" lnSpcReduction="20000"/>
          </a:bodyPr>
          <a:lstStyle/>
          <a:p>
            <a:pPr fontAlgn="base"/>
            <a:r>
              <a:rPr lang="en-US" dirty="0">
                <a:effectLst/>
              </a:rPr>
              <a:t>Things you can do come to terms with your feelings include: </a:t>
            </a:r>
          </a:p>
          <a:p>
            <a:pPr fontAlgn="base"/>
            <a:r>
              <a:rPr lang="en-US" b="1" i="1" dirty="0">
                <a:effectLst/>
              </a:rPr>
              <a:t>Let your feelings out</a:t>
            </a:r>
            <a:r>
              <a:rPr lang="en-US" dirty="0">
                <a:effectLst/>
              </a:rPr>
              <a:t>. Keeping your feelings in may make you feel worse. It is OK to cry.  </a:t>
            </a:r>
          </a:p>
          <a:p>
            <a:pPr fontAlgn="base"/>
            <a:r>
              <a:rPr lang="en-US" b="1" i="1" dirty="0">
                <a:effectLst/>
              </a:rPr>
              <a:t>Your feelings may change day to day </a:t>
            </a:r>
            <a:r>
              <a:rPr lang="en-US" dirty="0">
                <a:effectLst/>
              </a:rPr>
              <a:t>– As a carer you may have good days and bad days.  Take one day at a time.  A bad day might be better tomorrow and take positives from your good days.  Try to focus on what made you feel good or what worked well. </a:t>
            </a:r>
          </a:p>
          <a:p>
            <a:pPr fontAlgn="base"/>
            <a:r>
              <a:rPr lang="en-US" b="1" i="1" dirty="0">
                <a:effectLst/>
              </a:rPr>
              <a:t>Accept your feelings</a:t>
            </a:r>
            <a:r>
              <a:rPr lang="en-US" dirty="0">
                <a:effectLst/>
              </a:rPr>
              <a:t>. Know there is no ‘right’ way to feel. Some carers may have thoughts they feel are unacceptable, such as anger or resentment toward the person with dementia. You are not alone, these thoughts are quite common.  </a:t>
            </a:r>
          </a:p>
          <a:p>
            <a:endParaRPr lang="en-US" dirty="0"/>
          </a:p>
        </p:txBody>
      </p:sp>
      <p:sp>
        <p:nvSpPr>
          <p:cNvPr id="4" name="Content Placeholder 3">
            <a:extLst>
              <a:ext uri="{FF2B5EF4-FFF2-40B4-BE49-F238E27FC236}">
                <a16:creationId xmlns:a16="http://schemas.microsoft.com/office/drawing/2014/main" id="{351B7B11-38CB-EB63-A878-F63470E48026}"/>
              </a:ext>
            </a:extLst>
          </p:cNvPr>
          <p:cNvSpPr>
            <a:spLocks noGrp="1"/>
          </p:cNvSpPr>
          <p:nvPr>
            <p:ph sz="half" idx="2"/>
          </p:nvPr>
        </p:nvSpPr>
        <p:spPr/>
        <p:txBody>
          <a:bodyPr>
            <a:normAutofit fontScale="77500" lnSpcReduction="20000"/>
          </a:bodyPr>
          <a:lstStyle/>
          <a:p>
            <a:pPr fontAlgn="base"/>
            <a:r>
              <a:rPr lang="en-US" b="1" i="1" dirty="0">
                <a:effectLst/>
              </a:rPr>
              <a:t>Talk about your feelings.</a:t>
            </a:r>
            <a:r>
              <a:rPr lang="en-US" dirty="0">
                <a:effectLst/>
              </a:rPr>
              <a:t> Talk to someone you know and trust or to a trained professional. Talking to a </a:t>
            </a:r>
            <a:r>
              <a:rPr lang="en-US" u="sng" dirty="0">
                <a:effectLst/>
                <a:hlinkClick r:id="rId2"/>
              </a:rPr>
              <a:t>Dementia Adviser</a:t>
            </a:r>
            <a:r>
              <a:rPr lang="en-US" dirty="0">
                <a:effectLst/>
              </a:rPr>
              <a:t>  or an </a:t>
            </a:r>
            <a:r>
              <a:rPr lang="en-US" u="sng" dirty="0">
                <a:effectLst/>
                <a:hlinkClick r:id="rId3"/>
              </a:rPr>
              <a:t>Admiral Nurse</a:t>
            </a:r>
            <a:r>
              <a:rPr lang="en-US" dirty="0">
                <a:effectLst/>
              </a:rPr>
              <a:t> can help you to speak openly about sensitive feelings you might not want to share with others (such as feeling angry with the person with dementia, feeling ashamed or inadequate). Talking with another person can help put your thoughts and feelings into perspective.  </a:t>
            </a:r>
          </a:p>
          <a:p>
            <a:pPr fontAlgn="base"/>
            <a:r>
              <a:rPr lang="en-US" b="1" i="1" dirty="0">
                <a:effectLst/>
              </a:rPr>
              <a:t>Write your feelings down.</a:t>
            </a:r>
            <a:r>
              <a:rPr lang="en-US" dirty="0">
                <a:effectLst/>
              </a:rPr>
              <a:t> Some people prefer to work through worries and feelings by writing them down. You can try writing a diary, a letter to your future self or letters to other people (that are not intended to be sent) as a way of releasing anger, frustration, guilt, and distress. Getting thoughts and feelings out of your head and down on paper can help you to understand them more clearly and feel more in control.  </a:t>
            </a:r>
          </a:p>
          <a:p>
            <a:endParaRPr lang="en-US" dirty="0"/>
          </a:p>
        </p:txBody>
      </p:sp>
    </p:spTree>
    <p:extLst>
      <p:ext uri="{BB962C8B-B14F-4D97-AF65-F5344CB8AC3E}">
        <p14:creationId xmlns:p14="http://schemas.microsoft.com/office/powerpoint/2010/main" val="2837479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1AD8E-593C-AC25-0703-A3318A381795}"/>
              </a:ext>
            </a:extLst>
          </p:cNvPr>
          <p:cNvSpPr>
            <a:spLocks noGrp="1"/>
          </p:cNvSpPr>
          <p:nvPr>
            <p:ph type="title"/>
          </p:nvPr>
        </p:nvSpPr>
        <p:spPr/>
        <p:txBody>
          <a:bodyPr/>
          <a:lstStyle/>
          <a:p>
            <a:r>
              <a:rPr lang="en-US" dirty="0"/>
              <a:t>Research Has Shown…</a:t>
            </a:r>
          </a:p>
        </p:txBody>
      </p:sp>
      <p:sp>
        <p:nvSpPr>
          <p:cNvPr id="3" name="Content Placeholder 2">
            <a:extLst>
              <a:ext uri="{FF2B5EF4-FFF2-40B4-BE49-F238E27FC236}">
                <a16:creationId xmlns:a16="http://schemas.microsoft.com/office/drawing/2014/main" id="{807878F0-0122-6B98-8EA6-B659D96E67AA}"/>
              </a:ext>
            </a:extLst>
          </p:cNvPr>
          <p:cNvSpPr>
            <a:spLocks noGrp="1"/>
          </p:cNvSpPr>
          <p:nvPr>
            <p:ph sz="half" idx="1"/>
          </p:nvPr>
        </p:nvSpPr>
        <p:spPr/>
        <p:txBody>
          <a:bodyPr/>
          <a:lstStyle/>
          <a:p>
            <a:r>
              <a:rPr lang="en-US" dirty="0">
                <a:effectLst/>
              </a:rPr>
              <a:t>Carers of people with dementia are at much greater risk of depression than other carers and wives or female partners, are at greater risk of depression than men. Research shows that half of all women caring for someone with dementia experience depression. Symptoms of depression include: </a:t>
            </a:r>
            <a:endParaRPr lang="en-US" dirty="0"/>
          </a:p>
        </p:txBody>
      </p:sp>
      <p:sp>
        <p:nvSpPr>
          <p:cNvPr id="4" name="Content Placeholder 3">
            <a:extLst>
              <a:ext uri="{FF2B5EF4-FFF2-40B4-BE49-F238E27FC236}">
                <a16:creationId xmlns:a16="http://schemas.microsoft.com/office/drawing/2014/main" id="{ADEDC1F5-7E7F-1865-A968-ECE22D732797}"/>
              </a:ext>
            </a:extLst>
          </p:cNvPr>
          <p:cNvSpPr>
            <a:spLocks noGrp="1"/>
          </p:cNvSpPr>
          <p:nvPr>
            <p:ph sz="half" idx="2"/>
          </p:nvPr>
        </p:nvSpPr>
        <p:spPr/>
        <p:txBody>
          <a:bodyPr/>
          <a:lstStyle/>
          <a:p>
            <a:pPr fontAlgn="base"/>
            <a:r>
              <a:rPr lang="en-US" dirty="0">
                <a:effectLst/>
              </a:rPr>
              <a:t>Feeling down or hopeless </a:t>
            </a:r>
          </a:p>
          <a:p>
            <a:pPr fontAlgn="base"/>
            <a:r>
              <a:rPr lang="en-US" dirty="0">
                <a:effectLst/>
              </a:rPr>
              <a:t>Losing interest in things you normally enjoy. </a:t>
            </a:r>
          </a:p>
          <a:p>
            <a:pPr fontAlgn="base"/>
            <a:r>
              <a:rPr lang="en-US" dirty="0">
                <a:effectLst/>
              </a:rPr>
              <a:t>Constant worry or feeling stressed </a:t>
            </a:r>
          </a:p>
          <a:p>
            <a:pPr fontAlgn="base"/>
            <a:r>
              <a:rPr lang="en-US" dirty="0">
                <a:effectLst/>
              </a:rPr>
              <a:t>Feelings of guilt </a:t>
            </a:r>
          </a:p>
          <a:p>
            <a:pPr fontAlgn="base"/>
            <a:r>
              <a:rPr lang="en-US" dirty="0">
                <a:effectLst/>
              </a:rPr>
              <a:t>Crying more than usual </a:t>
            </a:r>
          </a:p>
          <a:p>
            <a:pPr fontAlgn="base"/>
            <a:r>
              <a:rPr lang="en-US" dirty="0">
                <a:effectLst/>
              </a:rPr>
              <a:t>Feeling tired a lot</a:t>
            </a:r>
          </a:p>
          <a:p>
            <a:pPr fontAlgn="base"/>
            <a:r>
              <a:rPr lang="en-US" dirty="0">
                <a:effectLst/>
              </a:rPr>
              <a:t>Trouble sleeping. </a:t>
            </a:r>
          </a:p>
          <a:p>
            <a:pPr marL="0" indent="0">
              <a:buNone/>
            </a:pPr>
            <a:endParaRPr lang="en-US" dirty="0"/>
          </a:p>
        </p:txBody>
      </p:sp>
    </p:spTree>
    <p:extLst>
      <p:ext uri="{BB962C8B-B14F-4D97-AF65-F5344CB8AC3E}">
        <p14:creationId xmlns:p14="http://schemas.microsoft.com/office/powerpoint/2010/main" val="2310423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90B18-25E5-5B14-B9FA-10E5382CD348}"/>
              </a:ext>
            </a:extLst>
          </p:cNvPr>
          <p:cNvSpPr>
            <a:spLocks noGrp="1"/>
          </p:cNvSpPr>
          <p:nvPr>
            <p:ph type="title"/>
          </p:nvPr>
        </p:nvSpPr>
        <p:spPr/>
        <p:txBody>
          <a:bodyPr/>
          <a:lstStyle/>
          <a:p>
            <a:r>
              <a:rPr lang="en-US" dirty="0"/>
              <a:t>End of Presentation Quiz</a:t>
            </a:r>
          </a:p>
        </p:txBody>
      </p:sp>
      <p:sp>
        <p:nvSpPr>
          <p:cNvPr id="3" name="Content Placeholder 2">
            <a:extLst>
              <a:ext uri="{FF2B5EF4-FFF2-40B4-BE49-F238E27FC236}">
                <a16:creationId xmlns:a16="http://schemas.microsoft.com/office/drawing/2014/main" id="{2A9F9962-BCFC-2AB5-0E04-FB3263BED3C5}"/>
              </a:ext>
            </a:extLst>
          </p:cNvPr>
          <p:cNvSpPr>
            <a:spLocks noGrp="1"/>
          </p:cNvSpPr>
          <p:nvPr>
            <p:ph idx="1"/>
          </p:nvPr>
        </p:nvSpPr>
        <p:spPr/>
        <p:txBody>
          <a:bodyPr>
            <a:normAutofit/>
          </a:bodyPr>
          <a:lstStyle/>
          <a:p>
            <a:r>
              <a:rPr lang="en-US" sz="4000" dirty="0">
                <a:hlinkClick r:id="rId2"/>
              </a:rPr>
              <a:t>What is Dementia?: Quiz</a:t>
            </a:r>
            <a:endParaRPr lang="en-US" sz="4000" dirty="0"/>
          </a:p>
        </p:txBody>
      </p:sp>
    </p:spTree>
    <p:extLst>
      <p:ext uri="{BB962C8B-B14F-4D97-AF65-F5344CB8AC3E}">
        <p14:creationId xmlns:p14="http://schemas.microsoft.com/office/powerpoint/2010/main" val="3465288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1458C-F13C-D766-EFC5-48E653383FBB}"/>
              </a:ext>
            </a:extLst>
          </p:cNvPr>
          <p:cNvSpPr>
            <a:spLocks noGrp="1"/>
          </p:cNvSpPr>
          <p:nvPr>
            <p:ph type="title"/>
          </p:nvPr>
        </p:nvSpPr>
        <p:spPr/>
        <p:txBody>
          <a:bodyPr/>
          <a:lstStyle/>
          <a:p>
            <a:r>
              <a:rPr lang="en-US" dirty="0"/>
              <a:t>What is Dementia?</a:t>
            </a:r>
          </a:p>
        </p:txBody>
      </p:sp>
      <p:sp>
        <p:nvSpPr>
          <p:cNvPr id="4" name="Content Placeholder 3">
            <a:extLst>
              <a:ext uri="{FF2B5EF4-FFF2-40B4-BE49-F238E27FC236}">
                <a16:creationId xmlns:a16="http://schemas.microsoft.com/office/drawing/2014/main" id="{A77F84A9-1ED5-DCCD-B540-E0AF1B5B8010}"/>
              </a:ext>
            </a:extLst>
          </p:cNvPr>
          <p:cNvSpPr>
            <a:spLocks noGrp="1"/>
          </p:cNvSpPr>
          <p:nvPr>
            <p:ph idx="1"/>
          </p:nvPr>
        </p:nvSpPr>
        <p:spPr/>
        <p:txBody>
          <a:bodyPr/>
          <a:lstStyle/>
          <a:p>
            <a:r>
              <a:rPr lang="en-US" dirty="0">
                <a:effectLst/>
              </a:rPr>
              <a:t>Dementia is not a single disease. It's an overall term to describe a collection of symptoms that one may experience if they are living with a variety of diseases, including </a:t>
            </a:r>
            <a:r>
              <a:rPr lang="en-US" u="sng" dirty="0">
                <a:effectLst/>
                <a:hlinkClick r:id="rId2"/>
              </a:rPr>
              <a:t>Alzheimer's disease</a:t>
            </a:r>
            <a:r>
              <a:rPr lang="en-US" dirty="0">
                <a:effectLst/>
              </a:rPr>
              <a:t>. Diseases grouped under the general term "dementia" are caused by abnormal brain changes. Dementia symptoms trigger a decline in thinking skills, also known as cognitive abilities, severe enough to impair daily life and independent function. They also affect behavior, feelings and relationships.</a:t>
            </a:r>
          </a:p>
          <a:p>
            <a:endParaRPr lang="en-US" dirty="0">
              <a:effectLst/>
            </a:endParaRPr>
          </a:p>
          <a:p>
            <a:r>
              <a:rPr lang="en-US" dirty="0">
                <a:hlinkClick r:id="rId3"/>
              </a:rPr>
              <a:t>In Their Eyes</a:t>
            </a:r>
            <a:br>
              <a:rPr lang="en-US" dirty="0"/>
            </a:br>
            <a:endParaRPr lang="en-US" dirty="0"/>
          </a:p>
        </p:txBody>
      </p:sp>
    </p:spTree>
    <p:extLst>
      <p:ext uri="{BB962C8B-B14F-4D97-AF65-F5344CB8AC3E}">
        <p14:creationId xmlns:p14="http://schemas.microsoft.com/office/powerpoint/2010/main" val="573824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DA240-6C97-39B5-FEB7-8EF41ED708E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B1EAA19-CE78-0DC3-9449-2C03AEB40D17}"/>
              </a:ext>
            </a:extLst>
          </p:cNvPr>
          <p:cNvSpPr>
            <a:spLocks noGrp="1"/>
          </p:cNvSpPr>
          <p:nvPr>
            <p:ph idx="1"/>
          </p:nvPr>
        </p:nvSpPr>
        <p:spPr/>
        <p:txBody>
          <a:bodyPr/>
          <a:lstStyle/>
          <a:p>
            <a:r>
              <a:rPr lang="en-US" dirty="0">
                <a:effectLst/>
              </a:rPr>
              <a:t>Alzheimer's disease accounts for 60%-80% of cases. </a:t>
            </a:r>
            <a:r>
              <a:rPr lang="en-US" u="sng" dirty="0">
                <a:effectLst/>
                <a:hlinkClick r:id="rId2"/>
              </a:rPr>
              <a:t>Vascular dementia</a:t>
            </a:r>
            <a:r>
              <a:rPr lang="en-US" dirty="0">
                <a:effectLst/>
              </a:rPr>
              <a:t>, which occurs because of microscopic bleeding and blood vessel blockage in the brain, is the second most common cause of dementia. Those who experience the brain changes of multiple types of dementia simultaneously have </a:t>
            </a:r>
            <a:r>
              <a:rPr lang="en-US" u="sng" dirty="0">
                <a:effectLst/>
                <a:hlinkClick r:id="rId3"/>
              </a:rPr>
              <a:t>mixed dementia</a:t>
            </a:r>
            <a:r>
              <a:rPr lang="en-US" dirty="0">
                <a:effectLst/>
              </a:rPr>
              <a:t>. There are many other conditions that can cause symptoms of cognitive impairment but that aren't dementia, including some that are reversible, such as thyroid problems and vitamin deficiencies.</a:t>
            </a:r>
            <a:br>
              <a:rPr lang="en-US" dirty="0"/>
            </a:br>
            <a:br>
              <a:rPr lang="en-US" dirty="0"/>
            </a:br>
            <a:r>
              <a:rPr lang="en-US" dirty="0">
                <a:effectLst/>
              </a:rPr>
              <a:t>Dementia is often incorrectly referred to as "senility" or "senile dementia," which reflects the formerly widespread but incorrect belief that serious mental decline is a normal part of aging.</a:t>
            </a:r>
            <a:endParaRPr lang="en-US" dirty="0"/>
          </a:p>
        </p:txBody>
      </p:sp>
    </p:spTree>
    <p:extLst>
      <p:ext uri="{BB962C8B-B14F-4D97-AF65-F5344CB8AC3E}">
        <p14:creationId xmlns:p14="http://schemas.microsoft.com/office/powerpoint/2010/main" val="932900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What is dementia? Causes, symptoms and diagnosis. Dementia is an umbrella term for loss of memory and other abilities.">
            <a:extLst>
              <a:ext uri="{FF2B5EF4-FFF2-40B4-BE49-F238E27FC236}">
                <a16:creationId xmlns:a16="http://schemas.microsoft.com/office/drawing/2014/main" id="{146EDCB8-167A-FEE2-149D-9BF6C118EC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0" y="1404938"/>
            <a:ext cx="5715000" cy="4048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8103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9B1C8-F525-7249-0DE6-0BA3393DC516}"/>
              </a:ext>
            </a:extLst>
          </p:cNvPr>
          <p:cNvSpPr>
            <a:spLocks noGrp="1"/>
          </p:cNvSpPr>
          <p:nvPr>
            <p:ph type="title"/>
          </p:nvPr>
        </p:nvSpPr>
        <p:spPr/>
        <p:txBody>
          <a:bodyPr/>
          <a:lstStyle/>
          <a:p>
            <a:r>
              <a:rPr lang="en-US" dirty="0"/>
              <a:t>Signs and Symptoms of Dementia</a:t>
            </a:r>
          </a:p>
        </p:txBody>
      </p:sp>
      <p:sp>
        <p:nvSpPr>
          <p:cNvPr id="3" name="Content Placeholder 2">
            <a:extLst>
              <a:ext uri="{FF2B5EF4-FFF2-40B4-BE49-F238E27FC236}">
                <a16:creationId xmlns:a16="http://schemas.microsoft.com/office/drawing/2014/main" id="{2F45DC9F-DB7A-04EA-9456-969591CBD2DE}"/>
              </a:ext>
            </a:extLst>
          </p:cNvPr>
          <p:cNvSpPr>
            <a:spLocks noGrp="1"/>
          </p:cNvSpPr>
          <p:nvPr>
            <p:ph idx="1"/>
          </p:nvPr>
        </p:nvSpPr>
        <p:spPr/>
        <p:txBody>
          <a:bodyPr/>
          <a:lstStyle/>
          <a:p>
            <a:r>
              <a:rPr lang="en-US" dirty="0">
                <a:effectLst/>
              </a:rPr>
              <a:t>Signs of dementia can vary greatly. Examples include problems with:</a:t>
            </a:r>
          </a:p>
          <a:p>
            <a:r>
              <a:rPr lang="en-US" dirty="0">
                <a:effectLst/>
              </a:rPr>
              <a:t>Short-term memory.</a:t>
            </a:r>
          </a:p>
          <a:p>
            <a:r>
              <a:rPr lang="en-US" dirty="0">
                <a:effectLst/>
              </a:rPr>
              <a:t>Keeping track of a purse or wallet.</a:t>
            </a:r>
          </a:p>
          <a:p>
            <a:r>
              <a:rPr lang="en-US" dirty="0">
                <a:effectLst/>
              </a:rPr>
              <a:t>Paying bills.</a:t>
            </a:r>
          </a:p>
          <a:p>
            <a:r>
              <a:rPr lang="en-US" dirty="0">
                <a:effectLst/>
              </a:rPr>
              <a:t>Planning and preparing meals.</a:t>
            </a:r>
          </a:p>
          <a:p>
            <a:r>
              <a:rPr lang="en-US" dirty="0">
                <a:effectLst/>
              </a:rPr>
              <a:t>Remembering appointments.</a:t>
            </a:r>
          </a:p>
          <a:p>
            <a:r>
              <a:rPr lang="en-US" dirty="0">
                <a:effectLst/>
              </a:rPr>
              <a:t>Traveling out of the neighborhood.</a:t>
            </a:r>
          </a:p>
          <a:p>
            <a:endParaRPr lang="en-US" dirty="0"/>
          </a:p>
        </p:txBody>
      </p:sp>
    </p:spTree>
    <p:extLst>
      <p:ext uri="{BB962C8B-B14F-4D97-AF65-F5344CB8AC3E}">
        <p14:creationId xmlns:p14="http://schemas.microsoft.com/office/powerpoint/2010/main" val="1567744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2EBCD-B0A6-6844-67D9-1442FA105A26}"/>
              </a:ext>
            </a:extLst>
          </p:cNvPr>
          <p:cNvSpPr>
            <a:spLocks noGrp="1"/>
          </p:cNvSpPr>
          <p:nvPr>
            <p:ph type="title"/>
          </p:nvPr>
        </p:nvSpPr>
        <p:spPr/>
        <p:txBody>
          <a:bodyPr/>
          <a:lstStyle/>
          <a:p>
            <a:r>
              <a:rPr lang="en-US" dirty="0"/>
              <a:t>Causes</a:t>
            </a:r>
          </a:p>
        </p:txBody>
      </p:sp>
      <p:sp>
        <p:nvSpPr>
          <p:cNvPr id="3" name="Content Placeholder 2">
            <a:extLst>
              <a:ext uri="{FF2B5EF4-FFF2-40B4-BE49-F238E27FC236}">
                <a16:creationId xmlns:a16="http://schemas.microsoft.com/office/drawing/2014/main" id="{6CF7697D-51FA-D9C0-6F0E-780D6E0467B4}"/>
              </a:ext>
            </a:extLst>
          </p:cNvPr>
          <p:cNvSpPr>
            <a:spLocks noGrp="1"/>
          </p:cNvSpPr>
          <p:nvPr>
            <p:ph idx="1"/>
          </p:nvPr>
        </p:nvSpPr>
        <p:spPr/>
        <p:txBody>
          <a:bodyPr/>
          <a:lstStyle/>
          <a:p>
            <a:r>
              <a:rPr lang="en-US" dirty="0">
                <a:effectLst/>
              </a:rPr>
              <a:t>Dementia is caused by a variety of diseases that cause damage to brain cells. This damage interferes with the ability of brain cells to communicate with each other. When brain cells cannot communicate normally, thinking, behavior and feelings can be affected.</a:t>
            </a:r>
          </a:p>
          <a:p>
            <a:r>
              <a:rPr lang="en-US" dirty="0">
                <a:effectLst/>
              </a:rPr>
              <a:t>The brain has many distinct regions, each of which is responsible for different functions (for example, memory, judgment and movement). When cells in a particular region are damaged, that region cannot carry out its functions normally.</a:t>
            </a:r>
          </a:p>
          <a:p>
            <a:endParaRPr lang="en-US" dirty="0"/>
          </a:p>
        </p:txBody>
      </p:sp>
    </p:spTree>
    <p:extLst>
      <p:ext uri="{BB962C8B-B14F-4D97-AF65-F5344CB8AC3E}">
        <p14:creationId xmlns:p14="http://schemas.microsoft.com/office/powerpoint/2010/main" val="3915387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F11AC75-28B6-0121-6C68-43D5C3A8BACC}"/>
              </a:ext>
            </a:extLst>
          </p:cNvPr>
          <p:cNvSpPr txBox="1"/>
          <p:nvPr/>
        </p:nvSpPr>
        <p:spPr>
          <a:xfrm>
            <a:off x="353961" y="182178"/>
            <a:ext cx="11572568" cy="1477328"/>
          </a:xfrm>
          <a:prstGeom prst="rect">
            <a:avLst/>
          </a:prstGeom>
          <a:noFill/>
        </p:spPr>
        <p:txBody>
          <a:bodyPr wrap="square">
            <a:spAutoFit/>
          </a:bodyPr>
          <a:lstStyle/>
          <a:p>
            <a:r>
              <a:rPr lang="en-US" b="0" i="0" dirty="0">
                <a:effectLst/>
                <a:latin typeface="HouschkaAltPro"/>
              </a:rPr>
              <a:t>Different types of dementia are associated with particular types of brain cell damage in particular regions of the brain. For example, in Alzheimer's disease, high levels of certain proteins inside and outside brain cells make it hard for brain cells to stay healthy and to communicate with each other. The brain region called the hippocampus is the center of learning and memory in the brain, and the brain cells in this region are often the first to be damaged. That's why memory loss is often one of the earliest symptoms of Alzheimer's.</a:t>
            </a:r>
            <a:endParaRPr lang="en-US" dirty="0"/>
          </a:p>
        </p:txBody>
      </p:sp>
      <p:sp>
        <p:nvSpPr>
          <p:cNvPr id="7" name="TextBox 6">
            <a:extLst>
              <a:ext uri="{FF2B5EF4-FFF2-40B4-BE49-F238E27FC236}">
                <a16:creationId xmlns:a16="http://schemas.microsoft.com/office/drawing/2014/main" id="{D79E28A6-0FFB-4525-0ADC-22998A8DD917}"/>
              </a:ext>
            </a:extLst>
          </p:cNvPr>
          <p:cNvSpPr txBox="1"/>
          <p:nvPr/>
        </p:nvSpPr>
        <p:spPr>
          <a:xfrm>
            <a:off x="3048000" y="3246792"/>
            <a:ext cx="6096000" cy="369332"/>
          </a:xfrm>
          <a:prstGeom prst="rect">
            <a:avLst/>
          </a:prstGeom>
          <a:noFill/>
        </p:spPr>
        <p:txBody>
          <a:bodyPr wrap="square">
            <a:spAutoFit/>
          </a:bodyPr>
          <a:lstStyle/>
          <a:p>
            <a:r>
              <a:rPr lang="en-US" dirty="0">
                <a:hlinkClick r:id="rId2"/>
              </a:rPr>
              <a:t>Dementia Video</a:t>
            </a:r>
            <a:endParaRPr lang="en-US" dirty="0"/>
          </a:p>
        </p:txBody>
      </p:sp>
      <p:sp>
        <p:nvSpPr>
          <p:cNvPr id="9" name="TextBox 8">
            <a:extLst>
              <a:ext uri="{FF2B5EF4-FFF2-40B4-BE49-F238E27FC236}">
                <a16:creationId xmlns:a16="http://schemas.microsoft.com/office/drawing/2014/main" id="{8B63992D-7871-0379-C905-01B38E72EF71}"/>
              </a:ext>
            </a:extLst>
          </p:cNvPr>
          <p:cNvSpPr txBox="1"/>
          <p:nvPr/>
        </p:nvSpPr>
        <p:spPr>
          <a:xfrm>
            <a:off x="3048000" y="3963700"/>
            <a:ext cx="6420464" cy="369332"/>
          </a:xfrm>
          <a:prstGeom prst="rect">
            <a:avLst/>
          </a:prstGeom>
          <a:noFill/>
        </p:spPr>
        <p:txBody>
          <a:bodyPr wrap="square">
            <a:spAutoFit/>
          </a:bodyPr>
          <a:lstStyle/>
          <a:p>
            <a:r>
              <a:rPr lang="en-US" dirty="0">
                <a:hlinkClick r:id="rId3"/>
              </a:rPr>
              <a:t>Alzheimer's Video</a:t>
            </a:r>
            <a:endParaRPr lang="en-US" dirty="0"/>
          </a:p>
        </p:txBody>
      </p:sp>
    </p:spTree>
    <p:extLst>
      <p:ext uri="{BB962C8B-B14F-4D97-AF65-F5344CB8AC3E}">
        <p14:creationId xmlns:p14="http://schemas.microsoft.com/office/powerpoint/2010/main" val="3786419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B7399-0D5A-3C1B-1ABF-7DE9F77921B2}"/>
              </a:ext>
            </a:extLst>
          </p:cNvPr>
          <p:cNvSpPr>
            <a:spLocks noGrp="1"/>
          </p:cNvSpPr>
          <p:nvPr>
            <p:ph type="title"/>
          </p:nvPr>
        </p:nvSpPr>
        <p:spPr/>
        <p:txBody>
          <a:bodyPr/>
          <a:lstStyle/>
          <a:p>
            <a:r>
              <a:rPr lang="en-US" dirty="0"/>
              <a:t>Diagnosis of Dementia</a:t>
            </a:r>
          </a:p>
        </p:txBody>
      </p:sp>
      <p:sp>
        <p:nvSpPr>
          <p:cNvPr id="3" name="Content Placeholder 2">
            <a:extLst>
              <a:ext uri="{FF2B5EF4-FFF2-40B4-BE49-F238E27FC236}">
                <a16:creationId xmlns:a16="http://schemas.microsoft.com/office/drawing/2014/main" id="{EECB6951-C4F7-D59B-776F-9DD9F7D086A4}"/>
              </a:ext>
            </a:extLst>
          </p:cNvPr>
          <p:cNvSpPr>
            <a:spLocks noGrp="1"/>
          </p:cNvSpPr>
          <p:nvPr>
            <p:ph idx="1"/>
          </p:nvPr>
        </p:nvSpPr>
        <p:spPr/>
        <p:txBody>
          <a:bodyPr/>
          <a:lstStyle/>
          <a:p>
            <a:r>
              <a:rPr lang="en-US" dirty="0">
                <a:effectLst/>
              </a:rPr>
              <a:t>There is no one test to determine if someone has dementia. Doctors diagnose Alzheimer's and other types of dementia based on a careful medical history, a physical examination, laboratory tests, and the characteristic changes in thinking, day-to-day function and behavior associated with each type. Doctors can determine that a person has dementia with a high level of certainty. But it's harder to determine the exact type of dementia because the symptoms and brain changes of different dementias can overlap. In some cases, a doctor may diagnose "dementia" and not specify a type. If this occurs, it may be necessary to see a specialist such as a </a:t>
            </a:r>
            <a:r>
              <a:rPr lang="en-US" u="sng" dirty="0">
                <a:effectLst/>
                <a:hlinkClick r:id="rId2"/>
              </a:rPr>
              <a:t>neurologist, psychiatrist, psychologist or geriatrician</a:t>
            </a:r>
            <a:r>
              <a:rPr lang="en-US" dirty="0">
                <a:effectLst/>
              </a:rPr>
              <a:t>.</a:t>
            </a:r>
            <a:endParaRPr lang="en-US" dirty="0"/>
          </a:p>
        </p:txBody>
      </p:sp>
      <p:sp>
        <p:nvSpPr>
          <p:cNvPr id="5" name="TextBox 4">
            <a:extLst>
              <a:ext uri="{FF2B5EF4-FFF2-40B4-BE49-F238E27FC236}">
                <a16:creationId xmlns:a16="http://schemas.microsoft.com/office/drawing/2014/main" id="{D0FD6349-BE7B-AAE0-A007-42D2D960A89A}"/>
              </a:ext>
            </a:extLst>
          </p:cNvPr>
          <p:cNvSpPr txBox="1"/>
          <p:nvPr/>
        </p:nvSpPr>
        <p:spPr>
          <a:xfrm>
            <a:off x="1123336" y="6041480"/>
            <a:ext cx="6100916" cy="369332"/>
          </a:xfrm>
          <a:prstGeom prst="rect">
            <a:avLst/>
          </a:prstGeom>
          <a:noFill/>
        </p:spPr>
        <p:txBody>
          <a:bodyPr wrap="square">
            <a:spAutoFit/>
          </a:bodyPr>
          <a:lstStyle/>
          <a:p>
            <a:r>
              <a:rPr lang="en-US" dirty="0">
                <a:hlinkClick r:id="rId3"/>
              </a:rPr>
              <a:t>Diagnosing Dementia</a:t>
            </a:r>
            <a:endParaRPr lang="en-US" dirty="0"/>
          </a:p>
        </p:txBody>
      </p:sp>
    </p:spTree>
    <p:extLst>
      <p:ext uri="{BB962C8B-B14F-4D97-AF65-F5344CB8AC3E}">
        <p14:creationId xmlns:p14="http://schemas.microsoft.com/office/powerpoint/2010/main" val="3861788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C2273-ECD9-9F79-07BE-4A619AABBBBE}"/>
              </a:ext>
            </a:extLst>
          </p:cNvPr>
          <p:cNvSpPr>
            <a:spLocks noGrp="1"/>
          </p:cNvSpPr>
          <p:nvPr>
            <p:ph type="title"/>
          </p:nvPr>
        </p:nvSpPr>
        <p:spPr/>
        <p:txBody>
          <a:bodyPr/>
          <a:lstStyle/>
          <a:p>
            <a:r>
              <a:rPr lang="en-US" dirty="0"/>
              <a:t>Response After Diagnosis</a:t>
            </a:r>
          </a:p>
        </p:txBody>
      </p:sp>
      <p:sp>
        <p:nvSpPr>
          <p:cNvPr id="3" name="Content Placeholder 2">
            <a:extLst>
              <a:ext uri="{FF2B5EF4-FFF2-40B4-BE49-F238E27FC236}">
                <a16:creationId xmlns:a16="http://schemas.microsoft.com/office/drawing/2014/main" id="{991DB028-612B-B039-8211-5DDB7BFD627F}"/>
              </a:ext>
            </a:extLst>
          </p:cNvPr>
          <p:cNvSpPr>
            <a:spLocks noGrp="1"/>
          </p:cNvSpPr>
          <p:nvPr>
            <p:ph sz="half" idx="1"/>
          </p:nvPr>
        </p:nvSpPr>
        <p:spPr/>
        <p:txBody>
          <a:bodyPr/>
          <a:lstStyle/>
          <a:p>
            <a:r>
              <a:rPr lang="en-US" dirty="0"/>
              <a:t>When diagnosed with Alzheimer's, people often experience a mix of strong emotions like </a:t>
            </a:r>
            <a:r>
              <a:rPr lang="en-US" b="1" dirty="0">
                <a:effectLst/>
              </a:rPr>
              <a:t>fear, anger, denial, and depression,</a:t>
            </a:r>
            <a:r>
              <a:rPr lang="en-US" dirty="0">
                <a:effectLst/>
              </a:rPr>
              <a:t> but also </a:t>
            </a:r>
            <a:r>
              <a:rPr lang="en-US" b="1" dirty="0">
                <a:effectLst/>
              </a:rPr>
              <a:t>relief</a:t>
            </a:r>
            <a:r>
              <a:rPr lang="en-US" dirty="0">
                <a:effectLst/>
              </a:rPr>
              <a:t> at finally understanding symptoms; these reactions stem from the shock, loss of control, and worry about the future, leading to feelings of isolation, sadness, or even resentment, with behaviors like agitation, confusion, or withdrawal becoming common as the disease progresses. </a:t>
            </a:r>
            <a:endParaRPr lang="en-US" dirty="0"/>
          </a:p>
        </p:txBody>
      </p:sp>
      <p:sp>
        <p:nvSpPr>
          <p:cNvPr id="7" name="Rectangle 2">
            <a:extLst>
              <a:ext uri="{FF2B5EF4-FFF2-40B4-BE49-F238E27FC236}">
                <a16:creationId xmlns:a16="http://schemas.microsoft.com/office/drawing/2014/main" id="{87027163-3783-A0BC-6DDF-DF4533D2081E}"/>
              </a:ext>
            </a:extLst>
          </p:cNvPr>
          <p:cNvSpPr>
            <a:spLocks noGrp="1" noChangeArrowheads="1"/>
          </p:cNvSpPr>
          <p:nvPr>
            <p:ph sz="half" idx="2"/>
          </p:nvPr>
        </p:nvSpPr>
        <p:spPr bwMode="auto">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63480" rIns="0" bIns="12696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A0A0A"/>
                </a:solidFill>
                <a:effectLst/>
                <a:latin typeface="Google Sans"/>
              </a:rPr>
              <a:t>Behavioral Changes (Often Triggered by Emotions)</a:t>
            </a:r>
            <a:r>
              <a:rPr kumimoji="0" lang="en-US" altLang="en-US" sz="1200" b="0" i="0" u="none" strike="noStrike" cap="none" normalizeH="0" baseline="0">
                <a:ln>
                  <a:noFill/>
                </a:ln>
                <a:solidFill>
                  <a:srgbClr val="0A0A0A"/>
                </a:solidFill>
                <a:effectLst/>
                <a:latin typeface="Google Sans"/>
              </a:rPr>
              <a:t> </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a:ln>
                  <a:noFill/>
                </a:ln>
                <a:solidFill>
                  <a:srgbClr val="0A0A0A"/>
                </a:solidFill>
                <a:effectLst/>
                <a:latin typeface="Google Sans"/>
                <a:hlinkClick r:id="rId2"/>
              </a:rPr>
              <a:t>Agitation &amp; Irritability</a:t>
            </a:r>
            <a:r>
              <a:rPr kumimoji="0" lang="en-US" altLang="en-US" sz="1200" b="1" i="0" u="none" strike="noStrike" cap="none" normalizeH="0" baseline="0">
                <a:ln>
                  <a:noFill/>
                </a:ln>
                <a:solidFill>
                  <a:srgbClr val="0A0A0A"/>
                </a:solidFill>
                <a:effectLst/>
                <a:latin typeface="Google Sans"/>
              </a:rPr>
              <a:t>:</a:t>
            </a:r>
            <a:r>
              <a:rPr kumimoji="0" lang="en-US" altLang="en-US" sz="1200" b="0" i="0" u="none" strike="noStrike" cap="none" normalizeH="0" baseline="0">
                <a:ln>
                  <a:noFill/>
                </a:ln>
                <a:solidFill>
                  <a:srgbClr val="0A0A0A"/>
                </a:solidFill>
                <a:effectLst/>
                <a:latin typeface="Google Sans"/>
              </a:rPr>
              <a:t> Becoming easily upset or disruptive.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a:ln>
                  <a:noFill/>
                </a:ln>
                <a:solidFill>
                  <a:srgbClr val="0A0A0A"/>
                </a:solidFill>
                <a:effectLst/>
                <a:latin typeface="Google Sans"/>
                <a:hlinkClick r:id="rId3"/>
              </a:rPr>
              <a:t>Confusion &amp; Disorientation</a:t>
            </a:r>
            <a:r>
              <a:rPr kumimoji="0" lang="en-US" altLang="en-US" sz="1200" b="1" i="0" u="none" strike="noStrike" cap="none" normalizeH="0" baseline="0">
                <a:ln>
                  <a:noFill/>
                </a:ln>
                <a:solidFill>
                  <a:srgbClr val="0A0A0A"/>
                </a:solidFill>
                <a:effectLst/>
                <a:latin typeface="Google Sans"/>
              </a:rPr>
              <a:t>:</a:t>
            </a:r>
            <a:r>
              <a:rPr kumimoji="0" lang="en-US" altLang="en-US" sz="1200" b="0" i="0" u="none" strike="noStrike" cap="none" normalizeH="0" baseline="0">
                <a:ln>
                  <a:noFill/>
                </a:ln>
                <a:solidFill>
                  <a:srgbClr val="0A0A0A"/>
                </a:solidFill>
                <a:effectLst/>
                <a:latin typeface="Google Sans"/>
              </a:rPr>
              <a:t> Getting lost or misplacing items.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a:ln>
                  <a:noFill/>
                </a:ln>
                <a:solidFill>
                  <a:srgbClr val="0A0A0A"/>
                </a:solidFill>
                <a:effectLst/>
                <a:latin typeface="Google Sans"/>
                <a:hlinkClick r:id="rId4"/>
              </a:rPr>
              <a:t>Withdrawal</a:t>
            </a:r>
            <a:r>
              <a:rPr kumimoji="0" lang="en-US" altLang="en-US" sz="1200" b="1" i="0" u="none" strike="noStrike" cap="none" normalizeH="0" baseline="0">
                <a:ln>
                  <a:noFill/>
                </a:ln>
                <a:solidFill>
                  <a:srgbClr val="0A0A0A"/>
                </a:solidFill>
                <a:effectLst/>
                <a:latin typeface="Google Sans"/>
              </a:rPr>
              <a:t>:</a:t>
            </a:r>
            <a:r>
              <a:rPr kumimoji="0" lang="en-US" altLang="en-US" sz="1200" b="0" i="0" u="none" strike="noStrike" cap="none" normalizeH="0" baseline="0">
                <a:ln>
                  <a:noFill/>
                </a:ln>
                <a:solidFill>
                  <a:srgbClr val="0A0A0A"/>
                </a:solidFill>
                <a:effectLst/>
                <a:latin typeface="Google Sans"/>
              </a:rPr>
              <a:t> Pulling back from social activities due to difficulty communicating or keeping up.</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a:ln>
                  <a:noFill/>
                </a:ln>
                <a:solidFill>
                  <a:srgbClr val="0A0A0A"/>
                </a:solidFill>
                <a:effectLst/>
                <a:latin typeface="Google Sans"/>
                <a:hlinkClick r:id="rId5"/>
              </a:rPr>
              <a:t>Repetitive Behaviors</a:t>
            </a:r>
            <a:r>
              <a:rPr kumimoji="0" lang="en-US" altLang="en-US" sz="1200" b="1" i="0" u="none" strike="noStrike" cap="none" normalizeH="0" baseline="0">
                <a:ln>
                  <a:noFill/>
                </a:ln>
                <a:solidFill>
                  <a:srgbClr val="0A0A0A"/>
                </a:solidFill>
                <a:effectLst/>
                <a:latin typeface="Google Sans"/>
              </a:rPr>
              <a:t>:</a:t>
            </a:r>
            <a:r>
              <a:rPr kumimoji="0" lang="en-US" altLang="en-US" sz="1200" b="0" i="0" u="none" strike="noStrike" cap="none" normalizeH="0" baseline="0">
                <a:ln>
                  <a:noFill/>
                </a:ln>
                <a:solidFill>
                  <a:srgbClr val="0A0A0A"/>
                </a:solidFill>
                <a:effectLst/>
                <a:latin typeface="Google Sans"/>
              </a:rPr>
              <a:t> Asking the same questions or repeating actions.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 name="TextBox 8">
            <a:extLst>
              <a:ext uri="{FF2B5EF4-FFF2-40B4-BE49-F238E27FC236}">
                <a16:creationId xmlns:a16="http://schemas.microsoft.com/office/drawing/2014/main" id="{6C4C13FC-F562-CD86-0EEF-942CBF992B95}"/>
              </a:ext>
            </a:extLst>
          </p:cNvPr>
          <p:cNvSpPr txBox="1"/>
          <p:nvPr/>
        </p:nvSpPr>
        <p:spPr>
          <a:xfrm>
            <a:off x="1103671" y="5861050"/>
            <a:ext cx="6100916" cy="369332"/>
          </a:xfrm>
          <a:prstGeom prst="rect">
            <a:avLst/>
          </a:prstGeom>
          <a:noFill/>
        </p:spPr>
        <p:txBody>
          <a:bodyPr wrap="square">
            <a:spAutoFit/>
          </a:bodyPr>
          <a:lstStyle/>
          <a:p>
            <a:r>
              <a:rPr lang="en-US" b="0" i="0" u="none" strike="noStrike" dirty="0">
                <a:effectLst/>
                <a:latin typeface="YouTube Noto"/>
                <a:hlinkClick r:id="rId6" tooltip="Share link"/>
              </a:rPr>
              <a:t>How to Manage Symptoms of Alzheimer's</a:t>
            </a:r>
            <a:endParaRPr lang="en-US" dirty="0"/>
          </a:p>
        </p:txBody>
      </p:sp>
    </p:spTree>
    <p:extLst>
      <p:ext uri="{BB962C8B-B14F-4D97-AF65-F5344CB8AC3E}">
        <p14:creationId xmlns:p14="http://schemas.microsoft.com/office/powerpoint/2010/main" val="1658719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_win32_v2">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_win32_v2" id="{774FFE37-89CF-4C62-B7CB-36441A09341B}" vid="{B830AAAD-6172-4FB1-BCB8-2D9519D9192B}"/>
    </a:ext>
  </a:extLst>
</a:theme>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emplate>{943F7EDD-CC97-4D95-8027-FB7695BC72C6}TF422d6a94-b412-4b4b-8b36-ccdb9da8dac8d8130915_win32-3b4bd71c511d</Template>
  <TotalTime>7261</TotalTime>
  <Words>1131</Words>
  <Application>Microsoft Office PowerPoint</Application>
  <PresentationFormat>Widescreen</PresentationFormat>
  <Paragraphs>50</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Century Gothic</vt:lpstr>
      <vt:lpstr>Google Sans</vt:lpstr>
      <vt:lpstr>HouschkaAltPro</vt:lpstr>
      <vt:lpstr>Wingdings 2</vt:lpstr>
      <vt:lpstr>YouTube Noto</vt:lpstr>
      <vt:lpstr>Quotable_win32_v2</vt:lpstr>
      <vt:lpstr>Dementia Training</vt:lpstr>
      <vt:lpstr>What is Dementia?</vt:lpstr>
      <vt:lpstr>PowerPoint Presentation</vt:lpstr>
      <vt:lpstr>PowerPoint Presentation</vt:lpstr>
      <vt:lpstr>Signs and Symptoms of Dementia</vt:lpstr>
      <vt:lpstr>Causes</vt:lpstr>
      <vt:lpstr>PowerPoint Presentation</vt:lpstr>
      <vt:lpstr>Diagnosis of Dementia</vt:lpstr>
      <vt:lpstr>Response After Diagnosis</vt:lpstr>
      <vt:lpstr>Caregivers’ Emotions</vt:lpstr>
      <vt:lpstr>Research Has Shown…</vt:lpstr>
      <vt:lpstr>End of Presentation Quiz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Christina Parker</dc:creator>
  <cp:lastModifiedBy>Christina Parker</cp:lastModifiedBy>
  <cp:revision>4</cp:revision>
  <dcterms:created xsi:type="dcterms:W3CDTF">2025-12-03T19:25:16Z</dcterms:created>
  <dcterms:modified xsi:type="dcterms:W3CDTF">2025-12-18T19:39:33Z</dcterms:modified>
</cp:coreProperties>
</file>