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  <p:sldId id="275" r:id="rId23"/>
    <p:sldId id="279" r:id="rId24"/>
    <p:sldId id="280" r:id="rId25"/>
    <p:sldId id="281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12/30/2025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effectLst>
            <a:outerShdw blurRad="50800" dir="14400000" algn="ctr" rotWithShape="0">
              <a:schemeClr val="bg1">
                <a:alpha val="60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jCs7nVUhcijZAcYA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ahvUXwTXE4?feature=oembed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hAfHS3dDGA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zN1iFfboDKFCuQzF8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theringplacebrazoria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9ZWufaLdA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alta.com/resources/blog/best-activities-for-dementia-patients-to-stay-engaged/" TargetMode="External"/><Relationship Id="rId7" Type="http://schemas.openxmlformats.org/officeDocument/2006/relationships/hyperlink" Target="https://www.trualta.com/resources/blog/trualta-caregiver-forum-support-advice-community/" TargetMode="External"/><Relationship Id="rId2" Type="http://schemas.openxmlformats.org/officeDocument/2006/relationships/hyperlink" Target="https://www.trualta.com/resources/blog/sundowning-changes-in-routine-why-consistency-matters-in-dementia-car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rualta.com/resources/blog/why-you-should-consider-joining-an-alzheimer-support-group/" TargetMode="External"/><Relationship Id="rId5" Type="http://schemas.openxmlformats.org/officeDocument/2006/relationships/hyperlink" Target="https://www.trualta.com/resources/blog/how-to-prevent-caregiver-burnout-with-better-boundaries/" TargetMode="External"/><Relationship Id="rId4" Type="http://schemas.openxmlformats.org/officeDocument/2006/relationships/hyperlink" Target="https://www.trualta.com/resources/blog/chair-exercises-for-seniors-tips-for-caregiver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txxDSeeQnU?si=teHk68DahC5HTfJ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gle/XF1CAbuHzh32HuBa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RfaAMJVyonQ?feature=oembed" TargetMode="External"/><Relationship Id="rId1" Type="http://schemas.openxmlformats.org/officeDocument/2006/relationships/video" Target="https://www.youtube.com/embed/kyqWKNbm47o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B024-E294-C897-F2A5-71E475224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Difficult Behaviors &amp; How to Handle Them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BFB61-7F90-F496-3407-270589165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Parker, Brazoria County Gathering Place Interfaith Ministries, Inc.</a:t>
            </a:r>
          </a:p>
        </p:txBody>
      </p:sp>
    </p:spTree>
    <p:extLst>
      <p:ext uri="{BB962C8B-B14F-4D97-AF65-F5344CB8AC3E}">
        <p14:creationId xmlns:p14="http://schemas.microsoft.com/office/powerpoint/2010/main" val="419360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9703-D380-AD0D-C824-97A0E38B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Repetitive Questions or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BB4F5-B633-8783-9EE3-467EBFCC1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122A-CF5B-B685-C5C0-21C4D3B5DB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Disorientation</a:t>
            </a:r>
          </a:p>
          <a:p>
            <a:r>
              <a:rPr lang="en-US" dirty="0"/>
              <a:t>Confusion</a:t>
            </a:r>
          </a:p>
          <a:p>
            <a:r>
              <a:rPr lang="en-US" dirty="0"/>
              <a:t>Change in routine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0E1B2-B2A7-47C9-AEE0-93FCBFF7C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C3C17-8A27-B7B4-46F5-DEAE358956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Asking the same question over and over.</a:t>
            </a:r>
          </a:p>
          <a:p>
            <a:r>
              <a:rPr lang="en-US" dirty="0"/>
              <a:t>Repeating the same phrase or sentence over and over.</a:t>
            </a:r>
          </a:p>
        </p:txBody>
      </p:sp>
    </p:spTree>
    <p:extLst>
      <p:ext uri="{BB962C8B-B14F-4D97-AF65-F5344CB8AC3E}">
        <p14:creationId xmlns:p14="http://schemas.microsoft.com/office/powerpoint/2010/main" val="206755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9442-89BB-E15B-FF7B-75074FAC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Repetitiveness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1984-1414-7F44-6812-962F6BF13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Speak in a soothing, calm voice</a:t>
            </a:r>
          </a:p>
          <a:p>
            <a:r>
              <a:rPr lang="en-US" dirty="0"/>
              <a:t>Respond to the questions when asked.</a:t>
            </a:r>
          </a:p>
          <a:p>
            <a:r>
              <a:rPr lang="en-US" dirty="0"/>
              <a:t>Listen attentively.</a:t>
            </a:r>
          </a:p>
          <a:p>
            <a:r>
              <a:rPr lang="en-US" dirty="0"/>
              <a:t>Suggested not to correct the individual when they repeat something multiple times.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A44E3-1B43-6748-92AE-1228C93572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Quiz Part A</a:t>
            </a:r>
            <a:endParaRPr lang="en-US" dirty="0"/>
          </a:p>
        </p:txBody>
      </p:sp>
      <p:pic>
        <p:nvPicPr>
          <p:cNvPr id="5" name="Online Media 4" title="Caregiver Training: Agitation and Anxiety | UCLA Alzheimer's and Dementia Care Program">
            <a:hlinkClick r:id="" action="ppaction://media"/>
            <a:extLst>
              <a:ext uri="{FF2B5EF4-FFF2-40B4-BE49-F238E27FC236}">
                <a16:creationId xmlns:a16="http://schemas.microsoft.com/office/drawing/2014/main" id="{0B621524-62F2-6866-A963-EFCC51E96F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60267" y="3429000"/>
            <a:ext cx="3815644" cy="3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8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1996-8F70-2E6D-DA88-E403BCCE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Paranoia and Suspicion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480C-4491-7D3E-DC09-92B6E0DBD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4866B-ED67-D44C-62F9-A6B9BC3F6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Disorientation</a:t>
            </a:r>
          </a:p>
          <a:p>
            <a:r>
              <a:rPr lang="en-US" dirty="0"/>
              <a:t>Confusion</a:t>
            </a:r>
          </a:p>
          <a:p>
            <a:r>
              <a:rPr lang="en-US" dirty="0"/>
              <a:t>Change in routine or environment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6D191-5328-E0CC-607F-9437EE311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6303F-4FE3-14D4-B9C8-D3BD3E8A3D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Believing others are stealing from or harming them.</a:t>
            </a:r>
          </a:p>
          <a:p>
            <a:r>
              <a:rPr lang="en-US" dirty="0"/>
              <a:t>Having suspicion without cause.</a:t>
            </a:r>
          </a:p>
        </p:txBody>
      </p:sp>
    </p:spTree>
    <p:extLst>
      <p:ext uri="{BB962C8B-B14F-4D97-AF65-F5344CB8AC3E}">
        <p14:creationId xmlns:p14="http://schemas.microsoft.com/office/powerpoint/2010/main" val="313588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3BAF-AA5A-B644-9417-18871500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Paranoia and Suspicion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CAA6-7585-DD2B-DD60-A5BF428516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reassuring</a:t>
            </a:r>
          </a:p>
          <a:p>
            <a:r>
              <a:rPr lang="en-US" dirty="0"/>
              <a:t>Listen attentively</a:t>
            </a:r>
          </a:p>
          <a:p>
            <a:r>
              <a:rPr lang="en-US" dirty="0"/>
              <a:t>Take note of what is being said (document)</a:t>
            </a:r>
          </a:p>
          <a:p>
            <a:r>
              <a:rPr lang="en-US" dirty="0"/>
              <a:t>Remain calm</a:t>
            </a:r>
          </a:p>
          <a:p>
            <a:r>
              <a:rPr lang="en-US" dirty="0"/>
              <a:t>Don’t blame</a:t>
            </a:r>
          </a:p>
        </p:txBody>
      </p:sp>
      <p:pic>
        <p:nvPicPr>
          <p:cNvPr id="5" name="Online Media 4" title="PARANOIA IN THE ELDERLY - How to Respond to Paranoia in Elderly Parents">
            <a:hlinkClick r:id="" action="ppaction://media"/>
            <a:extLst>
              <a:ext uri="{FF2B5EF4-FFF2-40B4-BE49-F238E27FC236}">
                <a16:creationId xmlns:a16="http://schemas.microsoft.com/office/drawing/2014/main" id="{5928F9E3-4883-544A-1584-AF20E47E071B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88075" y="2574925"/>
            <a:ext cx="5194300" cy="29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5603-3BAE-EBE3-15D9-0B8F4F4E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and Disorientation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11620-7559-63AF-130C-4E045DB46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4B0DC-91DF-B43F-085C-728AA1CE6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Change in routine or environment</a:t>
            </a:r>
          </a:p>
          <a:p>
            <a:r>
              <a:rPr lang="en-US" dirty="0"/>
              <a:t>Trouble communicating</a:t>
            </a:r>
          </a:p>
          <a:p>
            <a:r>
              <a:rPr lang="en-US" dirty="0"/>
              <a:t>Restlessness</a:t>
            </a:r>
          </a:p>
          <a:p>
            <a:r>
              <a:rPr lang="en-US" dirty="0"/>
              <a:t>Tiredness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6609E-4807-5EC2-B89E-A584DDA5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F59FA-2582-47BD-589E-67400EBA93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Difficulty understanding language</a:t>
            </a:r>
          </a:p>
          <a:p>
            <a:r>
              <a:rPr lang="en-US" dirty="0"/>
              <a:t>Getting lost</a:t>
            </a:r>
          </a:p>
          <a:p>
            <a:r>
              <a:rPr lang="en-US" dirty="0"/>
              <a:t>Being unable to complete familiar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7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6006-A88A-CD07-7571-D085F00B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Confusion and Disorientation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4AE5-EBCA-D366-D817-B631FD2DF1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Remain calm</a:t>
            </a:r>
          </a:p>
          <a:p>
            <a:r>
              <a:rPr lang="en-US" dirty="0"/>
              <a:t>Speak in a soothing voice</a:t>
            </a:r>
          </a:p>
          <a:p>
            <a:r>
              <a:rPr lang="en-US" dirty="0"/>
              <a:t>Be reassuring</a:t>
            </a:r>
          </a:p>
          <a:p>
            <a:r>
              <a:rPr lang="en-US" dirty="0"/>
              <a:t>Avoid yelling and talking loudly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924FB-EBBB-AF97-1E36-3B0FB1D7FE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609A-8082-FD3A-521B-66952F11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Restlessness and Fidgeting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43511-3533-3259-EEF6-4D1671EF0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8F647-F868-5F6C-62C3-34D5AEC04B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Change in routine</a:t>
            </a:r>
          </a:p>
          <a:p>
            <a:r>
              <a:rPr lang="en-US" dirty="0"/>
              <a:t>Change in environment</a:t>
            </a:r>
          </a:p>
          <a:p>
            <a:r>
              <a:rPr lang="en-US" dirty="0"/>
              <a:t>Change to eating habit(s)</a:t>
            </a:r>
          </a:p>
          <a:p>
            <a:r>
              <a:rPr lang="en-US" dirty="0"/>
              <a:t>Difficulty communicating</a:t>
            </a:r>
          </a:p>
          <a:p>
            <a:r>
              <a:rPr lang="en-US" dirty="0"/>
              <a:t>Boredom</a:t>
            </a:r>
          </a:p>
          <a:p>
            <a:r>
              <a:rPr lang="en-US" dirty="0"/>
              <a:t>Tiredness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88330-8086-D480-B9BA-FF65A284E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D39C6-796A-F65B-06DB-E55F6CAC40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Wringing hands</a:t>
            </a:r>
          </a:p>
          <a:p>
            <a:r>
              <a:rPr lang="en-US" dirty="0"/>
              <a:t>Tapping/moving foot or feet</a:t>
            </a:r>
          </a:p>
          <a:p>
            <a:r>
              <a:rPr lang="en-US" dirty="0"/>
              <a:t>Squirming in chair</a:t>
            </a:r>
          </a:p>
          <a:p>
            <a:r>
              <a:rPr lang="en-US" dirty="0"/>
              <a:t>Folding/unfolding paper or napkins</a:t>
            </a:r>
          </a:p>
          <a:p>
            <a:r>
              <a:rPr lang="en-US" dirty="0"/>
              <a:t>Moving items around on table</a:t>
            </a:r>
          </a:p>
        </p:txBody>
      </p:sp>
    </p:spTree>
    <p:extLst>
      <p:ext uri="{BB962C8B-B14F-4D97-AF65-F5344CB8AC3E}">
        <p14:creationId xmlns:p14="http://schemas.microsoft.com/office/powerpoint/2010/main" val="30159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C714-A897-54BD-9478-F84DE9DD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Restlessness and Fidgeting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AEBD-6C7B-223C-C93C-09E267F19D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sure the person has plenty to eat and drink</a:t>
            </a:r>
          </a:p>
          <a:p>
            <a:r>
              <a:rPr lang="en-US" dirty="0"/>
              <a:t>Have a daily routine, including daily walks</a:t>
            </a:r>
          </a:p>
          <a:p>
            <a:r>
              <a:rPr lang="en-US" dirty="0"/>
              <a:t>Give them something to occupy their hands if they fidget a lot (worry beads, fidget toy, box of items that has meaning to them)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D0DE0-4BE5-1DE3-6FF5-30C7DB392B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Quiz Part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4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FB61-77FF-9F99-62E5-FCCCADE8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Self-Confidence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0E9D-29B7-D3B6-082B-DD74ECD93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B29-FF01-21F5-938C-40584B28A4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Disorientation</a:t>
            </a:r>
          </a:p>
          <a:p>
            <a:r>
              <a:rPr lang="en-US" dirty="0"/>
              <a:t>Confusion</a:t>
            </a:r>
          </a:p>
          <a:p>
            <a:r>
              <a:rPr lang="en-US" dirty="0"/>
              <a:t>Change in routine</a:t>
            </a:r>
          </a:p>
          <a:p>
            <a:r>
              <a:rPr lang="en-US" dirty="0"/>
              <a:t>Change in environment</a:t>
            </a:r>
          </a:p>
          <a:p>
            <a:r>
              <a:rPr lang="en-US" dirty="0"/>
              <a:t>Unsteady hands</a:t>
            </a:r>
          </a:p>
          <a:p>
            <a:r>
              <a:rPr lang="en-US" dirty="0"/>
              <a:t>Memory impairment worsens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C1DEC-F2EE-1ADA-ECA4-4E1F906DC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A1B03-6FBC-12E2-CF9C-0CD76E2F28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Saying that they can no longer do a particular task.</a:t>
            </a:r>
          </a:p>
          <a:p>
            <a:r>
              <a:rPr lang="en-US" dirty="0"/>
              <a:t>Not wanting to participate in an activity they once enjoyed.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44EB-DB45-1BB4-AA00-900C54AC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Loss of Self-Confidence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C435-E973-8204-D7E5-133E8B2182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Reassure them that the activity, or getting there, will be straightforward.</a:t>
            </a:r>
          </a:p>
          <a:p>
            <a:r>
              <a:rPr lang="en-US" dirty="0"/>
              <a:t>Give clear explanations</a:t>
            </a:r>
          </a:p>
          <a:p>
            <a:r>
              <a:rPr lang="en-US" dirty="0"/>
              <a:t>Remain calm</a:t>
            </a:r>
          </a:p>
          <a:p>
            <a:r>
              <a:rPr lang="en-US" dirty="0"/>
              <a:t>Don’t argue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6F6E0-3FAB-7AFC-9548-8A5573AB43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8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0E2D-5344-E40C-3A1B-89F73499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7AA5F-F06B-2542-F344-57863584D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Christina Parker, Executive Director</a:t>
            </a:r>
          </a:p>
          <a:p>
            <a:r>
              <a:rPr lang="en-US" dirty="0"/>
              <a:t>Phone: 979-529-7143</a:t>
            </a:r>
          </a:p>
          <a:p>
            <a:r>
              <a:rPr lang="en-US" dirty="0"/>
              <a:t>Email: director@gatheringplacebrazoria.org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E5171A-9E82-82B6-3DFA-72987396F6ED}"/>
              </a:ext>
            </a:extLst>
          </p:cNvPr>
          <p:cNvSpPr/>
          <p:nvPr/>
        </p:nvSpPr>
        <p:spPr>
          <a:xfrm>
            <a:off x="530578" y="3429000"/>
            <a:ext cx="4289778" cy="11655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29FBD-E3E3-48E4-0660-4349AF6F11D8}"/>
              </a:ext>
            </a:extLst>
          </p:cNvPr>
          <p:cNvSpPr txBox="1"/>
          <p:nvPr/>
        </p:nvSpPr>
        <p:spPr>
          <a:xfrm>
            <a:off x="810000" y="3849511"/>
            <a:ext cx="3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Gathering Place Website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233A-E743-6256-D774-63118895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Sundowning?</a:t>
            </a:r>
          </a:p>
        </p:txBody>
      </p:sp>
      <p:pic>
        <p:nvPicPr>
          <p:cNvPr id="4" name="Online Media 3" title="What Is Sundowning And How To Manage It">
            <a:hlinkClick r:id="" action="ppaction://media"/>
            <a:extLst>
              <a:ext uri="{FF2B5EF4-FFF2-40B4-BE49-F238E27FC236}">
                <a16:creationId xmlns:a16="http://schemas.microsoft.com/office/drawing/2014/main" id="{1852EB5B-E0B1-2C5D-FD66-B20A49E88A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4963" y="2222500"/>
            <a:ext cx="6442075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A061-1C6E-BE37-9F05-0A2062D7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Sundowning: Agitation in the Evening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69C2B-6002-83B2-7A96-4B736A33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F6F83-8583-5418-0035-F92DA4B277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Low lighting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Disrupted routines</a:t>
            </a:r>
          </a:p>
          <a:p>
            <a:r>
              <a:rPr lang="en-US" dirty="0"/>
              <a:t>Overstimulation</a:t>
            </a:r>
          </a:p>
          <a:p>
            <a:r>
              <a:rPr lang="en-US" dirty="0"/>
              <a:t>Unfamiliar surroundings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F4FA9-4B64-9E1D-78BE-D4D861A41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6917D-6893-D960-AA66-68E482B7C1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Increased confusion</a:t>
            </a:r>
          </a:p>
          <a:p>
            <a:r>
              <a:rPr lang="en-US" dirty="0"/>
              <a:t>Agitation and restlessness</a:t>
            </a:r>
          </a:p>
          <a:p>
            <a:r>
              <a:rPr lang="en-US" dirty="0"/>
              <a:t>Mood changes</a:t>
            </a:r>
          </a:p>
          <a:p>
            <a:r>
              <a:rPr lang="en-US" dirty="0"/>
              <a:t>Aggression</a:t>
            </a:r>
          </a:p>
          <a:p>
            <a:r>
              <a:rPr lang="en-US" dirty="0"/>
              <a:t>Difficulty with tasks</a:t>
            </a:r>
          </a:p>
          <a:p>
            <a:r>
              <a:rPr lang="en-US" dirty="0"/>
              <a:t>Paranoia, delusions, hallucinations</a:t>
            </a:r>
          </a:p>
        </p:txBody>
      </p:sp>
    </p:spTree>
    <p:extLst>
      <p:ext uri="{BB962C8B-B14F-4D97-AF65-F5344CB8AC3E}">
        <p14:creationId xmlns:p14="http://schemas.microsoft.com/office/powerpoint/2010/main" val="247485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A5F4-421A-5EE1-6E63-E8C98D61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Sundowning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2FEF-BEAB-968C-F298-EDD746658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a calm and consistent environment.</a:t>
            </a:r>
          </a:p>
          <a:p>
            <a:r>
              <a:rPr lang="en-US" dirty="0"/>
              <a:t>Establish a routine</a:t>
            </a:r>
          </a:p>
          <a:p>
            <a:r>
              <a:rPr lang="en-US" dirty="0"/>
              <a:t>Encourage daytime activity</a:t>
            </a:r>
          </a:p>
          <a:p>
            <a:r>
              <a:rPr lang="en-US" dirty="0"/>
              <a:t>Provide natural light</a:t>
            </a:r>
          </a:p>
          <a:p>
            <a:r>
              <a:rPr lang="en-US" dirty="0"/>
              <a:t>Reduce evening stimulation</a:t>
            </a:r>
          </a:p>
          <a:p>
            <a:r>
              <a:rPr lang="en-US" dirty="0"/>
              <a:t>Manage shadows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EF299-8DD6-AED8-B8F7-622793A61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a calming bedtime routine</a:t>
            </a:r>
          </a:p>
          <a:p>
            <a:r>
              <a:rPr lang="en-US" dirty="0"/>
              <a:t>Remain calm and patient</a:t>
            </a:r>
          </a:p>
          <a:p>
            <a:r>
              <a:rPr lang="en-US" dirty="0"/>
              <a:t>Listen and reassure</a:t>
            </a:r>
          </a:p>
          <a:p>
            <a:r>
              <a:rPr lang="en-US" dirty="0"/>
              <a:t>Identify triggers</a:t>
            </a:r>
          </a:p>
          <a:p>
            <a:r>
              <a:rPr lang="en-US" dirty="0"/>
              <a:t>Distract and redirect</a:t>
            </a:r>
          </a:p>
        </p:txBody>
      </p:sp>
    </p:spTree>
    <p:extLst>
      <p:ext uri="{BB962C8B-B14F-4D97-AF65-F5344CB8AC3E}">
        <p14:creationId xmlns:p14="http://schemas.microsoft.com/office/powerpoint/2010/main" val="145694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FA33-0E34-2226-80F2-0796FF2D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Inappropriate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CFE7-774F-14AA-6843-C2722D2FB5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Unwanted touching</a:t>
            </a:r>
          </a:p>
          <a:p>
            <a:r>
              <a:rPr lang="en-US" dirty="0"/>
              <a:t>Unwanted comments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3FE3-C8B2-40E2-B6A3-F48967D0DA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Hugging/touching when not asked for</a:t>
            </a:r>
          </a:p>
          <a:p>
            <a:r>
              <a:rPr lang="en-US" dirty="0"/>
              <a:t>Making comments about going home with other people (not the spouse)</a:t>
            </a:r>
          </a:p>
          <a:p>
            <a:r>
              <a:rPr lang="en-US" dirty="0"/>
              <a:t>Sexual comments</a:t>
            </a:r>
          </a:p>
          <a:p>
            <a:r>
              <a:rPr lang="en-US" dirty="0"/>
              <a:t>Trying to undress in 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7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6A3E-04A5-71DB-73B0-80FD5BC7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Inappropriate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63D0-EEF3-149F-646B-3E1A9DFF1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effectLst/>
              </a:rPr>
              <a:t>Modify the environment: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Limit overstimulation (crowds, noise, bright lights)</a:t>
            </a:r>
          </a:p>
          <a:p>
            <a:r>
              <a:rPr lang="en-US" dirty="0">
                <a:effectLst/>
              </a:rPr>
              <a:t>Keep familiar settings and </a:t>
            </a:r>
            <a:r>
              <a:rPr lang="en-US" dirty="0">
                <a:effectLst/>
                <a:hlinkClick r:id="rId2"/>
              </a:rPr>
              <a:t>routines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Offer private, quiet areas when needed</a:t>
            </a:r>
          </a:p>
          <a:p>
            <a:r>
              <a:rPr lang="en-US" b="1" dirty="0">
                <a:effectLst/>
              </a:rPr>
              <a:t>Redirect gently: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Shift the topic or activity when behaviors happen</a:t>
            </a:r>
          </a:p>
          <a:p>
            <a:r>
              <a:rPr lang="en-US" dirty="0">
                <a:effectLst/>
              </a:rPr>
              <a:t>Avoid confrontation, and change the focus instead</a:t>
            </a:r>
          </a:p>
          <a:p>
            <a:r>
              <a:rPr lang="en-US" b="1" dirty="0">
                <a:effectLst/>
              </a:rPr>
              <a:t>Encourage meaningful </a:t>
            </a:r>
            <a:r>
              <a:rPr lang="en-US" b="1" dirty="0">
                <a:effectLst/>
                <a:hlinkClick r:id="rId3"/>
              </a:rPr>
              <a:t>activity</a:t>
            </a:r>
            <a:r>
              <a:rPr lang="en-US" b="1" dirty="0">
                <a:effectLst/>
              </a:rPr>
              <a:t>: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Use music, art, or tactile tasks to reduce restlessness</a:t>
            </a:r>
          </a:p>
          <a:p>
            <a:r>
              <a:rPr lang="en-US" dirty="0">
                <a:effectLst/>
              </a:rPr>
              <a:t>Include </a:t>
            </a:r>
            <a:r>
              <a:rPr lang="en-US" dirty="0">
                <a:effectLst/>
                <a:hlinkClick r:id="rId4"/>
              </a:rPr>
              <a:t>light exercise</a:t>
            </a:r>
            <a:r>
              <a:rPr lang="en-US" dirty="0">
                <a:effectLst/>
              </a:rPr>
              <a:t> or movement during the day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AF933-CA6D-23E4-10E3-6EB6D48109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effectLst/>
              </a:rPr>
              <a:t>Build supportive routines: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Use consistent schedules and clear expectations</a:t>
            </a:r>
          </a:p>
          <a:p>
            <a:r>
              <a:rPr lang="en-US" dirty="0">
                <a:effectLst/>
              </a:rPr>
              <a:t>Reinforce </a:t>
            </a:r>
            <a:r>
              <a:rPr lang="en-US" dirty="0">
                <a:effectLst/>
                <a:hlinkClick r:id="rId5"/>
              </a:rPr>
              <a:t>boundaries</a:t>
            </a:r>
            <a:r>
              <a:rPr lang="en-US" dirty="0">
                <a:effectLst/>
              </a:rPr>
              <a:t> with kindness and structure</a:t>
            </a:r>
          </a:p>
          <a:p>
            <a:r>
              <a:rPr lang="en-US" b="1" dirty="0">
                <a:effectLst/>
              </a:rPr>
              <a:t>Connect with caregiver communities: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Connecting with a </a:t>
            </a:r>
            <a:r>
              <a:rPr lang="en-US" dirty="0">
                <a:effectLst/>
                <a:hlinkClick r:id="rId6"/>
              </a:rPr>
              <a:t>local support group</a:t>
            </a:r>
            <a:r>
              <a:rPr lang="en-US" dirty="0">
                <a:effectLst/>
              </a:rPr>
              <a:t> can offer tips and empathy from people navigating the same experiences</a:t>
            </a:r>
          </a:p>
          <a:p>
            <a:r>
              <a:rPr lang="en-US" dirty="0">
                <a:effectLst/>
              </a:rPr>
              <a:t>Post your questions on </a:t>
            </a:r>
            <a:r>
              <a:rPr lang="en-US" dirty="0">
                <a:effectLst/>
                <a:hlinkClick r:id="rId7"/>
              </a:rPr>
              <a:t>forums</a:t>
            </a:r>
            <a:r>
              <a:rPr lang="en-US" dirty="0">
                <a:effectLst/>
              </a:rPr>
              <a:t> for others to respond to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5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3E85-3849-F7A8-AD6A-8A1975BC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Inappropriate Behavior: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B24C-90BD-3655-CE22-3754E99D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Inappropriate Behaviors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6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BE4A-FFDF-2EBD-DA8D-1C1604E9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Quiz: Part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68771-1046-E506-5507-68C4BE6A6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Quiz Part C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4BCC79-E0B6-5CCA-F975-BFB921070A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86185" y="3219450"/>
            <a:ext cx="3701014" cy="36385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9F928-BA39-4BB8-7EC9-AA6979906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1334">
            <a:off x="8442370" y="-445778"/>
            <a:ext cx="4094571" cy="32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7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104F-CDC3-5829-EEF4-33EA1C0A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Alzheimer’s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B26BA-7369-9DDC-2557-981F52DC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Alzheimer’s Association research indicates that 10.7% of people over 65 have Alzheimer’s and 8% have mild cognitive impairment so…</a:t>
            </a:r>
          </a:p>
          <a:p>
            <a:r>
              <a:rPr lang="en-US" dirty="0"/>
              <a:t>In Brazoria County: 5,188 seniors have AD and 3,879 seniors have MCI</a:t>
            </a:r>
          </a:p>
          <a:p>
            <a:r>
              <a:rPr lang="en-US" dirty="0"/>
              <a:t>80-90% of people with Parkinson’s will develop dementia.</a:t>
            </a:r>
          </a:p>
        </p:txBody>
      </p:sp>
    </p:spTree>
    <p:extLst>
      <p:ext uri="{BB962C8B-B14F-4D97-AF65-F5344CB8AC3E}">
        <p14:creationId xmlns:p14="http://schemas.microsoft.com/office/powerpoint/2010/main" val="280099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E585-FB49-FF61-3E98-5C34E587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0184-6178-FA31-A0BC-A43F5A84D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8234B-DC29-BD66-6461-B7A5EA3BB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7.2 million Americans 65+ are living with Alzheimer’s disease.</a:t>
            </a:r>
          </a:p>
          <a:p>
            <a:r>
              <a:rPr lang="en-US" dirty="0"/>
              <a:t>2/3 are women</a:t>
            </a:r>
          </a:p>
          <a:p>
            <a:r>
              <a:rPr lang="en-US" dirty="0"/>
              <a:t>74% are over age 75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9CE8D-0EF9-0826-1DFC-C8D7832EF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3F02E-B5A7-3F3D-5BE8-38A2E158E9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12 million people are caregivers for someone with AD.</a:t>
            </a:r>
          </a:p>
          <a:p>
            <a:r>
              <a:rPr lang="en-US" dirty="0"/>
              <a:t>3 in 10 people over the age of 85 have AD.</a:t>
            </a:r>
          </a:p>
          <a:p>
            <a:r>
              <a:rPr lang="en-US" dirty="0"/>
              <a:t>It is the 5</a:t>
            </a:r>
            <a:r>
              <a:rPr lang="en-US" baseline="30000" dirty="0"/>
              <a:t>th</a:t>
            </a:r>
            <a:r>
              <a:rPr lang="en-US" dirty="0"/>
              <a:t> leading cause of death among seniors.</a:t>
            </a:r>
          </a:p>
        </p:txBody>
      </p:sp>
    </p:spTree>
    <p:extLst>
      <p:ext uri="{BB962C8B-B14F-4D97-AF65-F5344CB8AC3E}">
        <p14:creationId xmlns:p14="http://schemas.microsoft.com/office/powerpoint/2010/main" val="304301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E982-9086-040E-76CF-5A2D454A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Challenging Behaviors</a:t>
            </a:r>
          </a:p>
        </p:txBody>
      </p:sp>
      <p:pic>
        <p:nvPicPr>
          <p:cNvPr id="4" name="Online Media 3" title="Challenging Behaviors with Dementia">
            <a:hlinkClick r:id="" action="ppaction://media"/>
            <a:extLst>
              <a:ext uri="{FF2B5EF4-FFF2-40B4-BE49-F238E27FC236}">
                <a16:creationId xmlns:a16="http://schemas.microsoft.com/office/drawing/2014/main" id="{528F4328-A054-B3A2-8128-6DAEF1CF23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207" y="2425700"/>
            <a:ext cx="4711171" cy="3636963"/>
          </a:xfrm>
          <a:prstGeom prst="rect">
            <a:avLst/>
          </a:prstGeom>
        </p:spPr>
      </p:pic>
      <p:pic>
        <p:nvPicPr>
          <p:cNvPr id="5" name="Online Media 4" title="In Their Eyes (2020) | Short Film About Dementia">
            <a:hlinkClick r:id="" action="ppaction://media"/>
            <a:extLst>
              <a:ext uri="{FF2B5EF4-FFF2-40B4-BE49-F238E27FC236}">
                <a16:creationId xmlns:a16="http://schemas.microsoft.com/office/drawing/2014/main" id="{71EDE616-E93A-B540-19EE-968667D7161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052204" y="2425700"/>
            <a:ext cx="4711171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E228-E93A-9CA5-A8F2-FF561008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019DC-71EC-2F36-BC60-2BF3344DC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76616-5CEF-9253-09D8-03EC3BDD9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Changes in routine</a:t>
            </a:r>
          </a:p>
          <a:p>
            <a:r>
              <a:rPr lang="en-US" dirty="0"/>
              <a:t>Trouble with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22ADB-8FC7-CC9D-88C6-BFF966D5B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FA4DE-6BD0-0224-811E-98462D351D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Verbal (swearing or shouting)</a:t>
            </a:r>
          </a:p>
          <a:p>
            <a:r>
              <a:rPr lang="en-US" dirty="0"/>
              <a:t>Physical (hitting, kicking, throwing things)</a:t>
            </a:r>
          </a:p>
        </p:txBody>
      </p:sp>
    </p:spTree>
    <p:extLst>
      <p:ext uri="{BB962C8B-B14F-4D97-AF65-F5344CB8AC3E}">
        <p14:creationId xmlns:p14="http://schemas.microsoft.com/office/powerpoint/2010/main" val="327714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D27F-96E4-D398-C8C5-562C2359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6FDD-1036-F9DB-CC94-B06E3C69DF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Remain calm</a:t>
            </a:r>
          </a:p>
          <a:p>
            <a:r>
              <a:rPr lang="en-US" dirty="0"/>
              <a:t>Identify the underlying cause: Was there a change to routine?</a:t>
            </a:r>
          </a:p>
          <a:p>
            <a:r>
              <a:rPr lang="en-US" dirty="0"/>
              <a:t>Is there trouble communicating?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C0E2-D972-2ED8-0AAB-5833ECB95F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strategies such as:</a:t>
            </a:r>
          </a:p>
          <a:p>
            <a:r>
              <a:rPr lang="en-US" dirty="0"/>
              <a:t>Distraction</a:t>
            </a:r>
          </a:p>
          <a:p>
            <a:r>
              <a:rPr lang="en-US" dirty="0"/>
              <a:t>Redirection</a:t>
            </a:r>
          </a:p>
          <a:p>
            <a:r>
              <a:rPr lang="en-US" dirty="0"/>
              <a:t>Simplifying the environment</a:t>
            </a:r>
          </a:p>
          <a:p>
            <a:r>
              <a:rPr lang="en-US" dirty="0"/>
              <a:t>Using a consistent routine</a:t>
            </a:r>
          </a:p>
        </p:txBody>
      </p:sp>
    </p:spTree>
    <p:extLst>
      <p:ext uri="{BB962C8B-B14F-4D97-AF65-F5344CB8AC3E}">
        <p14:creationId xmlns:p14="http://schemas.microsoft.com/office/powerpoint/2010/main" val="15052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5A3D-DD25-EBD4-3CBC-D1C2027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23AA-705F-5F29-83EA-D9A3028FF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7562C-263B-08F5-7C6A-85D4D7AA56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Confusion</a:t>
            </a:r>
          </a:p>
          <a:p>
            <a:r>
              <a:rPr lang="en-US" dirty="0"/>
              <a:t>Change in routine</a:t>
            </a:r>
          </a:p>
          <a:p>
            <a:r>
              <a:rPr lang="en-US" dirty="0"/>
              <a:t>Agitation</a:t>
            </a:r>
          </a:p>
          <a:p>
            <a:r>
              <a:rPr lang="en-US" dirty="0"/>
              <a:t>Trouble communicating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2E6E1-6663-4E03-2C4A-FF1C52679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it Looks Like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355D4-83EA-9838-169D-F11C2D1432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Pacing or leaving the area</a:t>
            </a:r>
          </a:p>
          <a:p>
            <a:pPr marL="0" indent="0">
              <a:buNone/>
            </a:pPr>
            <a:r>
              <a:rPr lang="en-US" dirty="0"/>
              <a:t>(often due to boredom, restlessness, or disorientation)</a:t>
            </a:r>
          </a:p>
        </p:txBody>
      </p:sp>
    </p:spTree>
    <p:extLst>
      <p:ext uri="{BB962C8B-B14F-4D97-AF65-F5344CB8AC3E}">
        <p14:creationId xmlns:p14="http://schemas.microsoft.com/office/powerpoint/2010/main" val="63519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A7B6-F9C9-738C-1FA2-F85CF435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Wandering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6119-C69A-B7F6-ED36-E839FAD3DC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Remain calm</a:t>
            </a:r>
          </a:p>
          <a:p>
            <a:r>
              <a:rPr lang="en-US" dirty="0"/>
              <a:t>Don’t panic or yell</a:t>
            </a:r>
          </a:p>
          <a:p>
            <a:r>
              <a:rPr lang="en-US" dirty="0"/>
              <a:t>Talk in a soothing, calm tone</a:t>
            </a:r>
          </a:p>
          <a:p>
            <a:r>
              <a:rPr lang="en-US" dirty="0"/>
              <a:t>Help redirect back to the correct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0A6E3-CDD8-F01D-A8FA-3BE3E11671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4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peelOff"/>
      </p:transition>
    </mc:Choice>
    <mc:Fallback xmlns="">
      <p:transition spd="slow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_win32_v2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_win32_v2" id="{774FFE37-89CF-4C62-B7CB-36441A09341B}" vid="{B830AAAD-6172-4FB1-BCB8-2D9519D9192B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{1F7D42A2-231D-4CB7-9696-2F99895346DC}TF422d6a94-b412-4b4b-8b36-ccdb9da8dac8d8130915_win32-3b4bd71c511d</Template>
  <TotalTime>1695</TotalTime>
  <Words>874</Words>
  <Application>Microsoft Office PowerPoint</Application>
  <PresentationFormat>Widescreen</PresentationFormat>
  <Paragraphs>184</Paragraphs>
  <Slides>26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Wingdings 2</vt:lpstr>
      <vt:lpstr>Quotable_win32_v2</vt:lpstr>
      <vt:lpstr>Difficult Behaviors &amp; How to Handle Them</vt:lpstr>
      <vt:lpstr>Who to Contact</vt:lpstr>
      <vt:lpstr>Alzheimer’s Disease</vt:lpstr>
      <vt:lpstr>Statistics</vt:lpstr>
      <vt:lpstr>A Look at Challenging Behaviors</vt:lpstr>
      <vt:lpstr>Aggression</vt:lpstr>
      <vt:lpstr>How to Handle Aggression</vt:lpstr>
      <vt:lpstr>Wandering</vt:lpstr>
      <vt:lpstr>How to Handle Wandering</vt:lpstr>
      <vt:lpstr>Repetitive Questions or Statements</vt:lpstr>
      <vt:lpstr>How to Handle Repetitiveness</vt:lpstr>
      <vt:lpstr>Paranoia and Suspicion</vt:lpstr>
      <vt:lpstr>How to Handle Paranoia and Suspicion</vt:lpstr>
      <vt:lpstr>Confusion and Disorientation</vt:lpstr>
      <vt:lpstr>How to Handle Confusion and Disorientation</vt:lpstr>
      <vt:lpstr>Restlessness and Fidgeting</vt:lpstr>
      <vt:lpstr>How to Handle Restlessness and Fidgeting</vt:lpstr>
      <vt:lpstr>Loss of Self-Confidence</vt:lpstr>
      <vt:lpstr>How to Handle Loss of Self-Confidence</vt:lpstr>
      <vt:lpstr>What is Sundowning?</vt:lpstr>
      <vt:lpstr>Sundowning: Agitation in the Evening</vt:lpstr>
      <vt:lpstr>How to Handle Sundowning</vt:lpstr>
      <vt:lpstr>Inappropriate Behaviors</vt:lpstr>
      <vt:lpstr>How to Handle Inappropriate Behavior</vt:lpstr>
      <vt:lpstr>Inappropriate Behavior: Video</vt:lpstr>
      <vt:lpstr>Final Quiz: Part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Parker</dc:creator>
  <cp:lastModifiedBy>Christina Parker</cp:lastModifiedBy>
  <cp:revision>3</cp:revision>
  <dcterms:created xsi:type="dcterms:W3CDTF">2025-12-02T16:55:54Z</dcterms:created>
  <dcterms:modified xsi:type="dcterms:W3CDTF">2025-12-30T17:09:04Z</dcterms:modified>
</cp:coreProperties>
</file>