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4"/>
  </p:sldMasterIdLst>
  <p:sldIdLst>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A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12/10/2025</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5833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12/10/2025</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72269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12/10/2025</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6182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12/10/2025</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92670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12/10/2025</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04162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12/10/2025</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56663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12/10/2025</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68194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12/10/2025</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11860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12/10/2025</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01422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12/10/2025</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933282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12/10/2025</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2326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12/10/2025</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982234"/>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47" r:id="rId3"/>
    <p:sldLayoutId id="2147483743" r:id="rId4"/>
    <p:sldLayoutId id="2147483738" r:id="rId5"/>
    <p:sldLayoutId id="2147483732" r:id="rId6"/>
    <p:sldLayoutId id="2147483733" r:id="rId7"/>
    <p:sldLayoutId id="2147483734" r:id="rId8"/>
    <p:sldLayoutId id="2147483735" r:id="rId9"/>
    <p:sldLayoutId id="2147483736" r:id="rId10"/>
    <p:sldLayoutId id="2147483737" r:id="rId11"/>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9286AD2-18A9-4868-A4E3-7A2097A20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FD68DA-43BA-4508-8DE2-BA9BB7B2FA5B}"/>
              </a:ext>
            </a:extLst>
          </p:cNvPr>
          <p:cNvSpPr>
            <a:spLocks noGrp="1"/>
          </p:cNvSpPr>
          <p:nvPr>
            <p:ph type="ctrTitle"/>
          </p:nvPr>
        </p:nvSpPr>
        <p:spPr>
          <a:xfrm>
            <a:off x="5289754" y="639097"/>
            <a:ext cx="6253317" cy="3686015"/>
          </a:xfrm>
        </p:spPr>
        <p:txBody>
          <a:bodyPr>
            <a:normAutofit/>
          </a:bodyPr>
          <a:lstStyle/>
          <a:p>
            <a:r>
              <a:rPr lang="en-US" dirty="0"/>
              <a:t>Grad School, Part 3</a:t>
            </a:r>
            <a:endParaRPr lang="en-US" sz="8000" dirty="0"/>
          </a:p>
        </p:txBody>
      </p:sp>
      <p:sp>
        <p:nvSpPr>
          <p:cNvPr id="3" name="Subtitle 2">
            <a:extLst>
              <a:ext uri="{FF2B5EF4-FFF2-40B4-BE49-F238E27FC236}">
                <a16:creationId xmlns:a16="http://schemas.microsoft.com/office/drawing/2014/main" id="{A8E9CFF2-3777-4FF4-A759-8491175B0B7C}"/>
              </a:ext>
            </a:extLst>
          </p:cNvPr>
          <p:cNvSpPr>
            <a:spLocks noGrp="1"/>
          </p:cNvSpPr>
          <p:nvPr>
            <p:ph type="subTitle" idx="1"/>
          </p:nvPr>
        </p:nvSpPr>
        <p:spPr>
          <a:xfrm>
            <a:off x="5289753" y="4672739"/>
            <a:ext cx="6269347" cy="1021498"/>
          </a:xfrm>
        </p:spPr>
        <p:txBody>
          <a:bodyPr>
            <a:normAutofit fontScale="85000" lnSpcReduction="10000"/>
          </a:bodyPr>
          <a:lstStyle/>
          <a:p>
            <a:r>
              <a:rPr lang="en-US" sz="1800" dirty="0">
                <a:solidFill>
                  <a:schemeClr val="tx1">
                    <a:lumMod val="85000"/>
                    <a:lumOff val="15000"/>
                  </a:schemeClr>
                </a:solidFill>
                <a:latin typeface="Comic Sans MS" panose="030F0702030302020204" pitchFamily="66" charset="0"/>
              </a:rPr>
              <a:t>Communication with a person with dementia; activities that effectively engage participants; what works; what doesn’t</a:t>
            </a:r>
          </a:p>
        </p:txBody>
      </p:sp>
      <p:cxnSp>
        <p:nvCxnSpPr>
          <p:cNvPr id="24" name="Straight Connector 23">
            <a:extLst>
              <a:ext uri="{FF2B5EF4-FFF2-40B4-BE49-F238E27FC236}">
                <a16:creationId xmlns:a16="http://schemas.microsoft.com/office/drawing/2014/main" id="{E7A7CD63-7EC3-44F3-95D0-595C4019FF2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27754"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A19CFC5C-F420-9962-D417-9432C87993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785" y="0"/>
            <a:ext cx="5155027" cy="6858000"/>
          </a:xfrm>
          <a:prstGeom prst="rect">
            <a:avLst/>
          </a:prstGeom>
        </p:spPr>
      </p:pic>
    </p:spTree>
    <p:extLst>
      <p:ext uri="{BB962C8B-B14F-4D97-AF65-F5344CB8AC3E}">
        <p14:creationId xmlns:p14="http://schemas.microsoft.com/office/powerpoint/2010/main" val="4043737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09BC5-B0CF-14C4-B675-B910494039F5}"/>
              </a:ext>
            </a:extLst>
          </p:cNvPr>
          <p:cNvSpPr>
            <a:spLocks noGrp="1"/>
          </p:cNvSpPr>
          <p:nvPr>
            <p:ph type="title"/>
          </p:nvPr>
        </p:nvSpPr>
        <p:spPr/>
        <p:txBody>
          <a:bodyPr/>
          <a:lstStyle/>
          <a:p>
            <a:r>
              <a:rPr lang="en-US" dirty="0"/>
              <a:t>Required activities for Gatherings</a:t>
            </a:r>
          </a:p>
        </p:txBody>
      </p:sp>
      <p:sp>
        <p:nvSpPr>
          <p:cNvPr id="3" name="Content Placeholder 2">
            <a:extLst>
              <a:ext uri="{FF2B5EF4-FFF2-40B4-BE49-F238E27FC236}">
                <a16:creationId xmlns:a16="http://schemas.microsoft.com/office/drawing/2014/main" id="{0302CD78-9B8E-CD53-780C-D606792C0EB9}"/>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US" dirty="0"/>
              <a:t>Music</a:t>
            </a:r>
          </a:p>
          <a:p>
            <a:pPr>
              <a:buFont typeface="Arial" panose="020B0604020202020204" pitchFamily="34" charset="0"/>
              <a:buChar char="•"/>
            </a:pPr>
            <a:r>
              <a:rPr lang="en-US" dirty="0"/>
              <a:t>Reminiscing</a:t>
            </a:r>
          </a:p>
          <a:p>
            <a:pPr>
              <a:buFont typeface="Arial" panose="020B0604020202020204" pitchFamily="34" charset="0"/>
              <a:buChar char="•"/>
            </a:pPr>
            <a:r>
              <a:rPr lang="en-US" dirty="0"/>
              <a:t>Arts and Crafts</a:t>
            </a:r>
          </a:p>
          <a:p>
            <a:pPr>
              <a:buFont typeface="Arial" panose="020B0604020202020204" pitchFamily="34" charset="0"/>
              <a:buChar char="•"/>
            </a:pPr>
            <a:r>
              <a:rPr lang="en-US" dirty="0"/>
              <a:t>Exercise/physical movement</a:t>
            </a:r>
          </a:p>
          <a:p>
            <a:pPr>
              <a:buFont typeface="Arial" panose="020B0604020202020204" pitchFamily="34" charset="0"/>
              <a:buChar char="•"/>
            </a:pPr>
            <a:r>
              <a:rPr lang="en-US" dirty="0"/>
              <a:t>Games/bingo</a:t>
            </a:r>
          </a:p>
          <a:p>
            <a:pPr marL="0" indent="0">
              <a:buNone/>
            </a:pPr>
            <a:r>
              <a:rPr lang="en-US" dirty="0"/>
              <a:t>These activities have been established in clinical trials to improve cognitive function and enhance mood. For optimum results, participants should be engaged in every activity.</a:t>
            </a:r>
          </a:p>
          <a:p>
            <a:pPr marL="0" indent="0">
              <a:buNone/>
            </a:pPr>
            <a:r>
              <a:rPr lang="en-US" dirty="0"/>
              <a:t>Optional activities: Devotionals and reading or telling stories (most effective with props and gestures); performances</a:t>
            </a:r>
          </a:p>
        </p:txBody>
      </p:sp>
    </p:spTree>
    <p:extLst>
      <p:ext uri="{BB962C8B-B14F-4D97-AF65-F5344CB8AC3E}">
        <p14:creationId xmlns:p14="http://schemas.microsoft.com/office/powerpoint/2010/main" val="4052508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47CF8-D2C8-3123-C026-5D5658BFA002}"/>
              </a:ext>
            </a:extLst>
          </p:cNvPr>
          <p:cNvSpPr>
            <a:spLocks noGrp="1"/>
          </p:cNvSpPr>
          <p:nvPr>
            <p:ph type="title"/>
          </p:nvPr>
        </p:nvSpPr>
        <p:spPr/>
        <p:txBody>
          <a:bodyPr/>
          <a:lstStyle/>
          <a:p>
            <a:r>
              <a:rPr lang="en-US" dirty="0"/>
              <a:t>Exercise and physical activity</a:t>
            </a:r>
          </a:p>
        </p:txBody>
      </p:sp>
      <p:sp>
        <p:nvSpPr>
          <p:cNvPr id="3" name="Content Placeholder 2">
            <a:extLst>
              <a:ext uri="{FF2B5EF4-FFF2-40B4-BE49-F238E27FC236}">
                <a16:creationId xmlns:a16="http://schemas.microsoft.com/office/drawing/2014/main" id="{72151D13-F069-49B4-1D47-8B4E3EC25EF1}"/>
              </a:ext>
            </a:extLst>
          </p:cNvPr>
          <p:cNvSpPr>
            <a:spLocks noGrp="1"/>
          </p:cNvSpPr>
          <p:nvPr>
            <p:ph idx="1"/>
          </p:nvPr>
        </p:nvSpPr>
        <p:spPr/>
        <p:txBody>
          <a:bodyPr/>
          <a:lstStyle/>
          <a:p>
            <a:pPr>
              <a:buFont typeface="Arial" panose="020B0604020202020204" pitchFamily="34" charset="0"/>
              <a:buChar char="•"/>
            </a:pPr>
            <a:r>
              <a:rPr lang="en-US" dirty="0"/>
              <a:t>If participants are physically capable, attempt to have them on their feet about one hour during a 4-hour Gathering. That may include exercise, standing during a Pledge of Allegiance or a song, walking to the bathroom, playing a game like bowling, doing an after-lunch Conga Line, dancing, or standing and holding hands for the Lord’s Prayer.</a:t>
            </a:r>
          </a:p>
          <a:p>
            <a:pPr>
              <a:buFont typeface="Arial" panose="020B0604020202020204" pitchFamily="34" charset="0"/>
              <a:buChar char="•"/>
            </a:pPr>
            <a:r>
              <a:rPr lang="en-US" dirty="0"/>
              <a:t>Depending on the fitness and fall risk of the participant, that may not always be possible, but that should be a goal.</a:t>
            </a:r>
          </a:p>
          <a:p>
            <a:pPr>
              <a:buFont typeface="Arial" panose="020B0604020202020204" pitchFamily="34" charset="0"/>
              <a:buChar char="•"/>
            </a:pPr>
            <a:r>
              <a:rPr lang="en-US" dirty="0"/>
              <a:t>This is especially helpful if the participant is sundowning.</a:t>
            </a:r>
          </a:p>
        </p:txBody>
      </p:sp>
    </p:spTree>
    <p:extLst>
      <p:ext uri="{BB962C8B-B14F-4D97-AF65-F5344CB8AC3E}">
        <p14:creationId xmlns:p14="http://schemas.microsoft.com/office/powerpoint/2010/main" val="4117384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62E2C-D126-FB99-EC1E-A01C7445D4CA}"/>
              </a:ext>
            </a:extLst>
          </p:cNvPr>
          <p:cNvSpPr>
            <a:spLocks noGrp="1"/>
          </p:cNvSpPr>
          <p:nvPr>
            <p:ph type="title"/>
          </p:nvPr>
        </p:nvSpPr>
        <p:spPr/>
        <p:txBody>
          <a:bodyPr/>
          <a:lstStyle/>
          <a:p>
            <a:r>
              <a:rPr lang="en-US" dirty="0"/>
              <a:t>Music: More than just sing-alongs</a:t>
            </a:r>
          </a:p>
        </p:txBody>
      </p:sp>
      <p:sp>
        <p:nvSpPr>
          <p:cNvPr id="3" name="Content Placeholder 2">
            <a:extLst>
              <a:ext uri="{FF2B5EF4-FFF2-40B4-BE49-F238E27FC236}">
                <a16:creationId xmlns:a16="http://schemas.microsoft.com/office/drawing/2014/main" id="{89B5F696-CC87-BC1E-7509-D1545C804340}"/>
              </a:ext>
            </a:extLst>
          </p:cNvPr>
          <p:cNvSpPr>
            <a:spLocks noGrp="1"/>
          </p:cNvSpPr>
          <p:nvPr>
            <p:ph idx="1"/>
          </p:nvPr>
        </p:nvSpPr>
        <p:spPr/>
        <p:txBody>
          <a:bodyPr/>
          <a:lstStyle/>
          <a:p>
            <a:pPr>
              <a:buFont typeface="Arial" panose="020B0604020202020204" pitchFamily="34" charset="0"/>
              <a:buChar char="•"/>
            </a:pPr>
            <a:r>
              <a:rPr lang="en-US" dirty="0"/>
              <a:t>Sing-alongs are the most effective music activity when participants are familiar with the songs, but you can also incorporate music into memory and reminiscing activities—finishing lines, Table Talk, discussing “oldies”, name that tune.</a:t>
            </a:r>
          </a:p>
          <a:p>
            <a:pPr>
              <a:buFont typeface="Arial" panose="020B0604020202020204" pitchFamily="34" charset="0"/>
              <a:buChar char="•"/>
            </a:pPr>
            <a:r>
              <a:rPr lang="en-US" dirty="0"/>
              <a:t>Incorporate music with physical activities—dance, stretching, Zumba, acting out songs like B-I-N-G-O.</a:t>
            </a:r>
          </a:p>
          <a:p>
            <a:pPr>
              <a:buFont typeface="Arial" panose="020B0604020202020204" pitchFamily="34" charset="0"/>
              <a:buChar char="•"/>
            </a:pPr>
            <a:r>
              <a:rPr lang="en-US" dirty="0"/>
              <a:t>It’s OK to offer two or even three music elements in a Gathering. Participants will enjoy them all!</a:t>
            </a:r>
          </a:p>
        </p:txBody>
      </p:sp>
    </p:spTree>
    <p:extLst>
      <p:ext uri="{BB962C8B-B14F-4D97-AF65-F5344CB8AC3E}">
        <p14:creationId xmlns:p14="http://schemas.microsoft.com/office/powerpoint/2010/main" val="3978523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AAB98-ABE1-99DB-C821-89AF0C70779A}"/>
              </a:ext>
            </a:extLst>
          </p:cNvPr>
          <p:cNvSpPr>
            <a:spLocks noGrp="1"/>
          </p:cNvSpPr>
          <p:nvPr>
            <p:ph type="title"/>
          </p:nvPr>
        </p:nvSpPr>
        <p:spPr/>
        <p:txBody>
          <a:bodyPr/>
          <a:lstStyle/>
          <a:p>
            <a:r>
              <a:rPr lang="en-US" dirty="0"/>
              <a:t>Memory recall activities</a:t>
            </a:r>
          </a:p>
        </p:txBody>
      </p:sp>
      <p:sp>
        <p:nvSpPr>
          <p:cNvPr id="3" name="Text Placeholder 2">
            <a:extLst>
              <a:ext uri="{FF2B5EF4-FFF2-40B4-BE49-F238E27FC236}">
                <a16:creationId xmlns:a16="http://schemas.microsoft.com/office/drawing/2014/main" id="{AF460157-DFD4-AA6A-2FC9-E7791D16568A}"/>
              </a:ext>
            </a:extLst>
          </p:cNvPr>
          <p:cNvSpPr>
            <a:spLocks noGrp="1"/>
          </p:cNvSpPr>
          <p:nvPr>
            <p:ph type="body" idx="1"/>
          </p:nvPr>
        </p:nvSpPr>
        <p:spPr/>
        <p:txBody>
          <a:bodyPr>
            <a:normAutofit lnSpcReduction="10000"/>
          </a:bodyPr>
          <a:lstStyle/>
          <a:p>
            <a:r>
              <a:rPr lang="en-US" dirty="0"/>
              <a:t>Table talks and group fun</a:t>
            </a:r>
          </a:p>
        </p:txBody>
      </p:sp>
      <p:sp>
        <p:nvSpPr>
          <p:cNvPr id="4" name="Content Placeholder 3">
            <a:extLst>
              <a:ext uri="{FF2B5EF4-FFF2-40B4-BE49-F238E27FC236}">
                <a16:creationId xmlns:a16="http://schemas.microsoft.com/office/drawing/2014/main" id="{1210CCB5-6FCB-E019-5A5A-8A208D732EC4}"/>
              </a:ext>
            </a:extLst>
          </p:cNvPr>
          <p:cNvSpPr>
            <a:spLocks noGrp="1"/>
          </p:cNvSpPr>
          <p:nvPr>
            <p:ph sz="half" idx="2"/>
          </p:nvPr>
        </p:nvSpPr>
        <p:spPr/>
        <p:txBody>
          <a:bodyPr>
            <a:normAutofit fontScale="92500" lnSpcReduction="20000"/>
          </a:bodyPr>
          <a:lstStyle/>
          <a:p>
            <a:pPr>
              <a:buFont typeface="Arial" panose="020B0604020202020204" pitchFamily="34" charset="0"/>
              <a:buChar char="•"/>
            </a:pPr>
            <a:r>
              <a:rPr lang="en-US" dirty="0"/>
              <a:t>Down on the Farm</a:t>
            </a:r>
          </a:p>
          <a:p>
            <a:pPr>
              <a:buFont typeface="Arial" panose="020B0604020202020204" pitchFamily="34" charset="0"/>
              <a:buChar char="•"/>
            </a:pPr>
            <a:r>
              <a:rPr lang="en-US" dirty="0"/>
              <a:t>School days</a:t>
            </a:r>
          </a:p>
          <a:p>
            <a:pPr>
              <a:buFont typeface="Arial" panose="020B0604020202020204" pitchFamily="34" charset="0"/>
              <a:buChar char="•"/>
            </a:pPr>
            <a:r>
              <a:rPr lang="en-US" dirty="0"/>
              <a:t>First girl/boyfriend/car</a:t>
            </a:r>
          </a:p>
          <a:p>
            <a:pPr>
              <a:buFont typeface="Arial" panose="020B0604020202020204" pitchFamily="34" charset="0"/>
              <a:buChar char="•"/>
            </a:pPr>
            <a:r>
              <a:rPr lang="en-US" dirty="0"/>
              <a:t>Favorite sport</a:t>
            </a:r>
          </a:p>
          <a:p>
            <a:pPr>
              <a:buFont typeface="Arial" panose="020B0604020202020204" pitchFamily="34" charset="0"/>
              <a:buChar char="•"/>
            </a:pPr>
            <a:r>
              <a:rPr lang="en-US" dirty="0"/>
              <a:t>Preparing food</a:t>
            </a:r>
          </a:p>
          <a:p>
            <a:pPr>
              <a:buFont typeface="Arial" panose="020B0604020202020204" pitchFamily="34" charset="0"/>
              <a:buChar char="•"/>
            </a:pPr>
            <a:r>
              <a:rPr lang="en-US" dirty="0"/>
              <a:t>Mother, Father, Grandparents</a:t>
            </a:r>
          </a:p>
          <a:p>
            <a:pPr>
              <a:buFont typeface="Arial" panose="020B0604020202020204" pitchFamily="34" charset="0"/>
              <a:buChar char="•"/>
            </a:pPr>
            <a:r>
              <a:rPr lang="en-US" dirty="0"/>
              <a:t>Employment and military service</a:t>
            </a:r>
          </a:p>
        </p:txBody>
      </p:sp>
      <p:sp>
        <p:nvSpPr>
          <p:cNvPr id="5" name="Text Placeholder 4">
            <a:extLst>
              <a:ext uri="{FF2B5EF4-FFF2-40B4-BE49-F238E27FC236}">
                <a16:creationId xmlns:a16="http://schemas.microsoft.com/office/drawing/2014/main" id="{5EB6F333-557A-77F8-0C9E-A2D078CC047E}"/>
              </a:ext>
            </a:extLst>
          </p:cNvPr>
          <p:cNvSpPr>
            <a:spLocks noGrp="1"/>
          </p:cNvSpPr>
          <p:nvPr>
            <p:ph type="body" sz="quarter" idx="3"/>
          </p:nvPr>
        </p:nvSpPr>
        <p:spPr/>
        <p:txBody>
          <a:bodyPr>
            <a:normAutofit lnSpcReduction="10000"/>
          </a:bodyPr>
          <a:lstStyle/>
          <a:p>
            <a:r>
              <a:rPr lang="en-US" dirty="0"/>
              <a:t>Opportunities to create joyful moments</a:t>
            </a:r>
          </a:p>
        </p:txBody>
      </p:sp>
      <p:sp>
        <p:nvSpPr>
          <p:cNvPr id="6" name="Content Placeholder 5">
            <a:extLst>
              <a:ext uri="{FF2B5EF4-FFF2-40B4-BE49-F238E27FC236}">
                <a16:creationId xmlns:a16="http://schemas.microsoft.com/office/drawing/2014/main" id="{85A028C8-841A-4DDF-1378-1B30D31CA9C8}"/>
              </a:ext>
            </a:extLst>
          </p:cNvPr>
          <p:cNvSpPr>
            <a:spLocks noGrp="1"/>
          </p:cNvSpPr>
          <p:nvPr>
            <p:ph sz="quarter" idx="4"/>
          </p:nvPr>
        </p:nvSpPr>
        <p:spPr/>
        <p:txBody>
          <a:bodyPr>
            <a:normAutofit fontScale="92500" lnSpcReduction="20000"/>
          </a:bodyPr>
          <a:lstStyle/>
          <a:p>
            <a:pPr>
              <a:buFont typeface="Arial" panose="020B0604020202020204" pitchFamily="34" charset="0"/>
              <a:buChar char="•"/>
            </a:pPr>
            <a:r>
              <a:rPr lang="en-US" dirty="0"/>
              <a:t>On the playground</a:t>
            </a:r>
          </a:p>
          <a:p>
            <a:pPr>
              <a:buFont typeface="Arial" panose="020B0604020202020204" pitchFamily="34" charset="0"/>
              <a:buChar char="•"/>
            </a:pPr>
            <a:r>
              <a:rPr lang="en-US" dirty="0"/>
              <a:t>Hobbies, tools</a:t>
            </a:r>
          </a:p>
          <a:p>
            <a:pPr>
              <a:buFont typeface="Arial" panose="020B0604020202020204" pitchFamily="34" charset="0"/>
              <a:buChar char="•"/>
            </a:pPr>
            <a:r>
              <a:rPr lang="en-US" dirty="0"/>
              <a:t>Favorite movie stars, colors, desserts, fruit</a:t>
            </a:r>
          </a:p>
          <a:p>
            <a:pPr>
              <a:buFont typeface="Arial" panose="020B0604020202020204" pitchFamily="34" charset="0"/>
              <a:buChar char="•"/>
            </a:pPr>
            <a:r>
              <a:rPr lang="en-US" dirty="0"/>
              <a:t>Siblings, pets</a:t>
            </a:r>
          </a:p>
          <a:p>
            <a:pPr>
              <a:buFont typeface="Arial" panose="020B0604020202020204" pitchFamily="34" charset="0"/>
              <a:buChar char="•"/>
            </a:pPr>
            <a:r>
              <a:rPr lang="en-US" dirty="0"/>
              <a:t>Holidays</a:t>
            </a:r>
          </a:p>
          <a:p>
            <a:pPr>
              <a:buFont typeface="Arial" panose="020B0604020202020204" pitchFamily="34" charset="0"/>
              <a:buChar char="•"/>
            </a:pPr>
            <a:r>
              <a:rPr lang="en-US" dirty="0"/>
              <a:t>Gardening</a:t>
            </a:r>
          </a:p>
          <a:p>
            <a:pPr>
              <a:buFont typeface="Arial" panose="020B0604020202020204" pitchFamily="34" charset="0"/>
              <a:buChar char="•"/>
            </a:pPr>
            <a:r>
              <a:rPr lang="en-US" dirty="0"/>
              <a:t>What’s in a hamburger?</a:t>
            </a:r>
          </a:p>
        </p:txBody>
      </p:sp>
    </p:spTree>
    <p:extLst>
      <p:ext uri="{BB962C8B-B14F-4D97-AF65-F5344CB8AC3E}">
        <p14:creationId xmlns:p14="http://schemas.microsoft.com/office/powerpoint/2010/main" val="27303404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500BE-B676-6FD5-9FF9-895B48A1A605}"/>
              </a:ext>
            </a:extLst>
          </p:cNvPr>
          <p:cNvSpPr>
            <a:spLocks noGrp="1"/>
          </p:cNvSpPr>
          <p:nvPr>
            <p:ph type="title"/>
          </p:nvPr>
        </p:nvSpPr>
        <p:spPr/>
        <p:txBody>
          <a:bodyPr/>
          <a:lstStyle/>
          <a:p>
            <a:r>
              <a:rPr lang="en-US" dirty="0"/>
              <a:t>Arts and Crafts: OT without the big price tag</a:t>
            </a:r>
          </a:p>
        </p:txBody>
      </p:sp>
      <p:sp>
        <p:nvSpPr>
          <p:cNvPr id="3" name="Text Placeholder 2">
            <a:extLst>
              <a:ext uri="{FF2B5EF4-FFF2-40B4-BE49-F238E27FC236}">
                <a16:creationId xmlns:a16="http://schemas.microsoft.com/office/drawing/2014/main" id="{C969872A-E9CF-0FF1-EDF6-70C09D659CD0}"/>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82DAC5F2-0088-D254-0F8B-0C6FC8DEAAB4}"/>
              </a:ext>
            </a:extLst>
          </p:cNvPr>
          <p:cNvSpPr>
            <a:spLocks noGrp="1"/>
          </p:cNvSpPr>
          <p:nvPr>
            <p:ph sz="half" idx="2"/>
          </p:nvPr>
        </p:nvSpPr>
        <p:spPr/>
        <p:txBody>
          <a:bodyPr>
            <a:normAutofit fontScale="70000" lnSpcReduction="20000"/>
          </a:bodyPr>
          <a:lstStyle/>
          <a:p>
            <a:pPr>
              <a:buFont typeface="Arial" panose="020B0604020202020204" pitchFamily="34" charset="0"/>
              <a:buChar char="•"/>
            </a:pPr>
            <a:r>
              <a:rPr lang="en-US" dirty="0"/>
              <a:t>Clip from magazines</a:t>
            </a:r>
          </a:p>
          <a:p>
            <a:pPr>
              <a:buFont typeface="Arial" panose="020B0604020202020204" pitchFamily="34" charset="0"/>
              <a:buChar char="•"/>
            </a:pPr>
            <a:r>
              <a:rPr lang="en-US" dirty="0"/>
              <a:t>Color</a:t>
            </a:r>
          </a:p>
          <a:p>
            <a:pPr>
              <a:buFont typeface="Arial" panose="020B0604020202020204" pitchFamily="34" charset="0"/>
              <a:buChar char="•"/>
            </a:pPr>
            <a:r>
              <a:rPr lang="en-US" dirty="0"/>
              <a:t>Drawing</a:t>
            </a:r>
          </a:p>
          <a:p>
            <a:pPr>
              <a:buFont typeface="Arial" panose="020B0604020202020204" pitchFamily="34" charset="0"/>
              <a:buChar char="•"/>
            </a:pPr>
            <a:r>
              <a:rPr lang="en-US" dirty="0"/>
              <a:t>Make a card</a:t>
            </a:r>
          </a:p>
          <a:p>
            <a:pPr>
              <a:buFont typeface="Arial" panose="020B0604020202020204" pitchFamily="34" charset="0"/>
              <a:buChar char="•"/>
            </a:pPr>
            <a:r>
              <a:rPr lang="en-US" dirty="0"/>
              <a:t>Decorate cookies</a:t>
            </a:r>
          </a:p>
          <a:p>
            <a:pPr>
              <a:buFont typeface="Arial" panose="020B0604020202020204" pitchFamily="34" charset="0"/>
              <a:buChar char="•"/>
            </a:pPr>
            <a:r>
              <a:rPr lang="en-US" dirty="0"/>
              <a:t>Make paper airplanes</a:t>
            </a:r>
          </a:p>
          <a:p>
            <a:pPr>
              <a:buFont typeface="Arial" panose="020B0604020202020204" pitchFamily="34" charset="0"/>
              <a:buChar char="•"/>
            </a:pPr>
            <a:r>
              <a:rPr lang="en-US" dirty="0"/>
              <a:t>Decorate a pumpkin</a:t>
            </a:r>
          </a:p>
          <a:p>
            <a:pPr>
              <a:buFont typeface="Arial" panose="020B0604020202020204" pitchFamily="34" charset="0"/>
              <a:buChar char="•"/>
            </a:pPr>
            <a:r>
              <a:rPr lang="en-US" dirty="0"/>
              <a:t>Decorate paper bags</a:t>
            </a:r>
          </a:p>
        </p:txBody>
      </p:sp>
      <p:sp>
        <p:nvSpPr>
          <p:cNvPr id="5" name="Text Placeholder 4">
            <a:extLst>
              <a:ext uri="{FF2B5EF4-FFF2-40B4-BE49-F238E27FC236}">
                <a16:creationId xmlns:a16="http://schemas.microsoft.com/office/drawing/2014/main" id="{164E6447-FD4B-CE8F-40D6-907B831C3233}"/>
              </a:ext>
            </a:extLst>
          </p:cNvPr>
          <p:cNvSpPr>
            <a:spLocks noGrp="1"/>
          </p:cNvSpPr>
          <p:nvPr>
            <p:ph type="body" sz="quarter" idx="3"/>
          </p:nvPr>
        </p:nvSpPr>
        <p:spPr/>
        <p:txBody>
          <a:bodyPr/>
          <a:lstStyle/>
          <a:p>
            <a:endParaRPr lang="en-US"/>
          </a:p>
        </p:txBody>
      </p:sp>
      <p:sp>
        <p:nvSpPr>
          <p:cNvPr id="6" name="Content Placeholder 5">
            <a:extLst>
              <a:ext uri="{FF2B5EF4-FFF2-40B4-BE49-F238E27FC236}">
                <a16:creationId xmlns:a16="http://schemas.microsoft.com/office/drawing/2014/main" id="{55C5D507-BEE9-3F11-17D1-83D3240DA471}"/>
              </a:ext>
            </a:extLst>
          </p:cNvPr>
          <p:cNvSpPr>
            <a:spLocks noGrp="1"/>
          </p:cNvSpPr>
          <p:nvPr>
            <p:ph sz="quarter" idx="4"/>
          </p:nvPr>
        </p:nvSpPr>
        <p:spPr/>
        <p:txBody>
          <a:bodyPr>
            <a:normAutofit fontScale="70000" lnSpcReduction="20000"/>
          </a:bodyPr>
          <a:lstStyle/>
          <a:p>
            <a:pPr>
              <a:buFont typeface="Arial" panose="020B0604020202020204" pitchFamily="34" charset="0"/>
              <a:buChar char="•"/>
            </a:pPr>
            <a:r>
              <a:rPr lang="en-US" dirty="0"/>
              <a:t>Trace leaves</a:t>
            </a:r>
          </a:p>
          <a:p>
            <a:pPr>
              <a:buFont typeface="Arial" panose="020B0604020202020204" pitchFamily="34" charset="0"/>
              <a:buChar char="•"/>
            </a:pPr>
            <a:r>
              <a:rPr lang="en-US" dirty="0"/>
              <a:t>Finger paint</a:t>
            </a:r>
          </a:p>
          <a:p>
            <a:pPr>
              <a:buFont typeface="Arial" panose="020B0604020202020204" pitchFamily="34" charset="0"/>
              <a:buChar char="•"/>
            </a:pPr>
            <a:r>
              <a:rPr lang="en-US" dirty="0"/>
              <a:t>Make a picture frame</a:t>
            </a:r>
          </a:p>
          <a:p>
            <a:pPr>
              <a:buFont typeface="Arial" panose="020B0604020202020204" pitchFamily="34" charset="0"/>
              <a:buChar char="•"/>
            </a:pPr>
            <a:r>
              <a:rPr lang="en-US" dirty="0"/>
              <a:t>Clip coupons</a:t>
            </a:r>
          </a:p>
          <a:p>
            <a:pPr>
              <a:buFont typeface="Arial" panose="020B0604020202020204" pitchFamily="34" charset="0"/>
              <a:buChar char="•"/>
            </a:pPr>
            <a:r>
              <a:rPr lang="en-US" dirty="0"/>
              <a:t>Pot a plant</a:t>
            </a:r>
          </a:p>
          <a:p>
            <a:pPr>
              <a:buFont typeface="Arial" panose="020B0604020202020204" pitchFamily="34" charset="0"/>
              <a:buChar char="•"/>
            </a:pPr>
            <a:r>
              <a:rPr lang="en-US" dirty="0"/>
              <a:t>Plant seeds</a:t>
            </a:r>
          </a:p>
          <a:p>
            <a:pPr>
              <a:buFont typeface="Arial" panose="020B0604020202020204" pitchFamily="34" charset="0"/>
              <a:buChar char="•"/>
            </a:pPr>
            <a:r>
              <a:rPr lang="en-US" dirty="0"/>
              <a:t>Make a collage</a:t>
            </a:r>
          </a:p>
          <a:p>
            <a:pPr>
              <a:buFont typeface="Arial" panose="020B0604020202020204" pitchFamily="34" charset="0"/>
              <a:buChar char="•"/>
            </a:pPr>
            <a:r>
              <a:rPr lang="en-US" dirty="0"/>
              <a:t>Make a bird feeder with pinecones and peanut butter</a:t>
            </a:r>
          </a:p>
        </p:txBody>
      </p:sp>
    </p:spTree>
    <p:extLst>
      <p:ext uri="{BB962C8B-B14F-4D97-AF65-F5344CB8AC3E}">
        <p14:creationId xmlns:p14="http://schemas.microsoft.com/office/powerpoint/2010/main" val="3164452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D86B5-A023-E81F-1486-EF58E2197E18}"/>
              </a:ext>
            </a:extLst>
          </p:cNvPr>
          <p:cNvSpPr>
            <a:spLocks noGrp="1"/>
          </p:cNvSpPr>
          <p:nvPr>
            <p:ph type="title"/>
          </p:nvPr>
        </p:nvSpPr>
        <p:spPr/>
        <p:txBody>
          <a:bodyPr/>
          <a:lstStyle/>
          <a:p>
            <a:r>
              <a:rPr lang="en-US" dirty="0"/>
              <a:t>Devotionals address spiritual needs</a:t>
            </a:r>
          </a:p>
        </p:txBody>
      </p:sp>
      <p:sp>
        <p:nvSpPr>
          <p:cNvPr id="3" name="Content Placeholder 2">
            <a:extLst>
              <a:ext uri="{FF2B5EF4-FFF2-40B4-BE49-F238E27FC236}">
                <a16:creationId xmlns:a16="http://schemas.microsoft.com/office/drawing/2014/main" id="{D49DDE41-CAC3-0330-0D66-91BEC68A080F}"/>
              </a:ext>
            </a:extLst>
          </p:cNvPr>
          <p:cNvSpPr>
            <a:spLocks noGrp="1"/>
          </p:cNvSpPr>
          <p:nvPr>
            <p:ph idx="1"/>
          </p:nvPr>
        </p:nvSpPr>
        <p:spPr/>
        <p:txBody>
          <a:bodyPr/>
          <a:lstStyle/>
          <a:p>
            <a:pPr>
              <a:buFont typeface="Arial" panose="020B0604020202020204" pitchFamily="34" charset="0"/>
              <a:buChar char="•"/>
            </a:pPr>
            <a:r>
              <a:rPr lang="en-US" dirty="0"/>
              <a:t>Devotionals should never be disturbing to Alzheimer’s patients. The most effective devotionals are usually about God’s love and gratitude.</a:t>
            </a:r>
          </a:p>
          <a:p>
            <a:pPr>
              <a:buFont typeface="Arial" panose="020B0604020202020204" pitchFamily="34" charset="0"/>
              <a:buChar char="•"/>
            </a:pPr>
            <a:r>
              <a:rPr lang="en-US" dirty="0"/>
              <a:t>Devotionals should be prepared by the minister or a designee. They should:</a:t>
            </a:r>
          </a:p>
          <a:p>
            <a:pPr marL="0" indent="0">
              <a:buNone/>
            </a:pPr>
            <a:r>
              <a:rPr lang="en-US" dirty="0"/>
              <a:t>   be very simple—something like a children’s story</a:t>
            </a:r>
          </a:p>
          <a:p>
            <a:pPr marL="0" indent="0">
              <a:buNone/>
            </a:pPr>
            <a:r>
              <a:rPr lang="en-US" dirty="0"/>
              <a:t>   delivered in a low, loud voice, and slower than average speech</a:t>
            </a:r>
          </a:p>
          <a:p>
            <a:pPr marL="0" indent="0">
              <a:buNone/>
            </a:pPr>
            <a:r>
              <a:rPr lang="en-US" dirty="0"/>
              <a:t>   the person delivering the devotional should keep good eye contact with participants</a:t>
            </a:r>
          </a:p>
          <a:p>
            <a:pPr marL="0" indent="0">
              <a:buNone/>
            </a:pPr>
            <a:r>
              <a:rPr lang="en-US" dirty="0"/>
              <a:t>   the person delivering the devotional should be entertaining and use gestures and props</a:t>
            </a:r>
          </a:p>
          <a:p>
            <a:pPr marL="0" indent="0">
              <a:buNone/>
            </a:pPr>
            <a:r>
              <a:rPr lang="en-US" dirty="0"/>
              <a:t>   devotionals should not be more than 4-5 minutes</a:t>
            </a:r>
          </a:p>
        </p:txBody>
      </p:sp>
    </p:spTree>
    <p:extLst>
      <p:ext uri="{BB962C8B-B14F-4D97-AF65-F5344CB8AC3E}">
        <p14:creationId xmlns:p14="http://schemas.microsoft.com/office/powerpoint/2010/main" val="25586642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99E8D-CB61-B14C-D709-D1BA57CE5076}"/>
              </a:ext>
            </a:extLst>
          </p:cNvPr>
          <p:cNvSpPr>
            <a:spLocks noGrp="1"/>
          </p:cNvSpPr>
          <p:nvPr>
            <p:ph type="title"/>
          </p:nvPr>
        </p:nvSpPr>
        <p:spPr/>
        <p:txBody>
          <a:bodyPr/>
          <a:lstStyle/>
          <a:p>
            <a:r>
              <a:rPr lang="en-US" dirty="0"/>
              <a:t>Reading stories takes talent</a:t>
            </a:r>
          </a:p>
        </p:txBody>
      </p:sp>
      <p:sp>
        <p:nvSpPr>
          <p:cNvPr id="3" name="Content Placeholder 2">
            <a:extLst>
              <a:ext uri="{FF2B5EF4-FFF2-40B4-BE49-F238E27FC236}">
                <a16:creationId xmlns:a16="http://schemas.microsoft.com/office/drawing/2014/main" id="{FAEC28C4-A250-2599-3E28-EB631736590E}"/>
              </a:ext>
            </a:extLst>
          </p:cNvPr>
          <p:cNvSpPr>
            <a:spLocks noGrp="1"/>
          </p:cNvSpPr>
          <p:nvPr>
            <p:ph idx="1"/>
          </p:nvPr>
        </p:nvSpPr>
        <p:spPr/>
        <p:txBody>
          <a:bodyPr>
            <a:normAutofit lnSpcReduction="10000"/>
          </a:bodyPr>
          <a:lstStyle/>
          <a:p>
            <a:pPr>
              <a:buFont typeface="Arial" panose="020B0604020202020204" pitchFamily="34" charset="0"/>
              <a:buChar char="•"/>
            </a:pPr>
            <a:r>
              <a:rPr lang="en-US" dirty="0"/>
              <a:t>The ONLY successful way to read a story to the group is to: Ham it up!</a:t>
            </a:r>
          </a:p>
          <a:p>
            <a:pPr>
              <a:buFont typeface="Arial" panose="020B0604020202020204" pitchFamily="34" charset="0"/>
              <a:buChar char="•"/>
            </a:pPr>
            <a:r>
              <a:rPr lang="en-US" dirty="0"/>
              <a:t>You MUST be LOUD and THEATRICAL to hold the attention of Alzheimer’s patients.</a:t>
            </a:r>
          </a:p>
          <a:p>
            <a:pPr marL="0" indent="0">
              <a:buNone/>
            </a:pPr>
            <a:r>
              <a:rPr lang="en-US" dirty="0"/>
              <a:t>    Smiling and gesturing</a:t>
            </a:r>
          </a:p>
          <a:p>
            <a:pPr marL="0" indent="0">
              <a:buNone/>
            </a:pPr>
            <a:r>
              <a:rPr lang="en-US" dirty="0"/>
              <a:t>    Engaging the group—perhaps asking questions or asking for involvement. Keep the story line </a:t>
            </a:r>
          </a:p>
          <a:p>
            <a:pPr marL="0" indent="0">
              <a:buNone/>
            </a:pPr>
            <a:r>
              <a:rPr lang="en-US" dirty="0"/>
              <a:t>    simple and keep it SHORT. Props can help.</a:t>
            </a:r>
          </a:p>
          <a:p>
            <a:pPr marL="0" indent="0">
              <a:buNone/>
            </a:pPr>
            <a:r>
              <a:rPr lang="en-US" dirty="0"/>
              <a:t>    The two most difficult activities to keep a participant engaged are story telling and devotionals. </a:t>
            </a:r>
          </a:p>
          <a:p>
            <a:pPr marL="0" indent="0">
              <a:buNone/>
            </a:pPr>
            <a:r>
              <a:rPr lang="en-US" dirty="0"/>
              <a:t>    Alzheimer’s patients can understand you if you speak slowly, to allow them more time to process</a:t>
            </a:r>
          </a:p>
          <a:p>
            <a:pPr marL="0" indent="0">
              <a:buNone/>
            </a:pPr>
            <a:r>
              <a:rPr lang="en-US" dirty="0"/>
              <a:t>    what you are saying.</a:t>
            </a:r>
          </a:p>
        </p:txBody>
      </p:sp>
    </p:spTree>
    <p:extLst>
      <p:ext uri="{BB962C8B-B14F-4D97-AF65-F5344CB8AC3E}">
        <p14:creationId xmlns:p14="http://schemas.microsoft.com/office/powerpoint/2010/main" val="887198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2DEF7-3949-1BC6-F14F-B69D443A507D}"/>
              </a:ext>
            </a:extLst>
          </p:cNvPr>
          <p:cNvSpPr>
            <a:spLocks noGrp="1"/>
          </p:cNvSpPr>
          <p:nvPr>
            <p:ph type="title"/>
          </p:nvPr>
        </p:nvSpPr>
        <p:spPr/>
        <p:txBody>
          <a:bodyPr/>
          <a:lstStyle/>
          <a:p>
            <a:r>
              <a:rPr lang="en-US" dirty="0"/>
              <a:t>Games—fun for all!</a:t>
            </a:r>
          </a:p>
        </p:txBody>
      </p:sp>
      <p:sp>
        <p:nvSpPr>
          <p:cNvPr id="3" name="Content Placeholder 2">
            <a:extLst>
              <a:ext uri="{FF2B5EF4-FFF2-40B4-BE49-F238E27FC236}">
                <a16:creationId xmlns:a16="http://schemas.microsoft.com/office/drawing/2014/main" id="{C3A843FF-D661-05E3-7671-B45EC18570F0}"/>
              </a:ext>
            </a:extLst>
          </p:cNvPr>
          <p:cNvSpPr>
            <a:spLocks noGrp="1"/>
          </p:cNvSpPr>
          <p:nvPr>
            <p:ph idx="1"/>
          </p:nvPr>
        </p:nvSpPr>
        <p:spPr/>
        <p:txBody>
          <a:bodyPr/>
          <a:lstStyle/>
          <a:p>
            <a:pPr>
              <a:buFont typeface="Arial" panose="020B0604020202020204" pitchFamily="34" charset="0"/>
              <a:buChar char="•"/>
            </a:pPr>
            <a:r>
              <a:rPr lang="en-US" dirty="0"/>
              <a:t>Hold competitions—horseshoe, bowling, croquet, golf (lightweight equipment), ball/bean bag tosses, relays, paper plane contests, hula hoop, bounce beach balls, have balloon races.</a:t>
            </a:r>
          </a:p>
          <a:p>
            <a:pPr>
              <a:buFont typeface="Arial" panose="020B0604020202020204" pitchFamily="34" charset="0"/>
              <a:buChar char="•"/>
            </a:pPr>
            <a:r>
              <a:rPr lang="en-US" dirty="0"/>
              <a:t>Match—celebrities with their names, singers with their songs.</a:t>
            </a:r>
          </a:p>
          <a:p>
            <a:pPr>
              <a:buFont typeface="Arial" panose="020B0604020202020204" pitchFamily="34" charset="0"/>
              <a:buChar char="•"/>
            </a:pPr>
            <a:r>
              <a:rPr lang="en-US" dirty="0"/>
              <a:t>Identify household objects in a bag.</a:t>
            </a:r>
          </a:p>
          <a:p>
            <a:pPr>
              <a:buFont typeface="Arial" panose="020B0604020202020204" pitchFamily="34" charset="0"/>
              <a:buChar char="•"/>
            </a:pPr>
            <a:r>
              <a:rPr lang="en-US" dirty="0"/>
              <a:t>Name foods that start with an “A” or “B”.</a:t>
            </a:r>
          </a:p>
          <a:p>
            <a:pPr>
              <a:buFont typeface="Arial" panose="020B0604020202020204" pitchFamily="34" charset="0"/>
              <a:buChar char="•"/>
            </a:pPr>
            <a:r>
              <a:rPr lang="en-US" dirty="0"/>
              <a:t>Separate pictures by animal, mineral or plant.</a:t>
            </a:r>
          </a:p>
          <a:p>
            <a:pPr>
              <a:buFont typeface="Arial" panose="020B0604020202020204" pitchFamily="34" charset="0"/>
              <a:buChar char="•"/>
            </a:pPr>
            <a:r>
              <a:rPr lang="en-US" dirty="0"/>
              <a:t>Fill in the blanks _____; finish the saying ______</a:t>
            </a:r>
          </a:p>
        </p:txBody>
      </p:sp>
      <p:sp>
        <p:nvSpPr>
          <p:cNvPr id="4" name="Text Placeholder 3">
            <a:extLst>
              <a:ext uri="{FF2B5EF4-FFF2-40B4-BE49-F238E27FC236}">
                <a16:creationId xmlns:a16="http://schemas.microsoft.com/office/drawing/2014/main" id="{72BEBF08-CEE3-0F30-4F4A-941472B11C39}"/>
              </a:ext>
            </a:extLst>
          </p:cNvPr>
          <p:cNvSpPr>
            <a:spLocks noGrp="1"/>
          </p:cNvSpPr>
          <p:nvPr>
            <p:ph type="body" sz="half" idx="2"/>
          </p:nvPr>
        </p:nvSpPr>
        <p:spPr/>
        <p:txBody>
          <a:bodyPr/>
          <a:lstStyle/>
          <a:p>
            <a:r>
              <a:rPr lang="en-US" dirty="0"/>
              <a:t>Volunteers should get into the act!</a:t>
            </a:r>
          </a:p>
        </p:txBody>
      </p:sp>
    </p:spTree>
    <p:extLst>
      <p:ext uri="{BB962C8B-B14F-4D97-AF65-F5344CB8AC3E}">
        <p14:creationId xmlns:p14="http://schemas.microsoft.com/office/powerpoint/2010/main" val="1370185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C2CD-D6CC-6BCB-BDF7-5DF3CBBC6C46}"/>
              </a:ext>
            </a:extLst>
          </p:cNvPr>
          <p:cNvSpPr>
            <a:spLocks noGrp="1"/>
          </p:cNvSpPr>
          <p:nvPr>
            <p:ph type="title"/>
          </p:nvPr>
        </p:nvSpPr>
        <p:spPr/>
        <p:txBody>
          <a:bodyPr/>
          <a:lstStyle/>
          <a:p>
            <a:r>
              <a:rPr lang="en-US" dirty="0"/>
              <a:t>Bingo! Call LOUDLY</a:t>
            </a:r>
          </a:p>
        </p:txBody>
      </p:sp>
      <p:sp>
        <p:nvSpPr>
          <p:cNvPr id="3" name="Content Placeholder 2">
            <a:extLst>
              <a:ext uri="{FF2B5EF4-FFF2-40B4-BE49-F238E27FC236}">
                <a16:creationId xmlns:a16="http://schemas.microsoft.com/office/drawing/2014/main" id="{97B6A6C7-6430-9060-3863-303B1EEBBA7F}"/>
              </a:ext>
            </a:extLst>
          </p:cNvPr>
          <p:cNvSpPr>
            <a:spLocks noGrp="1"/>
          </p:cNvSpPr>
          <p:nvPr>
            <p:ph idx="1"/>
          </p:nvPr>
        </p:nvSpPr>
        <p:spPr/>
        <p:txBody>
          <a:bodyPr/>
          <a:lstStyle/>
          <a:p>
            <a:pPr>
              <a:buFont typeface="Arial" panose="020B0604020202020204" pitchFamily="34" charset="0"/>
              <a:buChar char="•"/>
            </a:pPr>
            <a:r>
              <a:rPr lang="en-US" dirty="0"/>
              <a:t>Call Bingo slowly and repeat—see if everyone has had time to find their number.</a:t>
            </a:r>
          </a:p>
          <a:p>
            <a:pPr>
              <a:buFont typeface="Arial" panose="020B0604020202020204" pitchFamily="34" charset="0"/>
              <a:buChar char="•"/>
            </a:pPr>
            <a:r>
              <a:rPr lang="en-US" dirty="0"/>
              <a:t>Best Bingo prizes are fruit, cereal bars, and peanut butter crackers. Word search books, personal care items, socks/scarves are good. Remember their personal space may be minimal.</a:t>
            </a:r>
          </a:p>
          <a:p>
            <a:pPr>
              <a:buFont typeface="Arial" panose="020B0604020202020204" pitchFamily="34" charset="0"/>
              <a:buChar char="•"/>
            </a:pPr>
            <a:r>
              <a:rPr lang="en-US" dirty="0"/>
              <a:t>Each ministry may decide the length of Bingo—30 minutes to maximum one hour.</a:t>
            </a:r>
          </a:p>
          <a:p>
            <a:pPr>
              <a:buFont typeface="Arial" panose="020B0604020202020204" pitchFamily="34" charset="0"/>
              <a:buChar char="•"/>
            </a:pPr>
            <a:r>
              <a:rPr lang="en-US" dirty="0"/>
              <a:t>Volunteers may play Bingo, but they may not claim prizes even when they plan to give it to a participant.</a:t>
            </a:r>
          </a:p>
          <a:p>
            <a:pPr>
              <a:buFont typeface="Arial" panose="020B0604020202020204" pitchFamily="34" charset="0"/>
              <a:buChar char="•"/>
            </a:pPr>
            <a:r>
              <a:rPr lang="en-US" dirty="0"/>
              <a:t>Everyone can be a winner! (Don’t clear cards, keep track to ensure all win at least once.)</a:t>
            </a:r>
          </a:p>
        </p:txBody>
      </p:sp>
    </p:spTree>
    <p:extLst>
      <p:ext uri="{BB962C8B-B14F-4D97-AF65-F5344CB8AC3E}">
        <p14:creationId xmlns:p14="http://schemas.microsoft.com/office/powerpoint/2010/main" val="390882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91EBF-B20F-CA99-E0BE-4EDDAA8209AF}"/>
              </a:ext>
            </a:extLst>
          </p:cNvPr>
          <p:cNvSpPr>
            <a:spLocks noGrp="1"/>
          </p:cNvSpPr>
          <p:nvPr>
            <p:ph type="title"/>
          </p:nvPr>
        </p:nvSpPr>
        <p:spPr/>
        <p:txBody>
          <a:bodyPr/>
          <a:lstStyle/>
          <a:p>
            <a:r>
              <a:rPr lang="en-US" dirty="0"/>
              <a:t>Transitioning</a:t>
            </a:r>
          </a:p>
        </p:txBody>
      </p:sp>
      <p:sp>
        <p:nvSpPr>
          <p:cNvPr id="3" name="Content Placeholder 2">
            <a:extLst>
              <a:ext uri="{FF2B5EF4-FFF2-40B4-BE49-F238E27FC236}">
                <a16:creationId xmlns:a16="http://schemas.microsoft.com/office/drawing/2014/main" id="{F2D3A789-293E-B02E-2FB1-BAF89BA986D6}"/>
              </a:ext>
            </a:extLst>
          </p:cNvPr>
          <p:cNvSpPr>
            <a:spLocks noGrp="1"/>
          </p:cNvSpPr>
          <p:nvPr>
            <p:ph idx="1"/>
          </p:nvPr>
        </p:nvSpPr>
        <p:spPr/>
        <p:txBody>
          <a:bodyPr/>
          <a:lstStyle/>
          <a:p>
            <a:pPr>
              <a:buFont typeface="Arial" panose="020B0604020202020204" pitchFamily="34" charset="0"/>
              <a:buChar char="•"/>
            </a:pPr>
            <a:r>
              <a:rPr lang="en-US" dirty="0"/>
              <a:t>Allow time for participants to transition from one activity to another to keep them from becoming fatigued, overwhelmed, or confused. If they have just completed a physical exercise and are returning to their seats, let them “settle down.”</a:t>
            </a:r>
          </a:p>
          <a:p>
            <a:pPr>
              <a:buFont typeface="Arial" panose="020B0604020202020204" pitchFamily="34" charset="0"/>
              <a:buChar char="•"/>
            </a:pPr>
            <a:r>
              <a:rPr lang="en-US" dirty="0"/>
              <a:t>This is a good time for volunteers to initiate conversations and to engage the participant one-on-one. A smiling volunteer who is paying attention to a participant is creating an emotional connection…there isn’t much that we do that is better than that!</a:t>
            </a:r>
          </a:p>
          <a:p>
            <a:pPr>
              <a:buFont typeface="Arial" panose="020B0604020202020204" pitchFamily="34" charset="0"/>
              <a:buChar char="•"/>
            </a:pPr>
            <a:r>
              <a:rPr lang="en-US" dirty="0"/>
              <a:t>The person who is scheduled to lead the next activity should watch to see if participants who are all back at their tables are engaged in conversation. If they are, wait several minutes to start your next activity.</a:t>
            </a:r>
          </a:p>
        </p:txBody>
      </p:sp>
    </p:spTree>
    <p:extLst>
      <p:ext uri="{BB962C8B-B14F-4D97-AF65-F5344CB8AC3E}">
        <p14:creationId xmlns:p14="http://schemas.microsoft.com/office/powerpoint/2010/main" val="1865216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6CB27-DDD3-F4E2-1DF7-2FB0E0540BC4}"/>
              </a:ext>
            </a:extLst>
          </p:cNvPr>
          <p:cNvSpPr>
            <a:spLocks noGrp="1"/>
          </p:cNvSpPr>
          <p:nvPr>
            <p:ph type="title"/>
          </p:nvPr>
        </p:nvSpPr>
        <p:spPr/>
        <p:txBody>
          <a:bodyPr/>
          <a:lstStyle/>
          <a:p>
            <a:r>
              <a:rPr lang="en-US" dirty="0"/>
              <a:t>Activity Goals at Gatherings</a:t>
            </a:r>
          </a:p>
        </p:txBody>
      </p:sp>
      <p:sp>
        <p:nvSpPr>
          <p:cNvPr id="3" name="Content Placeholder 2">
            <a:extLst>
              <a:ext uri="{FF2B5EF4-FFF2-40B4-BE49-F238E27FC236}">
                <a16:creationId xmlns:a16="http://schemas.microsoft.com/office/drawing/2014/main" id="{CB3A8C6E-1218-5F3B-47E0-3AEBBFE39DDF}"/>
              </a:ext>
            </a:extLst>
          </p:cNvPr>
          <p:cNvSpPr>
            <a:spLocks noGrp="1"/>
          </p:cNvSpPr>
          <p:nvPr>
            <p:ph idx="1"/>
          </p:nvPr>
        </p:nvSpPr>
        <p:spPr/>
        <p:txBody>
          <a:bodyPr/>
          <a:lstStyle/>
          <a:p>
            <a:pPr>
              <a:buFont typeface="Arial" panose="020B0604020202020204" pitchFamily="34" charset="0"/>
              <a:buChar char="•"/>
            </a:pPr>
            <a:r>
              <a:rPr lang="en-US" dirty="0"/>
              <a:t>To ENGAGE the participant and enhance her self esteem</a:t>
            </a:r>
          </a:p>
          <a:p>
            <a:pPr>
              <a:buFont typeface="Arial" panose="020B0604020202020204" pitchFamily="34" charset="0"/>
              <a:buChar char="•"/>
            </a:pPr>
            <a:r>
              <a:rPr lang="en-US" dirty="0"/>
              <a:t>To reduce frustration, agitation, anxiety, depression of the participant</a:t>
            </a:r>
          </a:p>
          <a:p>
            <a:pPr>
              <a:buFont typeface="Arial" panose="020B0604020202020204" pitchFamily="34" charset="0"/>
              <a:buChar char="•"/>
            </a:pPr>
            <a:r>
              <a:rPr lang="en-US" dirty="0"/>
              <a:t>To provide an opportunity for interaction with age-mates</a:t>
            </a:r>
          </a:p>
          <a:p>
            <a:pPr>
              <a:buFont typeface="Arial" panose="020B0604020202020204" pitchFamily="34" charset="0"/>
              <a:buChar char="•"/>
            </a:pPr>
            <a:r>
              <a:rPr lang="en-US" dirty="0"/>
              <a:t>To provide an opportunity for volunteers to offer companionship to participants</a:t>
            </a:r>
          </a:p>
          <a:p>
            <a:pPr>
              <a:buFont typeface="Arial" panose="020B0604020202020204" pitchFamily="34" charset="0"/>
              <a:buChar char="•"/>
            </a:pPr>
            <a:r>
              <a:rPr lang="en-US" dirty="0"/>
              <a:t>To maintain participants’ mental acuity, flexibility, strength, and endurance, and to improve those functions when possible</a:t>
            </a:r>
          </a:p>
          <a:p>
            <a:pPr>
              <a:buFont typeface="Arial" panose="020B0604020202020204" pitchFamily="34" charset="0"/>
              <a:buChar char="•"/>
            </a:pPr>
            <a:r>
              <a:rPr lang="en-US" dirty="0"/>
              <a:t>To send them back to their homes less agitated, feeling good about themselves, so that caregiver’s challenges will be lessened</a:t>
            </a:r>
          </a:p>
        </p:txBody>
      </p:sp>
    </p:spTree>
    <p:extLst>
      <p:ext uri="{BB962C8B-B14F-4D97-AF65-F5344CB8AC3E}">
        <p14:creationId xmlns:p14="http://schemas.microsoft.com/office/powerpoint/2010/main" val="613401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A2AF0-6E49-DB7E-FB8A-B94D0183F393}"/>
              </a:ext>
            </a:extLst>
          </p:cNvPr>
          <p:cNvSpPr>
            <a:spLocks noGrp="1"/>
          </p:cNvSpPr>
          <p:nvPr>
            <p:ph type="title"/>
          </p:nvPr>
        </p:nvSpPr>
        <p:spPr/>
        <p:txBody>
          <a:bodyPr/>
          <a:lstStyle/>
          <a:p>
            <a:r>
              <a:rPr lang="en-US" dirty="0"/>
              <a:t>What NOT to do during activities</a:t>
            </a:r>
          </a:p>
        </p:txBody>
      </p:sp>
      <p:sp>
        <p:nvSpPr>
          <p:cNvPr id="3" name="Content Placeholder 2">
            <a:extLst>
              <a:ext uri="{FF2B5EF4-FFF2-40B4-BE49-F238E27FC236}">
                <a16:creationId xmlns:a16="http://schemas.microsoft.com/office/drawing/2014/main" id="{F159CE84-966F-67A1-4EEA-8CC4F963165E}"/>
              </a:ext>
            </a:extLst>
          </p:cNvPr>
          <p:cNvSpPr>
            <a:spLocks noGrp="1"/>
          </p:cNvSpPr>
          <p:nvPr>
            <p:ph idx="1"/>
          </p:nvPr>
        </p:nvSpPr>
        <p:spPr/>
        <p:txBody>
          <a:bodyPr/>
          <a:lstStyle/>
          <a:p>
            <a:pPr>
              <a:buFont typeface="Arial" panose="020B0604020202020204" pitchFamily="34" charset="0"/>
              <a:buChar char="•"/>
            </a:pPr>
            <a:r>
              <a:rPr lang="en-US" dirty="0"/>
              <a:t>Do anything for the participant that she can do for herself, however it isn’t uncommon for people to forget how to eat. In that case, we help them hold cutlery.</a:t>
            </a:r>
          </a:p>
          <a:p>
            <a:pPr>
              <a:buFont typeface="Arial" panose="020B0604020202020204" pitchFamily="34" charset="0"/>
              <a:buChar char="•"/>
            </a:pPr>
            <a:r>
              <a:rPr lang="en-US" dirty="0"/>
              <a:t>Chat unnecessarily with other volunteers. If you want to chat, by all means, do so—just go to the kitchen and grab a cup of coffee when you’re not needed.</a:t>
            </a:r>
          </a:p>
          <a:p>
            <a:pPr>
              <a:buFont typeface="Arial" panose="020B0604020202020204" pitchFamily="34" charset="0"/>
              <a:buChar char="•"/>
            </a:pPr>
            <a:r>
              <a:rPr lang="en-US" dirty="0"/>
              <a:t>Assume a bored or distracted look—participants may think you are angry or upset with them. Keep smiling and keep good eye contact.</a:t>
            </a:r>
          </a:p>
          <a:p>
            <a:pPr>
              <a:buFont typeface="Arial" panose="020B0604020202020204" pitchFamily="34" charset="0"/>
              <a:buChar char="•"/>
            </a:pPr>
            <a:r>
              <a:rPr lang="en-US" dirty="0"/>
              <a:t>Mind your body language and your tone of voice—the participant may think you are upset or don’t want to be there with them.</a:t>
            </a:r>
          </a:p>
        </p:txBody>
      </p:sp>
    </p:spTree>
    <p:extLst>
      <p:ext uri="{BB962C8B-B14F-4D97-AF65-F5344CB8AC3E}">
        <p14:creationId xmlns:p14="http://schemas.microsoft.com/office/powerpoint/2010/main" val="2629082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D3B4D-93F5-FC3B-4056-ED6772EAEF54}"/>
              </a:ext>
            </a:extLst>
          </p:cNvPr>
          <p:cNvSpPr>
            <a:spLocks noGrp="1"/>
          </p:cNvSpPr>
          <p:nvPr>
            <p:ph type="title"/>
          </p:nvPr>
        </p:nvSpPr>
        <p:spPr/>
        <p:txBody>
          <a:bodyPr/>
          <a:lstStyle/>
          <a:p>
            <a:r>
              <a:rPr lang="en-US" dirty="0"/>
              <a:t>What TO do during activities</a:t>
            </a:r>
          </a:p>
        </p:txBody>
      </p:sp>
      <p:sp>
        <p:nvSpPr>
          <p:cNvPr id="3" name="Content Placeholder 2">
            <a:extLst>
              <a:ext uri="{FF2B5EF4-FFF2-40B4-BE49-F238E27FC236}">
                <a16:creationId xmlns:a16="http://schemas.microsoft.com/office/drawing/2014/main" id="{21402DD9-2F71-82F6-591C-C50FD960C182}"/>
              </a:ext>
            </a:extLst>
          </p:cNvPr>
          <p:cNvSpPr>
            <a:spLocks noGrp="1"/>
          </p:cNvSpPr>
          <p:nvPr>
            <p:ph idx="1"/>
          </p:nvPr>
        </p:nvSpPr>
        <p:spPr/>
        <p:txBody>
          <a:bodyPr/>
          <a:lstStyle/>
          <a:p>
            <a:pPr>
              <a:buFont typeface="Arial" panose="020B0604020202020204" pitchFamily="34" charset="0"/>
              <a:buChar char="•"/>
            </a:pPr>
            <a:r>
              <a:rPr lang="en-US" dirty="0"/>
              <a:t>Keep smiling, look interested, and use appropriate touch.</a:t>
            </a:r>
          </a:p>
          <a:p>
            <a:pPr>
              <a:buFont typeface="Arial" panose="020B0604020202020204" pitchFamily="34" charset="0"/>
              <a:buChar char="•"/>
            </a:pPr>
            <a:r>
              <a:rPr lang="en-US" dirty="0"/>
              <a:t>Congratulate the participant on a job well done or a great attempt! Call the person by name frequently and find something that you can genuinely compliment them on.</a:t>
            </a:r>
          </a:p>
          <a:p>
            <a:pPr>
              <a:buFont typeface="Arial" panose="020B0604020202020204" pitchFamily="34" charset="0"/>
              <a:buChar char="•"/>
            </a:pPr>
            <a:r>
              <a:rPr lang="en-US" dirty="0"/>
              <a:t>Between activities, engage them in conversation at the table. Offer water often unless there is some reason we should not.</a:t>
            </a:r>
          </a:p>
          <a:p>
            <a:pPr>
              <a:buFont typeface="Arial" panose="020B0604020202020204" pitchFamily="34" charset="0"/>
              <a:buChar char="•"/>
            </a:pPr>
            <a:r>
              <a:rPr lang="en-US" dirty="0"/>
              <a:t>Watch to see that no one wanders! Watch to see if people who are at risk of falling look unsteady. Watch participants to make sure they are engaged. Report to your Team Leader if you don’t think an activity engaged the participant.</a:t>
            </a:r>
          </a:p>
        </p:txBody>
      </p:sp>
    </p:spTree>
    <p:extLst>
      <p:ext uri="{BB962C8B-B14F-4D97-AF65-F5344CB8AC3E}">
        <p14:creationId xmlns:p14="http://schemas.microsoft.com/office/powerpoint/2010/main" val="4160461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A8D5A-A455-07C3-A2BF-473AD346FFD0}"/>
              </a:ext>
            </a:extLst>
          </p:cNvPr>
          <p:cNvSpPr>
            <a:spLocks noGrp="1"/>
          </p:cNvSpPr>
          <p:nvPr>
            <p:ph type="title"/>
          </p:nvPr>
        </p:nvSpPr>
        <p:spPr/>
        <p:txBody>
          <a:bodyPr/>
          <a:lstStyle/>
          <a:p>
            <a:r>
              <a:rPr lang="en-US" dirty="0"/>
              <a:t>Gathering Place Advisory Councils</a:t>
            </a:r>
          </a:p>
        </p:txBody>
      </p:sp>
      <p:sp>
        <p:nvSpPr>
          <p:cNvPr id="3" name="Content Placeholder 2">
            <a:extLst>
              <a:ext uri="{FF2B5EF4-FFF2-40B4-BE49-F238E27FC236}">
                <a16:creationId xmlns:a16="http://schemas.microsoft.com/office/drawing/2014/main" id="{12A9FCCF-A524-00DF-EE0A-DD5D0FDCE5C5}"/>
              </a:ext>
            </a:extLst>
          </p:cNvPr>
          <p:cNvSpPr>
            <a:spLocks noGrp="1"/>
          </p:cNvSpPr>
          <p:nvPr>
            <p:ph sz="half" idx="1"/>
          </p:nvPr>
        </p:nvSpPr>
        <p:spPr/>
        <p:txBody>
          <a:bodyPr/>
          <a:lstStyle/>
          <a:p>
            <a:r>
              <a:rPr lang="en-US" dirty="0"/>
              <a:t>Take operations problems and suggestions to your quarterly Advisory Council. In an emergency, call your Council Chairs.</a:t>
            </a:r>
          </a:p>
          <a:p>
            <a:r>
              <a:rPr lang="en-US" dirty="0"/>
              <a:t>The Gathering Place Advisory Councils are the North and South County groups of Team Leaders and Volunteers at Large who meet quarterly to guide operations of the Gathering Place respite program. Each ministry should be represented at every Council meeting.</a:t>
            </a:r>
          </a:p>
        </p:txBody>
      </p:sp>
      <p:sp>
        <p:nvSpPr>
          <p:cNvPr id="4" name="Content Placeholder 3">
            <a:extLst>
              <a:ext uri="{FF2B5EF4-FFF2-40B4-BE49-F238E27FC236}">
                <a16:creationId xmlns:a16="http://schemas.microsoft.com/office/drawing/2014/main" id="{0ADCCD9E-91F9-3421-D1C5-F3E862D2C18D}"/>
              </a:ext>
            </a:extLst>
          </p:cNvPr>
          <p:cNvSpPr>
            <a:spLocks noGrp="1"/>
          </p:cNvSpPr>
          <p:nvPr>
            <p:ph sz="half" idx="2"/>
          </p:nvPr>
        </p:nvSpPr>
        <p:spPr/>
        <p:txBody>
          <a:bodyPr/>
          <a:lstStyle/>
          <a:p>
            <a:r>
              <a:rPr lang="en-US" dirty="0"/>
              <a:t>It is a democratic process, with each ministry and each active V@L attending getting one vote.</a:t>
            </a:r>
          </a:p>
          <a:p>
            <a:r>
              <a:rPr lang="en-US" dirty="0"/>
              <a:t>All interested active volunteers may attend Advisory Council meetings.</a:t>
            </a:r>
          </a:p>
        </p:txBody>
      </p:sp>
    </p:spTree>
    <p:extLst>
      <p:ext uri="{BB962C8B-B14F-4D97-AF65-F5344CB8AC3E}">
        <p14:creationId xmlns:p14="http://schemas.microsoft.com/office/powerpoint/2010/main" val="1531078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39604-CE03-7CA7-F007-BA3F332785D0}"/>
              </a:ext>
            </a:extLst>
          </p:cNvPr>
          <p:cNvSpPr>
            <a:spLocks noGrp="1"/>
          </p:cNvSpPr>
          <p:nvPr>
            <p:ph type="title"/>
          </p:nvPr>
        </p:nvSpPr>
        <p:spPr/>
        <p:txBody>
          <a:bodyPr/>
          <a:lstStyle/>
          <a:p>
            <a:r>
              <a:rPr lang="en-US" dirty="0"/>
              <a:t>Methods:</a:t>
            </a:r>
          </a:p>
        </p:txBody>
      </p:sp>
      <p:sp>
        <p:nvSpPr>
          <p:cNvPr id="3" name="Content Placeholder 2">
            <a:extLst>
              <a:ext uri="{FF2B5EF4-FFF2-40B4-BE49-F238E27FC236}">
                <a16:creationId xmlns:a16="http://schemas.microsoft.com/office/drawing/2014/main" id="{BAFE4945-8376-BB6F-E140-2484E10EA3A8}"/>
              </a:ext>
            </a:extLst>
          </p:cNvPr>
          <p:cNvSpPr>
            <a:spLocks noGrp="1"/>
          </p:cNvSpPr>
          <p:nvPr>
            <p:ph idx="1"/>
          </p:nvPr>
        </p:nvSpPr>
        <p:spPr/>
        <p:txBody>
          <a:bodyPr/>
          <a:lstStyle/>
          <a:p>
            <a:r>
              <a:rPr lang="en-US" dirty="0"/>
              <a:t>Our participants should thrive in our care, and they will if we stimulate and affirm them.</a:t>
            </a:r>
          </a:p>
          <a:p>
            <a:r>
              <a:rPr lang="en-US" dirty="0"/>
              <a:t>Start at registration! Let them “run a gauntlet” of hugs. Ideally, a volunteer should accompany the participant to the table, offer a beverage, and start chatting with them. From that point on, they should never be left alone.</a:t>
            </a:r>
          </a:p>
          <a:p>
            <a:r>
              <a:rPr lang="en-US" dirty="0"/>
              <a:t>Volunteers and participants should be seated in such a way that they can interact.</a:t>
            </a:r>
          </a:p>
          <a:p>
            <a:r>
              <a:rPr lang="en-US" dirty="0"/>
              <a:t>Any conversation at a table should ALWAYS include the participant.</a:t>
            </a:r>
          </a:p>
          <a:p>
            <a:r>
              <a:rPr lang="en-US" dirty="0"/>
              <a:t>Between activities, engage them in conversation.</a:t>
            </a:r>
          </a:p>
        </p:txBody>
      </p:sp>
      <p:sp>
        <p:nvSpPr>
          <p:cNvPr id="4" name="Text Placeholder 3">
            <a:extLst>
              <a:ext uri="{FF2B5EF4-FFF2-40B4-BE49-F238E27FC236}">
                <a16:creationId xmlns:a16="http://schemas.microsoft.com/office/drawing/2014/main" id="{82A6D03A-C878-0BC9-435E-ECED01390332}"/>
              </a:ext>
            </a:extLst>
          </p:cNvPr>
          <p:cNvSpPr>
            <a:spLocks noGrp="1"/>
          </p:cNvSpPr>
          <p:nvPr>
            <p:ph type="body" sz="half" idx="2"/>
          </p:nvPr>
        </p:nvSpPr>
        <p:spPr/>
        <p:txBody>
          <a:bodyPr/>
          <a:lstStyle/>
          <a:p>
            <a:r>
              <a:rPr lang="en-US" dirty="0"/>
              <a:t>Stimulation</a:t>
            </a:r>
          </a:p>
          <a:p>
            <a:r>
              <a:rPr lang="en-US" dirty="0"/>
              <a:t>Affirmation</a:t>
            </a:r>
          </a:p>
          <a:p>
            <a:r>
              <a:rPr lang="en-US" dirty="0"/>
              <a:t>Reassurance</a:t>
            </a:r>
          </a:p>
        </p:txBody>
      </p:sp>
    </p:spTree>
    <p:extLst>
      <p:ext uri="{BB962C8B-B14F-4D97-AF65-F5344CB8AC3E}">
        <p14:creationId xmlns:p14="http://schemas.microsoft.com/office/powerpoint/2010/main" val="4142903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D7B10-4BF4-961A-B0CB-DAEC094386CF}"/>
              </a:ext>
            </a:extLst>
          </p:cNvPr>
          <p:cNvSpPr>
            <a:spLocks noGrp="1"/>
          </p:cNvSpPr>
          <p:nvPr>
            <p:ph type="title"/>
          </p:nvPr>
        </p:nvSpPr>
        <p:spPr/>
        <p:txBody>
          <a:bodyPr>
            <a:normAutofit fontScale="90000"/>
          </a:bodyPr>
          <a:lstStyle/>
          <a:p>
            <a:r>
              <a:rPr lang="en-US" dirty="0"/>
              <a:t>People who have AD do not want our sympathetic kindness; they want someone to:</a:t>
            </a:r>
          </a:p>
        </p:txBody>
      </p:sp>
      <p:sp>
        <p:nvSpPr>
          <p:cNvPr id="3" name="Content Placeholder 2">
            <a:extLst>
              <a:ext uri="{FF2B5EF4-FFF2-40B4-BE49-F238E27FC236}">
                <a16:creationId xmlns:a16="http://schemas.microsoft.com/office/drawing/2014/main" id="{A60DB31B-AB58-A3AB-5D2D-1FD4A595A594}"/>
              </a:ext>
            </a:extLst>
          </p:cNvPr>
          <p:cNvSpPr>
            <a:spLocks noGrp="1"/>
          </p:cNvSpPr>
          <p:nvPr>
            <p:ph idx="1"/>
          </p:nvPr>
        </p:nvSpPr>
        <p:spPr/>
        <p:txBody>
          <a:bodyPr>
            <a:normAutofit lnSpcReduction="10000"/>
          </a:bodyPr>
          <a:lstStyle/>
          <a:p>
            <a:pPr>
              <a:buFont typeface="Arial" panose="020B0604020202020204" pitchFamily="34" charset="0"/>
              <a:buChar char="•"/>
            </a:pPr>
            <a:r>
              <a:rPr lang="en-US" dirty="0"/>
              <a:t>Pay attention to them</a:t>
            </a:r>
          </a:p>
          <a:p>
            <a:pPr>
              <a:buFont typeface="Arial" panose="020B0604020202020204" pitchFamily="34" charset="0"/>
              <a:buChar char="•"/>
            </a:pPr>
            <a:r>
              <a:rPr lang="en-US" dirty="0"/>
              <a:t>Spend time with them</a:t>
            </a:r>
          </a:p>
          <a:p>
            <a:pPr>
              <a:buFont typeface="Arial" panose="020B0604020202020204" pitchFamily="34" charset="0"/>
              <a:buChar char="•"/>
            </a:pPr>
            <a:r>
              <a:rPr lang="en-US" dirty="0"/>
              <a:t>Listen to their stories with interest</a:t>
            </a:r>
          </a:p>
          <a:p>
            <a:pPr>
              <a:buFont typeface="Arial" panose="020B0604020202020204" pitchFamily="34" charset="0"/>
              <a:buChar char="•"/>
            </a:pPr>
            <a:r>
              <a:rPr lang="en-US" dirty="0"/>
              <a:t>Ask them questions about their stories</a:t>
            </a:r>
          </a:p>
          <a:p>
            <a:pPr>
              <a:buFont typeface="Arial" panose="020B0604020202020204" pitchFamily="34" charset="0"/>
              <a:buChar char="•"/>
            </a:pPr>
            <a:r>
              <a:rPr lang="en-US" dirty="0"/>
              <a:t>Tell them they are looking great</a:t>
            </a:r>
          </a:p>
          <a:p>
            <a:pPr>
              <a:buFont typeface="Arial" panose="020B0604020202020204" pitchFamily="34" charset="0"/>
              <a:buChar char="•"/>
            </a:pPr>
            <a:r>
              <a:rPr lang="en-US" dirty="0"/>
              <a:t>Touch them appropriately</a:t>
            </a:r>
          </a:p>
          <a:p>
            <a:pPr>
              <a:buFont typeface="Arial" panose="020B0604020202020204" pitchFamily="34" charset="0"/>
              <a:buChar char="•"/>
            </a:pPr>
            <a:r>
              <a:rPr lang="en-US" dirty="0"/>
              <a:t>Smile and care</a:t>
            </a:r>
          </a:p>
          <a:p>
            <a:pPr marL="0" indent="0">
              <a:buNone/>
            </a:pPr>
            <a:r>
              <a:rPr lang="en-US" dirty="0"/>
              <a:t>                      …exactly what everyone wants.</a:t>
            </a:r>
          </a:p>
        </p:txBody>
      </p:sp>
    </p:spTree>
    <p:extLst>
      <p:ext uri="{BB962C8B-B14F-4D97-AF65-F5344CB8AC3E}">
        <p14:creationId xmlns:p14="http://schemas.microsoft.com/office/powerpoint/2010/main" val="2486547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A0A59-5686-08B6-4739-11892EA71836}"/>
              </a:ext>
            </a:extLst>
          </p:cNvPr>
          <p:cNvSpPr>
            <a:spLocks noGrp="1"/>
          </p:cNvSpPr>
          <p:nvPr>
            <p:ph type="title"/>
          </p:nvPr>
        </p:nvSpPr>
        <p:spPr/>
        <p:txBody>
          <a:bodyPr/>
          <a:lstStyle/>
          <a:p>
            <a:r>
              <a:rPr lang="en-US" dirty="0"/>
              <a:t>Skin is the body’s largest organ</a:t>
            </a:r>
          </a:p>
        </p:txBody>
      </p:sp>
      <p:sp>
        <p:nvSpPr>
          <p:cNvPr id="3" name="Content Placeholder 2">
            <a:extLst>
              <a:ext uri="{FF2B5EF4-FFF2-40B4-BE49-F238E27FC236}">
                <a16:creationId xmlns:a16="http://schemas.microsoft.com/office/drawing/2014/main" id="{A5DA0044-06E7-C789-1034-2C4882C23313}"/>
              </a:ext>
            </a:extLst>
          </p:cNvPr>
          <p:cNvSpPr>
            <a:spLocks noGrp="1"/>
          </p:cNvSpPr>
          <p:nvPr>
            <p:ph idx="1"/>
          </p:nvPr>
        </p:nvSpPr>
        <p:spPr/>
        <p:txBody>
          <a:bodyPr/>
          <a:lstStyle/>
          <a:p>
            <a:r>
              <a:rPr lang="en-US" dirty="0"/>
              <a:t>The stress hormone cortisol is reduced by hugging. Being hugged for 20 seconds boosts levels of oxytocin…</a:t>
            </a:r>
          </a:p>
          <a:p>
            <a:pPr>
              <a:buFont typeface="Arial" panose="020B0604020202020204" pitchFamily="34" charset="0"/>
              <a:buChar char="•"/>
            </a:pPr>
            <a:r>
              <a:rPr lang="en-US" dirty="0"/>
              <a:t>Improving heart function</a:t>
            </a:r>
          </a:p>
          <a:p>
            <a:pPr>
              <a:buFont typeface="Arial" panose="020B0604020202020204" pitchFamily="34" charset="0"/>
              <a:buChar char="•"/>
            </a:pPr>
            <a:r>
              <a:rPr lang="en-US" dirty="0"/>
              <a:t>Immune system is boosted, improving health and healing </a:t>
            </a:r>
          </a:p>
          <a:p>
            <a:pPr>
              <a:buFont typeface="Arial" panose="020B0604020202020204" pitchFamily="34" charset="0"/>
              <a:buChar char="•"/>
            </a:pPr>
            <a:r>
              <a:rPr lang="en-US" dirty="0"/>
              <a:t>Blood pressure may be lowered</a:t>
            </a:r>
          </a:p>
          <a:p>
            <a:pPr>
              <a:buFont typeface="Arial" panose="020B0604020202020204" pitchFamily="34" charset="0"/>
              <a:buChar char="•"/>
            </a:pPr>
            <a:r>
              <a:rPr lang="en-US" dirty="0"/>
              <a:t>Self-esteem and sense of well-being are improved</a:t>
            </a:r>
          </a:p>
          <a:p>
            <a:pPr marL="0" indent="0">
              <a:buNone/>
            </a:pPr>
            <a:endParaRPr lang="en-US" dirty="0"/>
          </a:p>
          <a:p>
            <a:pPr marL="0" indent="0">
              <a:buNone/>
            </a:pPr>
            <a:r>
              <a:rPr lang="en-US" dirty="0"/>
              <a:t>Touch is healing! Remember to hug! It’s therapeutic for volunteers as well.</a:t>
            </a:r>
          </a:p>
        </p:txBody>
      </p:sp>
    </p:spTree>
    <p:extLst>
      <p:ext uri="{BB962C8B-B14F-4D97-AF65-F5344CB8AC3E}">
        <p14:creationId xmlns:p14="http://schemas.microsoft.com/office/powerpoint/2010/main" val="3609412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CD437-ED97-2B85-2D40-EBD11D7DA817}"/>
              </a:ext>
            </a:extLst>
          </p:cNvPr>
          <p:cNvSpPr>
            <a:spLocks noGrp="1"/>
          </p:cNvSpPr>
          <p:nvPr>
            <p:ph type="title"/>
          </p:nvPr>
        </p:nvSpPr>
        <p:spPr/>
        <p:txBody>
          <a:bodyPr/>
          <a:lstStyle/>
          <a:p>
            <a:r>
              <a:rPr lang="en-US" dirty="0"/>
              <a:t>Communication: Much more than just talking</a:t>
            </a:r>
          </a:p>
        </p:txBody>
      </p:sp>
      <p:sp>
        <p:nvSpPr>
          <p:cNvPr id="3" name="Content Placeholder 2">
            <a:extLst>
              <a:ext uri="{FF2B5EF4-FFF2-40B4-BE49-F238E27FC236}">
                <a16:creationId xmlns:a16="http://schemas.microsoft.com/office/drawing/2014/main" id="{121A2583-0FD1-227E-9985-BBB45EB8E28D}"/>
              </a:ext>
            </a:extLst>
          </p:cNvPr>
          <p:cNvSpPr>
            <a:spLocks noGrp="1"/>
          </p:cNvSpPr>
          <p:nvPr>
            <p:ph idx="1"/>
          </p:nvPr>
        </p:nvSpPr>
        <p:spPr/>
        <p:txBody>
          <a:bodyPr/>
          <a:lstStyle/>
          <a:p>
            <a:pPr>
              <a:buFont typeface="Arial" panose="020B0604020202020204" pitchFamily="34" charset="0"/>
              <a:buChar char="•"/>
            </a:pPr>
            <a:r>
              <a:rPr lang="en-US" dirty="0"/>
              <a:t>Use a positive, open, friendly expression</a:t>
            </a:r>
          </a:p>
          <a:p>
            <a:pPr>
              <a:buFont typeface="Arial" panose="020B0604020202020204" pitchFamily="34" charset="0"/>
              <a:buChar char="•"/>
            </a:pPr>
            <a:r>
              <a:rPr lang="en-US" dirty="0"/>
              <a:t>Keep good eye contact with a smile on your face and in your eyes</a:t>
            </a:r>
          </a:p>
          <a:p>
            <a:pPr>
              <a:buFont typeface="Arial" panose="020B0604020202020204" pitchFamily="34" charset="0"/>
              <a:buChar char="•"/>
            </a:pPr>
            <a:r>
              <a:rPr lang="en-US" dirty="0"/>
              <a:t>Be aware of your stance to avoid sending a negative message. Leaning against the wall with your arms folded may be interpreted by a participant that you are bored or angry.</a:t>
            </a:r>
          </a:p>
          <a:p>
            <a:pPr>
              <a:buFont typeface="Arial" panose="020B0604020202020204" pitchFamily="34" charset="0"/>
              <a:buChar char="•"/>
            </a:pPr>
            <a:r>
              <a:rPr lang="en-US" dirty="0"/>
              <a:t>If you don’t know the person well, best conversation starters include growing up, school days, food, holidays, firsts, and favorites.</a:t>
            </a:r>
          </a:p>
        </p:txBody>
      </p:sp>
    </p:spTree>
    <p:extLst>
      <p:ext uri="{BB962C8B-B14F-4D97-AF65-F5344CB8AC3E}">
        <p14:creationId xmlns:p14="http://schemas.microsoft.com/office/powerpoint/2010/main" val="736142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69524-226A-D320-1213-6BBBDD5032DF}"/>
              </a:ext>
            </a:extLst>
          </p:cNvPr>
          <p:cNvSpPr>
            <a:spLocks noGrp="1"/>
          </p:cNvSpPr>
          <p:nvPr>
            <p:ph type="title"/>
          </p:nvPr>
        </p:nvSpPr>
        <p:spPr/>
        <p:txBody>
          <a:bodyPr/>
          <a:lstStyle/>
          <a:p>
            <a:r>
              <a:rPr lang="en-US" dirty="0"/>
              <a:t>During a Gathering, go live in the participant’s world</a:t>
            </a:r>
          </a:p>
        </p:txBody>
      </p:sp>
      <p:sp>
        <p:nvSpPr>
          <p:cNvPr id="3" name="Content Placeholder 2">
            <a:extLst>
              <a:ext uri="{FF2B5EF4-FFF2-40B4-BE49-F238E27FC236}">
                <a16:creationId xmlns:a16="http://schemas.microsoft.com/office/drawing/2014/main" id="{8C21F150-3713-3B01-170A-DFB5E4D551DB}"/>
              </a:ext>
            </a:extLst>
          </p:cNvPr>
          <p:cNvSpPr>
            <a:spLocks noGrp="1"/>
          </p:cNvSpPr>
          <p:nvPr>
            <p:ph idx="1"/>
          </p:nvPr>
        </p:nvSpPr>
        <p:spPr/>
        <p:txBody>
          <a:bodyPr/>
          <a:lstStyle/>
          <a:p>
            <a:pPr>
              <a:buFont typeface="Arial" panose="020B0604020202020204" pitchFamily="34" charset="0"/>
              <a:buChar char="•"/>
            </a:pPr>
            <a:r>
              <a:rPr lang="en-US" dirty="0"/>
              <a:t>Never argue with a person who has dementia. Logic will not work and the person will become confused and agitated. Instead, agree with the individual and then redirect and refocus their attention.</a:t>
            </a:r>
          </a:p>
          <a:p>
            <a:pPr>
              <a:buFont typeface="Arial" panose="020B0604020202020204" pitchFamily="34" charset="0"/>
              <a:buChar char="•"/>
            </a:pPr>
            <a:r>
              <a:rPr lang="en-US" dirty="0"/>
              <a:t>Go live in THEIR world—do not try to reorient the demented person into YOUR world.</a:t>
            </a:r>
          </a:p>
          <a:p>
            <a:pPr>
              <a:buFont typeface="Arial" panose="020B0604020202020204" pitchFamily="34" charset="0"/>
              <a:buChar char="•"/>
            </a:pPr>
            <a:r>
              <a:rPr lang="en-US" dirty="0"/>
              <a:t>Try to leave your own problems and anxieties at the door of the Fellowship Hall so you can offer your loving, undivided attention to the person in your care. Centering prayer may help you accomplish that.</a:t>
            </a:r>
          </a:p>
          <a:p>
            <a:pPr>
              <a:buFont typeface="Arial" panose="020B0604020202020204" pitchFamily="34" charset="0"/>
              <a:buChar char="•"/>
            </a:pPr>
            <a:r>
              <a:rPr lang="en-US" dirty="0"/>
              <a:t>Anxiety is contagious. If you are distressed, a participant will pick up on that.</a:t>
            </a:r>
          </a:p>
        </p:txBody>
      </p:sp>
    </p:spTree>
    <p:extLst>
      <p:ext uri="{BB962C8B-B14F-4D97-AF65-F5344CB8AC3E}">
        <p14:creationId xmlns:p14="http://schemas.microsoft.com/office/powerpoint/2010/main" val="2633510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87424-5624-6298-78D3-7F904436A851}"/>
              </a:ext>
            </a:extLst>
          </p:cNvPr>
          <p:cNvSpPr>
            <a:spLocks noGrp="1"/>
          </p:cNvSpPr>
          <p:nvPr>
            <p:ph type="title"/>
          </p:nvPr>
        </p:nvSpPr>
        <p:spPr/>
        <p:txBody>
          <a:bodyPr/>
          <a:lstStyle/>
          <a:p>
            <a:r>
              <a:rPr lang="en-US" dirty="0"/>
              <a:t>What causes agitation in a participant?</a:t>
            </a:r>
          </a:p>
        </p:txBody>
      </p:sp>
      <p:sp>
        <p:nvSpPr>
          <p:cNvPr id="3" name="Content Placeholder 2">
            <a:extLst>
              <a:ext uri="{FF2B5EF4-FFF2-40B4-BE49-F238E27FC236}">
                <a16:creationId xmlns:a16="http://schemas.microsoft.com/office/drawing/2014/main" id="{81239ADB-7866-AC38-5312-58F3C867DB02}"/>
              </a:ext>
            </a:extLst>
          </p:cNvPr>
          <p:cNvSpPr>
            <a:spLocks noGrp="1"/>
          </p:cNvSpPr>
          <p:nvPr>
            <p:ph idx="1"/>
          </p:nvPr>
        </p:nvSpPr>
        <p:spPr/>
        <p:txBody>
          <a:bodyPr/>
          <a:lstStyle/>
          <a:p>
            <a:r>
              <a:rPr lang="en-US" dirty="0"/>
              <a:t>About half of all Alzheimer’s patients will suffer from agitation at some point. It is most often caused by an imbalance in brain chemistry which affects impulse control. Rule out discomfort (room temperature too cold or hot, tight clothing) and pain, which may cause distress.</a:t>
            </a:r>
          </a:p>
          <a:p>
            <a:r>
              <a:rPr lang="en-US" dirty="0"/>
              <a:t>If agitation causes the person to pace, then walk with her.</a:t>
            </a:r>
          </a:p>
          <a:p>
            <a:r>
              <a:rPr lang="en-US" dirty="0"/>
              <a:t>If the agitated person has an emotional outburst or exhibits signs of verbal or physical aggression, call her caregiver. An episode of violence would be disturbing to our participants and volunteers.</a:t>
            </a:r>
          </a:p>
        </p:txBody>
      </p:sp>
    </p:spTree>
    <p:extLst>
      <p:ext uri="{BB962C8B-B14F-4D97-AF65-F5344CB8AC3E}">
        <p14:creationId xmlns:p14="http://schemas.microsoft.com/office/powerpoint/2010/main" val="1811080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304D6-4C5C-A5A8-60E7-03F4A122A0A7}"/>
              </a:ext>
            </a:extLst>
          </p:cNvPr>
          <p:cNvSpPr>
            <a:spLocks noGrp="1"/>
          </p:cNvSpPr>
          <p:nvPr>
            <p:ph type="title"/>
          </p:nvPr>
        </p:nvSpPr>
        <p:spPr/>
        <p:txBody>
          <a:bodyPr/>
          <a:lstStyle/>
          <a:p>
            <a:r>
              <a:rPr lang="en-US" dirty="0"/>
              <a:t>When a participant is agitated</a:t>
            </a:r>
          </a:p>
        </p:txBody>
      </p:sp>
      <p:sp>
        <p:nvSpPr>
          <p:cNvPr id="3" name="Content Placeholder 2">
            <a:extLst>
              <a:ext uri="{FF2B5EF4-FFF2-40B4-BE49-F238E27FC236}">
                <a16:creationId xmlns:a16="http://schemas.microsoft.com/office/drawing/2014/main" id="{6A461187-2DDB-8B88-C0AA-B32476372B1B}"/>
              </a:ext>
            </a:extLst>
          </p:cNvPr>
          <p:cNvSpPr>
            <a:spLocks noGrp="1"/>
          </p:cNvSpPr>
          <p:nvPr>
            <p:ph idx="1"/>
          </p:nvPr>
        </p:nvSpPr>
        <p:spPr/>
        <p:txBody>
          <a:bodyPr/>
          <a:lstStyle/>
          <a:p>
            <a:r>
              <a:rPr lang="en-US" dirty="0"/>
              <a:t>Using a low voice and touch to calm, talk with the person, calling her by name frequently. Hold hands or rub her back or shoulders.</a:t>
            </a:r>
          </a:p>
          <a:p>
            <a:r>
              <a:rPr lang="en-US" dirty="0"/>
              <a:t>If she appears to be overstimulated, mover her to the edge of the group and sit with her.</a:t>
            </a:r>
          </a:p>
          <a:p>
            <a:r>
              <a:rPr lang="en-US" dirty="0"/>
              <a:t>If she is repeating “I want to go home” or exhibiting obsessive behavior, pull her up and hug her. Reassure her calmly that she is OK. Repeat to her that she is safe, that she is going to be alright.</a:t>
            </a:r>
          </a:p>
          <a:p>
            <a:r>
              <a:rPr lang="en-US" dirty="0"/>
              <a:t>When she is calm, use some lotion on her hands and forearms. Get her to talk by asking questions about her youth.</a:t>
            </a:r>
          </a:p>
        </p:txBody>
      </p:sp>
    </p:spTree>
    <p:extLst>
      <p:ext uri="{BB962C8B-B14F-4D97-AF65-F5344CB8AC3E}">
        <p14:creationId xmlns:p14="http://schemas.microsoft.com/office/powerpoint/2010/main" val="735681998"/>
      </p:ext>
    </p:extLst>
  </p:cSld>
  <p:clrMapOvr>
    <a:masterClrMapping/>
  </p:clrMapOvr>
</p:sld>
</file>

<file path=ppt/theme/theme1.xml><?xml version="1.0" encoding="utf-8"?>
<a:theme xmlns:a="http://schemas.openxmlformats.org/drawingml/2006/main" name="Custom">
  <a:themeElements>
    <a:clrScheme name="Custom 37">
      <a:dk1>
        <a:srgbClr val="000000"/>
      </a:dk1>
      <a:lt1>
        <a:srgbClr val="FFFFFF"/>
      </a:lt1>
      <a:dk2>
        <a:srgbClr val="4A5356"/>
      </a:dk2>
      <a:lt2>
        <a:srgbClr val="E8E3CE"/>
      </a:lt2>
      <a:accent1>
        <a:srgbClr val="9BA8B7"/>
      </a:accent1>
      <a:accent2>
        <a:srgbClr val="E6A02E"/>
      </a:accent2>
      <a:accent3>
        <a:srgbClr val="BF6A3B"/>
      </a:accent3>
      <a:accent4>
        <a:srgbClr val="92987A"/>
      </a:accent4>
      <a:accent5>
        <a:srgbClr val="857659"/>
      </a:accent5>
      <a:accent6>
        <a:srgbClr val="A0988C"/>
      </a:accent6>
      <a:hlink>
        <a:srgbClr val="00B0F0"/>
      </a:hlink>
      <a:folHlink>
        <a:srgbClr val="738F97"/>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WO.pptx" id="{80AA9D2D-EE59-4148-A11E-A51EEE828B28}" vid="{AEAFD717-D3C8-4034-8F7E-D5220B0CCEB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4F4D41-822D-40F2-A7AC-E4E6CB36CA7A}">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19DAD249-BF80-48EF-9AFB-36A11BCDC2CE}">
  <ds:schemaRefs>
    <ds:schemaRef ds:uri="http://schemas.microsoft.com/sharepoint/v3/contenttype/forms"/>
  </ds:schemaRefs>
</ds:datastoreItem>
</file>

<file path=customXml/itemProps3.xml><?xml version="1.0" encoding="utf-8"?>
<ds:datastoreItem xmlns:ds="http://schemas.openxmlformats.org/officeDocument/2006/customXml" ds:itemID="{C5A59D56-2157-4202-9D02-F44E447A24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{3CEEAD3E-8219-4D9F-B598-EFBEDB6C4BBC}TFf0a5ceae-4542-492d-822e-d65a94fb0e1e3b562c5a_win32-009a0557e699</Template>
  <TotalTime>1400</TotalTime>
  <Words>2038</Words>
  <Application>Microsoft Office PowerPoint</Application>
  <PresentationFormat>Widescreen</PresentationFormat>
  <Paragraphs>154</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Bookman Old Style</vt:lpstr>
      <vt:lpstr>Calibri</vt:lpstr>
      <vt:lpstr>Comic Sans MS</vt:lpstr>
      <vt:lpstr>Franklin Gothic Book</vt:lpstr>
      <vt:lpstr>Custom</vt:lpstr>
      <vt:lpstr>Grad School, Part 3</vt:lpstr>
      <vt:lpstr>Activity Goals at Gatherings</vt:lpstr>
      <vt:lpstr>Methods:</vt:lpstr>
      <vt:lpstr>People who have AD do not want our sympathetic kindness; they want someone to:</vt:lpstr>
      <vt:lpstr>Skin is the body’s largest organ</vt:lpstr>
      <vt:lpstr>Communication: Much more than just talking</vt:lpstr>
      <vt:lpstr>During a Gathering, go live in the participant’s world</vt:lpstr>
      <vt:lpstr>What causes agitation in a participant?</vt:lpstr>
      <vt:lpstr>When a participant is agitated</vt:lpstr>
      <vt:lpstr>Required activities for Gatherings</vt:lpstr>
      <vt:lpstr>Exercise and physical activity</vt:lpstr>
      <vt:lpstr>Music: More than just sing-alongs</vt:lpstr>
      <vt:lpstr>Memory recall activities</vt:lpstr>
      <vt:lpstr>Arts and Crafts: OT without the big price tag</vt:lpstr>
      <vt:lpstr>Devotionals address spiritual needs</vt:lpstr>
      <vt:lpstr>Reading stories takes talent</vt:lpstr>
      <vt:lpstr>Games—fun for all!</vt:lpstr>
      <vt:lpstr>Bingo! Call LOUDLY</vt:lpstr>
      <vt:lpstr>Transitioning</vt:lpstr>
      <vt:lpstr>What NOT to do during activities</vt:lpstr>
      <vt:lpstr>What TO do during activities</vt:lpstr>
      <vt:lpstr>Gathering Place Advisory Councils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Christina Parker</dc:creator>
  <cp:lastModifiedBy>Christina Parker</cp:lastModifiedBy>
  <cp:revision>1</cp:revision>
  <dcterms:created xsi:type="dcterms:W3CDTF">2025-12-10T20:32:47Z</dcterms:created>
  <dcterms:modified xsi:type="dcterms:W3CDTF">2025-12-11T19:52:59Z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