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4"/>
  </p:sldMasterIdLst>
  <p:sldIdLst>
    <p:sldId id="257" r:id="rId5"/>
    <p:sldId id="259" r:id="rId6"/>
    <p:sldId id="262" r:id="rId7"/>
    <p:sldId id="263" r:id="rId8"/>
    <p:sldId id="260" r:id="rId9"/>
    <p:sldId id="264" r:id="rId10"/>
    <p:sldId id="261" r:id="rId11"/>
    <p:sldId id="266" r:id="rId12"/>
    <p:sldId id="267" r:id="rId13"/>
    <p:sldId id="268" r:id="rId14"/>
    <p:sldId id="269" r:id="rId15"/>
    <p:sldId id="270" r:id="rId16"/>
    <p:sldId id="271" r:id="rId17"/>
    <p:sldId id="265" r:id="rId18"/>
    <p:sldId id="272" r:id="rId19"/>
    <p:sldId id="273" r:id="rId20"/>
    <p:sldId id="274" r:id="rId21"/>
    <p:sldId id="275" r:id="rId22"/>
    <p:sldId id="276" r:id="rId23"/>
    <p:sldId id="277" r:id="rId24"/>
    <p:sldId id="278" r:id="rId25"/>
    <p:sldId id="279" r:id="rId26"/>
    <p:sldId id="280" r:id="rId27"/>
    <p:sldId id="25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A8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82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12/18/2025</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8331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12/18/2025</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72269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12/18/2025</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761827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12/18/2025</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92670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12/18/2025</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04162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12/18/2025</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56663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12/18/2025</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06819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12/18/2025</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11860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12/18/2025</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001422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12/18/2025</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93328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12/18/2025</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2326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800">
                <a:solidFill>
                  <a:srgbClr val="FFFFFF"/>
                </a:solidFill>
              </a:defRPr>
            </a:lvl1pPr>
          </a:lstStyle>
          <a:p>
            <a:fld id="{62D6E202-B606-4609-B914-27C9371A1F6D}" type="datetime1">
              <a:rPr lang="en-US" smtClean="0"/>
              <a:t>12/18/2025</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8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8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4982234"/>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47" r:id="rId3"/>
    <p:sldLayoutId id="2147483743" r:id="rId4"/>
    <p:sldLayoutId id="2147483738" r:id="rId5"/>
    <p:sldLayoutId id="2147483732" r:id="rId6"/>
    <p:sldLayoutId id="2147483733" r:id="rId7"/>
    <p:sldLayoutId id="2147483734" r:id="rId8"/>
    <p:sldLayoutId id="2147483735" r:id="rId9"/>
    <p:sldLayoutId id="2147483736" r:id="rId10"/>
    <p:sldLayoutId id="2147483737" r:id="rId11"/>
  </p:sldLayoutIdLst>
  <p:hf sldNum="0" hdr="0" ftr="0" dt="0"/>
  <p:txStyles>
    <p:titleStyle>
      <a:lvl1pPr algn="l" defTabSz="914400" rtl="0" eaLnBrk="1" latinLnBrk="0" hangingPunct="1">
        <a:lnSpc>
          <a:spcPct val="90000"/>
        </a:lnSpc>
        <a:spcBef>
          <a:spcPct val="0"/>
        </a:spcBef>
        <a:buNone/>
        <a:defRPr sz="4700" i="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10000"/>
        </a:lnSpc>
        <a:spcBef>
          <a:spcPts val="1200"/>
        </a:spcBef>
        <a:spcAft>
          <a:spcPts val="200"/>
        </a:spcAft>
        <a:buClr>
          <a:schemeClr val="accent1"/>
        </a:buClr>
        <a:buSzPct val="100000"/>
        <a:buFont typeface="Calibri" panose="020F0502020204030204" pitchFamily="34" charset="0"/>
        <a:buChar char=" "/>
        <a:defRPr sz="19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17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3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ecampusontario.pressbooks.pub/microbio/chapter/bacterial-infections-of-the-gastrointestinal-tract/" TargetMode="External"/><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hyperlink" Target="https://creativecommons.org/licenses/by/3.0/"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forms.gle/ckE62HXFq8ASHf6v7"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open.maricopa.edu/nutritionessentials/chapter/food-for-all/" TargetMode="External"/><Relationship Id="rId2" Type="http://schemas.openxmlformats.org/officeDocument/2006/relationships/image" Target="../media/image2.jpg"/><Relationship Id="rId1" Type="http://schemas.openxmlformats.org/officeDocument/2006/relationships/slideLayout" Target="../slideLayouts/slideLayout7.xml"/><Relationship Id="rId4" Type="http://schemas.openxmlformats.org/officeDocument/2006/relationships/hyperlink" Target="https://creativecommons.org/licenses/by-nc-sa/3.0/"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fsis.usda.gov/sites/default/files/media_file/2021-02/Cooking_for_Groups.pdf"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9286AD2-18A9-4868-A4E3-7A2097A208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FD68DA-43BA-4508-8DE2-BA9BB7B2FA5B}"/>
              </a:ext>
            </a:extLst>
          </p:cNvPr>
          <p:cNvSpPr>
            <a:spLocks noGrp="1"/>
          </p:cNvSpPr>
          <p:nvPr>
            <p:ph type="ctrTitle"/>
          </p:nvPr>
        </p:nvSpPr>
        <p:spPr>
          <a:xfrm>
            <a:off x="5289754" y="639097"/>
            <a:ext cx="6253317" cy="3686015"/>
          </a:xfrm>
        </p:spPr>
        <p:txBody>
          <a:bodyPr>
            <a:normAutofit/>
          </a:bodyPr>
          <a:lstStyle/>
          <a:p>
            <a:r>
              <a:rPr lang="en-US" dirty="0"/>
              <a:t>Kitchen &amp; Food Safety</a:t>
            </a:r>
            <a:endParaRPr lang="en-US" sz="8000" dirty="0"/>
          </a:p>
        </p:txBody>
      </p:sp>
      <p:sp>
        <p:nvSpPr>
          <p:cNvPr id="3" name="Subtitle 2">
            <a:extLst>
              <a:ext uri="{FF2B5EF4-FFF2-40B4-BE49-F238E27FC236}">
                <a16:creationId xmlns:a16="http://schemas.microsoft.com/office/drawing/2014/main" id="{A8E9CFF2-3777-4FF4-A759-8491175B0B7C}"/>
              </a:ext>
            </a:extLst>
          </p:cNvPr>
          <p:cNvSpPr>
            <a:spLocks noGrp="1"/>
          </p:cNvSpPr>
          <p:nvPr>
            <p:ph type="subTitle" idx="1"/>
          </p:nvPr>
        </p:nvSpPr>
        <p:spPr>
          <a:xfrm>
            <a:off x="5289753" y="4672739"/>
            <a:ext cx="6269347" cy="1021498"/>
          </a:xfrm>
        </p:spPr>
        <p:txBody>
          <a:bodyPr>
            <a:normAutofit/>
          </a:bodyPr>
          <a:lstStyle/>
          <a:p>
            <a:r>
              <a:rPr lang="en-US" dirty="0">
                <a:solidFill>
                  <a:schemeClr val="tx1">
                    <a:lumMod val="85000"/>
                    <a:lumOff val="15000"/>
                  </a:schemeClr>
                </a:solidFill>
              </a:rPr>
              <a:t>Dr. </a:t>
            </a:r>
            <a:r>
              <a:rPr lang="en-US" dirty="0" err="1">
                <a:solidFill>
                  <a:schemeClr val="tx1">
                    <a:lumMod val="85000"/>
                    <a:lumOff val="15000"/>
                  </a:schemeClr>
                </a:solidFill>
              </a:rPr>
              <a:t>christina</a:t>
            </a:r>
            <a:r>
              <a:rPr lang="en-US" dirty="0">
                <a:solidFill>
                  <a:schemeClr val="tx1">
                    <a:lumMod val="85000"/>
                    <a:lumOff val="15000"/>
                  </a:schemeClr>
                </a:solidFill>
              </a:rPr>
              <a:t> parker, executive director</a:t>
            </a:r>
            <a:endParaRPr lang="en-US" sz="2400" dirty="0">
              <a:solidFill>
                <a:schemeClr val="tx1">
                  <a:lumMod val="85000"/>
                  <a:lumOff val="15000"/>
                </a:schemeClr>
              </a:solidFill>
            </a:endParaRPr>
          </a:p>
        </p:txBody>
      </p:sp>
      <p:cxnSp>
        <p:nvCxnSpPr>
          <p:cNvPr id="24" name="Straight Connector 23">
            <a:extLst>
              <a:ext uri="{FF2B5EF4-FFF2-40B4-BE49-F238E27FC236}">
                <a16:creationId xmlns:a16="http://schemas.microsoft.com/office/drawing/2014/main" id="{E7A7CD63-7EC3-44F3-95D0-595C4019FF2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27754" y="4498925"/>
            <a:ext cx="5636107"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A62B0916-BE75-7410-8A03-D57315BD12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175" y="-1"/>
            <a:ext cx="4271132" cy="6858000"/>
          </a:xfrm>
          <a:prstGeom prst="rect">
            <a:avLst/>
          </a:prstGeom>
        </p:spPr>
      </p:pic>
    </p:spTree>
    <p:extLst>
      <p:ext uri="{BB962C8B-B14F-4D97-AF65-F5344CB8AC3E}">
        <p14:creationId xmlns:p14="http://schemas.microsoft.com/office/powerpoint/2010/main" val="4043737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B2903A-53C2-ED3C-3DD0-1CA8451D3779}"/>
              </a:ext>
            </a:extLst>
          </p:cNvPr>
          <p:cNvSpPr>
            <a:spLocks noGrp="1"/>
          </p:cNvSpPr>
          <p:nvPr>
            <p:ph type="title"/>
          </p:nvPr>
        </p:nvSpPr>
        <p:spPr/>
        <p:txBody>
          <a:bodyPr/>
          <a:lstStyle/>
          <a:p>
            <a:r>
              <a:rPr lang="en-US" dirty="0"/>
              <a:t>Thawing food</a:t>
            </a:r>
          </a:p>
        </p:txBody>
      </p:sp>
      <p:sp>
        <p:nvSpPr>
          <p:cNvPr id="3" name="Content Placeholder 2">
            <a:extLst>
              <a:ext uri="{FF2B5EF4-FFF2-40B4-BE49-F238E27FC236}">
                <a16:creationId xmlns:a16="http://schemas.microsoft.com/office/drawing/2014/main" id="{736F7A48-2EC5-D178-AE58-03E0C69456C5}"/>
              </a:ext>
            </a:extLst>
          </p:cNvPr>
          <p:cNvSpPr>
            <a:spLocks noGrp="1"/>
          </p:cNvSpPr>
          <p:nvPr>
            <p:ph sz="half" idx="1"/>
          </p:nvPr>
        </p:nvSpPr>
        <p:spPr/>
        <p:txBody>
          <a:bodyPr>
            <a:normAutofit/>
          </a:bodyPr>
          <a:lstStyle/>
          <a:p>
            <a:r>
              <a:rPr lang="en-US" dirty="0"/>
              <a:t>Never thaw food at room temperature. </a:t>
            </a:r>
          </a:p>
          <a:p>
            <a:r>
              <a:rPr lang="en-US" dirty="0"/>
              <a:t>Thaw food: </a:t>
            </a:r>
          </a:p>
          <a:p>
            <a:pPr>
              <a:buFont typeface="Arial" panose="020B0604020202020204" pitchFamily="34" charset="0"/>
              <a:buChar char="•"/>
            </a:pPr>
            <a:r>
              <a:rPr lang="en-US" dirty="0"/>
              <a:t>In the refrigerator.</a:t>
            </a:r>
          </a:p>
          <a:p>
            <a:pPr>
              <a:buFont typeface="Arial" panose="020B0604020202020204" pitchFamily="34" charset="0"/>
              <a:buChar char="•"/>
            </a:pPr>
            <a:r>
              <a:rPr lang="en-US" dirty="0"/>
              <a:t> In the microwave, but cook the food immediately.</a:t>
            </a:r>
          </a:p>
        </p:txBody>
      </p:sp>
      <p:sp>
        <p:nvSpPr>
          <p:cNvPr id="4" name="Content Placeholder 3">
            <a:extLst>
              <a:ext uri="{FF2B5EF4-FFF2-40B4-BE49-F238E27FC236}">
                <a16:creationId xmlns:a16="http://schemas.microsoft.com/office/drawing/2014/main" id="{18501CA4-2715-1366-A813-CBDF4B7CD68E}"/>
              </a:ext>
            </a:extLst>
          </p:cNvPr>
          <p:cNvSpPr>
            <a:spLocks noGrp="1"/>
          </p:cNvSpPr>
          <p:nvPr>
            <p:ph sz="half" idx="2"/>
          </p:nvPr>
        </p:nvSpPr>
        <p:spPr/>
        <p:txBody>
          <a:bodyPr>
            <a:normAutofit/>
          </a:bodyPr>
          <a:lstStyle/>
          <a:p>
            <a:pPr>
              <a:buFont typeface="Arial" panose="020B0604020202020204" pitchFamily="34" charset="0"/>
              <a:buChar char="•"/>
            </a:pPr>
            <a:r>
              <a:rPr lang="en-US" dirty="0"/>
              <a:t>Food may also be thawed in cold water. Be sure that the sink or container that holds food is clean before submerging food. </a:t>
            </a:r>
          </a:p>
          <a:p>
            <a:pPr>
              <a:buFont typeface="Arial" panose="020B0604020202020204" pitchFamily="34" charset="0"/>
              <a:buChar char="•"/>
            </a:pPr>
            <a:r>
              <a:rPr lang="en-US" dirty="0"/>
              <a:t>Two methods may be used when thawing: Completely submerge airtight wrapped package. Change water every 30 minutes. Completely submerge airtight wrapped food in constantly running cold water. </a:t>
            </a:r>
          </a:p>
          <a:p>
            <a:pPr>
              <a:buFont typeface="Arial" panose="020B0604020202020204" pitchFamily="34" charset="0"/>
              <a:buChar char="•"/>
            </a:pPr>
            <a:r>
              <a:rPr lang="en-US" dirty="0"/>
              <a:t>Cook food immediately after thawing</a:t>
            </a:r>
          </a:p>
        </p:txBody>
      </p:sp>
    </p:spTree>
    <p:extLst>
      <p:ext uri="{BB962C8B-B14F-4D97-AF65-F5344CB8AC3E}">
        <p14:creationId xmlns:p14="http://schemas.microsoft.com/office/powerpoint/2010/main" val="35520136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04854-E4C3-9E16-B077-C4B7C9B5A77F}"/>
              </a:ext>
            </a:extLst>
          </p:cNvPr>
          <p:cNvSpPr>
            <a:spLocks noGrp="1"/>
          </p:cNvSpPr>
          <p:nvPr>
            <p:ph type="title"/>
          </p:nvPr>
        </p:nvSpPr>
        <p:spPr/>
        <p:txBody>
          <a:bodyPr/>
          <a:lstStyle/>
          <a:p>
            <a:r>
              <a:rPr lang="en-US" dirty="0"/>
              <a:t>Partially cooked food</a:t>
            </a:r>
          </a:p>
        </p:txBody>
      </p:sp>
      <p:sp>
        <p:nvSpPr>
          <p:cNvPr id="3" name="Content Placeholder 2">
            <a:extLst>
              <a:ext uri="{FF2B5EF4-FFF2-40B4-BE49-F238E27FC236}">
                <a16:creationId xmlns:a16="http://schemas.microsoft.com/office/drawing/2014/main" id="{21A67D2D-BE91-107A-7EDA-4C976464A8CF}"/>
              </a:ext>
            </a:extLst>
          </p:cNvPr>
          <p:cNvSpPr>
            <a:spLocks noGrp="1"/>
          </p:cNvSpPr>
          <p:nvPr>
            <p:ph idx="1"/>
          </p:nvPr>
        </p:nvSpPr>
        <p:spPr/>
        <p:txBody>
          <a:bodyPr/>
          <a:lstStyle/>
          <a:p>
            <a:pPr>
              <a:buFont typeface="Arial" panose="020B0604020202020204" pitchFamily="34" charset="0"/>
              <a:buChar char="•"/>
            </a:pPr>
            <a:r>
              <a:rPr lang="en-US" dirty="0"/>
              <a:t>Never partially cook food for finishing later because you increase the risk of bacterial growth on the food. Bacteria are killed when foods reach a safe internal temperature. </a:t>
            </a:r>
          </a:p>
          <a:p>
            <a:pPr>
              <a:buFont typeface="Arial" panose="020B0604020202020204" pitchFamily="34" charset="0"/>
              <a:buChar char="•"/>
            </a:pPr>
            <a:r>
              <a:rPr lang="en-US" dirty="0"/>
              <a:t>Don’t use recipes in which eggs remain raw or only partially cooked. Eggs should be prepared immediately after breaking. When possible, substitute pasteurized eggs for raw eggs in cooked dishes. </a:t>
            </a:r>
          </a:p>
          <a:p>
            <a:pPr>
              <a:buFont typeface="Arial" panose="020B0604020202020204" pitchFamily="34" charset="0"/>
              <a:buChar char="•"/>
            </a:pPr>
            <a:r>
              <a:rPr lang="en-US" dirty="0"/>
              <a:t>When preparing food in the oven, set the oven to at least 325 °F. Cook food to the safe internal temperature. Check temperature in several places with a food thermometer. </a:t>
            </a:r>
          </a:p>
          <a:p>
            <a:pPr>
              <a:buFont typeface="Arial" panose="020B0604020202020204" pitchFamily="34" charset="0"/>
              <a:buChar char="•"/>
            </a:pPr>
            <a:r>
              <a:rPr lang="en-US" dirty="0"/>
              <a:t>If a convection oven is used to prepare food, you may reduce oven temperature 25 °F. Refer to oven manufacturer’s instructions for additional information.</a:t>
            </a:r>
          </a:p>
        </p:txBody>
      </p:sp>
    </p:spTree>
    <p:extLst>
      <p:ext uri="{BB962C8B-B14F-4D97-AF65-F5344CB8AC3E}">
        <p14:creationId xmlns:p14="http://schemas.microsoft.com/office/powerpoint/2010/main" val="459128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3C56FF-96D3-DD33-466F-E5BCD1BEB5C5}"/>
              </a:ext>
            </a:extLst>
          </p:cNvPr>
          <p:cNvSpPr>
            <a:spLocks noGrp="1"/>
          </p:cNvSpPr>
          <p:nvPr>
            <p:ph type="title"/>
          </p:nvPr>
        </p:nvSpPr>
        <p:spPr/>
        <p:txBody>
          <a:bodyPr/>
          <a:lstStyle/>
          <a:p>
            <a:r>
              <a:rPr lang="en-US" dirty="0"/>
              <a:t>Can a microwave be used to cook food?</a:t>
            </a:r>
          </a:p>
        </p:txBody>
      </p:sp>
      <p:sp>
        <p:nvSpPr>
          <p:cNvPr id="3" name="Content Placeholder 2">
            <a:extLst>
              <a:ext uri="{FF2B5EF4-FFF2-40B4-BE49-F238E27FC236}">
                <a16:creationId xmlns:a16="http://schemas.microsoft.com/office/drawing/2014/main" id="{E9656827-35E1-54F0-5511-879DE497692F}"/>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dirty="0"/>
              <a:t>A microwave oven can be used to prepare food, but care must be taken to make sure food reaches a safe temperature throughout. </a:t>
            </a:r>
          </a:p>
          <a:p>
            <a:pPr>
              <a:buFont typeface="Arial" panose="020B0604020202020204" pitchFamily="34" charset="0"/>
              <a:buChar char="•"/>
            </a:pPr>
            <a:r>
              <a:rPr lang="en-US" dirty="0"/>
              <a:t>Know the wattage of your microwave. </a:t>
            </a:r>
          </a:p>
          <a:p>
            <a:pPr>
              <a:buFont typeface="Arial" panose="020B0604020202020204" pitchFamily="34" charset="0"/>
              <a:buChar char="•"/>
            </a:pPr>
            <a:r>
              <a:rPr lang="en-US" dirty="0"/>
              <a:t>Stir or rotate food midway through the microwaving time to eliminate cold spots, and for more even cooking. Cover food. </a:t>
            </a:r>
          </a:p>
          <a:p>
            <a:pPr>
              <a:buFont typeface="Arial" panose="020B0604020202020204" pitchFamily="34" charset="0"/>
              <a:buChar char="•"/>
            </a:pPr>
            <a:r>
              <a:rPr lang="en-US" dirty="0"/>
              <a:t>Partial cooking may be done in the microwave only if the food is to finish cooking immediately, either on the range, grill, or in a conventional oven. </a:t>
            </a:r>
          </a:p>
          <a:p>
            <a:pPr>
              <a:buFont typeface="Arial" panose="020B0604020202020204" pitchFamily="34" charset="0"/>
              <a:buChar char="•"/>
            </a:pPr>
            <a:r>
              <a:rPr lang="en-US" dirty="0"/>
              <a:t>Observe standing times given in recipes so cooking is completed. </a:t>
            </a:r>
          </a:p>
          <a:p>
            <a:pPr>
              <a:buFont typeface="Arial" panose="020B0604020202020204" pitchFamily="34" charset="0"/>
              <a:buChar char="•"/>
            </a:pPr>
            <a:r>
              <a:rPr lang="en-US" dirty="0"/>
              <a:t>Use a food thermometer or the oven’s temperature probe to be sure the food has reached a safe internal temperature. Check temperature in several places. Check manufacturer’s instructions.</a:t>
            </a:r>
          </a:p>
        </p:txBody>
      </p:sp>
    </p:spTree>
    <p:extLst>
      <p:ext uri="{BB962C8B-B14F-4D97-AF65-F5344CB8AC3E}">
        <p14:creationId xmlns:p14="http://schemas.microsoft.com/office/powerpoint/2010/main" val="16692006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70E8C-6B4F-333A-3E8F-9344F53EA2E8}"/>
              </a:ext>
            </a:extLst>
          </p:cNvPr>
          <p:cNvSpPr>
            <a:spLocks noGrp="1"/>
          </p:cNvSpPr>
          <p:nvPr>
            <p:ph type="title"/>
          </p:nvPr>
        </p:nvSpPr>
        <p:spPr/>
        <p:txBody>
          <a:bodyPr/>
          <a:lstStyle/>
          <a:p>
            <a:r>
              <a:rPr lang="en-US" dirty="0"/>
              <a:t>Danger zone</a:t>
            </a:r>
          </a:p>
        </p:txBody>
      </p:sp>
      <p:sp>
        <p:nvSpPr>
          <p:cNvPr id="3" name="Content Placeholder 2">
            <a:extLst>
              <a:ext uri="{FF2B5EF4-FFF2-40B4-BE49-F238E27FC236}">
                <a16:creationId xmlns:a16="http://schemas.microsoft.com/office/drawing/2014/main" id="{4C5F0BE3-F61E-B921-32CD-59F6F6E951F8}"/>
              </a:ext>
            </a:extLst>
          </p:cNvPr>
          <p:cNvSpPr>
            <a:spLocks noGrp="1"/>
          </p:cNvSpPr>
          <p:nvPr>
            <p:ph idx="1"/>
          </p:nvPr>
        </p:nvSpPr>
        <p:spPr/>
        <p:txBody>
          <a:bodyPr/>
          <a:lstStyle/>
          <a:p>
            <a:r>
              <a:rPr lang="en-US" dirty="0"/>
              <a:t>Bacteria multiply rapidly between 40 and 140 °F. To keep food out of this “Danger Zone,” keep cold food cold and hot food hot. Keep food cold in the refrigerator, in coolers, or on the serving line on ice. Keep hot food in the oven, in heated chafing dishes, or in preheated steam tables, warming trays and/or slow cookers.</a:t>
            </a:r>
          </a:p>
          <a:p>
            <a:endParaRPr lang="en-US" dirty="0"/>
          </a:p>
        </p:txBody>
      </p:sp>
      <p:pic>
        <p:nvPicPr>
          <p:cNvPr id="7" name="Picture 6">
            <a:extLst>
              <a:ext uri="{FF2B5EF4-FFF2-40B4-BE49-F238E27FC236}">
                <a16:creationId xmlns:a16="http://schemas.microsoft.com/office/drawing/2014/main" id="{C48BF41F-14EF-B6AE-1BB9-DD526230BB5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219200" y="3536302"/>
            <a:ext cx="9753600" cy="2580011"/>
          </a:xfrm>
          <a:prstGeom prst="rect">
            <a:avLst/>
          </a:prstGeom>
        </p:spPr>
      </p:pic>
      <p:sp>
        <p:nvSpPr>
          <p:cNvPr id="8" name="TextBox 7">
            <a:extLst>
              <a:ext uri="{FF2B5EF4-FFF2-40B4-BE49-F238E27FC236}">
                <a16:creationId xmlns:a16="http://schemas.microsoft.com/office/drawing/2014/main" id="{E409AB14-D399-A065-57E3-D43139BB7981}"/>
              </a:ext>
            </a:extLst>
          </p:cNvPr>
          <p:cNvSpPr txBox="1"/>
          <p:nvPr/>
        </p:nvSpPr>
        <p:spPr>
          <a:xfrm>
            <a:off x="1219200" y="6116313"/>
            <a:ext cx="9753600" cy="230832"/>
          </a:xfrm>
          <a:prstGeom prst="rect">
            <a:avLst/>
          </a:prstGeom>
          <a:noFill/>
        </p:spPr>
        <p:txBody>
          <a:bodyPr wrap="square" rtlCol="0">
            <a:spAutoFit/>
          </a:bodyPr>
          <a:lstStyle/>
          <a:p>
            <a:r>
              <a:rPr lang="en-US" sz="900">
                <a:hlinkClick r:id="rId3" tooltip="https://ecampusontario.pressbooks.pub/microbio/chapter/bacterial-infections-of-the-gastrointestinal-tract/"/>
              </a:rPr>
              <a:t>This Photo</a:t>
            </a:r>
            <a:r>
              <a:rPr lang="en-US" sz="900"/>
              <a:t> by Unknown Author is licensed under </a:t>
            </a:r>
            <a:r>
              <a:rPr lang="en-US" sz="900">
                <a:hlinkClick r:id="rId4" tooltip="https://creativecommons.org/licenses/by/3.0/"/>
              </a:rPr>
              <a:t>CC BY</a:t>
            </a:r>
            <a:endParaRPr lang="en-US" sz="900"/>
          </a:p>
        </p:txBody>
      </p:sp>
    </p:spTree>
    <p:extLst>
      <p:ext uri="{BB962C8B-B14F-4D97-AF65-F5344CB8AC3E}">
        <p14:creationId xmlns:p14="http://schemas.microsoft.com/office/powerpoint/2010/main" val="2369775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B5B2C-54BC-0730-2721-BE5B682E39F6}"/>
              </a:ext>
            </a:extLst>
          </p:cNvPr>
          <p:cNvSpPr>
            <a:spLocks noGrp="1"/>
          </p:cNvSpPr>
          <p:nvPr>
            <p:ph type="title"/>
          </p:nvPr>
        </p:nvSpPr>
        <p:spPr/>
        <p:txBody>
          <a:bodyPr/>
          <a:lstStyle/>
          <a:p>
            <a:r>
              <a:rPr lang="en-US" dirty="0"/>
              <a:t>When you store food</a:t>
            </a:r>
          </a:p>
        </p:txBody>
      </p:sp>
      <p:sp>
        <p:nvSpPr>
          <p:cNvPr id="3" name="Text Placeholder 2">
            <a:extLst>
              <a:ext uri="{FF2B5EF4-FFF2-40B4-BE49-F238E27FC236}">
                <a16:creationId xmlns:a16="http://schemas.microsoft.com/office/drawing/2014/main" id="{B52B00CE-4A41-0785-41FC-3F036A42C2B7}"/>
              </a:ext>
            </a:extLst>
          </p:cNvPr>
          <p:cNvSpPr>
            <a:spLocks noGrp="1"/>
          </p:cNvSpPr>
          <p:nvPr>
            <p:ph type="body" idx="1"/>
          </p:nvPr>
        </p:nvSpPr>
        <p:spPr/>
        <p:txBody>
          <a:bodyPr/>
          <a:lstStyle/>
          <a:p>
            <a:r>
              <a:rPr lang="en-US" dirty="0"/>
              <a:t>Refrigerate</a:t>
            </a:r>
          </a:p>
        </p:txBody>
      </p:sp>
      <p:sp>
        <p:nvSpPr>
          <p:cNvPr id="4" name="Content Placeholder 3">
            <a:extLst>
              <a:ext uri="{FF2B5EF4-FFF2-40B4-BE49-F238E27FC236}">
                <a16:creationId xmlns:a16="http://schemas.microsoft.com/office/drawing/2014/main" id="{4865A494-00F8-B840-FC3F-135487E65FA0}"/>
              </a:ext>
            </a:extLst>
          </p:cNvPr>
          <p:cNvSpPr>
            <a:spLocks noGrp="1"/>
          </p:cNvSpPr>
          <p:nvPr>
            <p:ph sz="half" idx="2"/>
          </p:nvPr>
        </p:nvSpPr>
        <p:spPr/>
        <p:txBody>
          <a:bodyPr/>
          <a:lstStyle/>
          <a:p>
            <a:r>
              <a:rPr lang="en-US" dirty="0"/>
              <a:t>Make sure the temperature in the refrigerator is 40 °F or below and 0 °F or below in the freezer. Check these temperatures with an appliance thermometer.</a:t>
            </a:r>
          </a:p>
        </p:txBody>
      </p:sp>
      <p:sp>
        <p:nvSpPr>
          <p:cNvPr id="5" name="Text Placeholder 4">
            <a:extLst>
              <a:ext uri="{FF2B5EF4-FFF2-40B4-BE49-F238E27FC236}">
                <a16:creationId xmlns:a16="http://schemas.microsoft.com/office/drawing/2014/main" id="{55655564-4C6B-5116-6702-6FEC0876AFB6}"/>
              </a:ext>
            </a:extLst>
          </p:cNvPr>
          <p:cNvSpPr>
            <a:spLocks noGrp="1"/>
          </p:cNvSpPr>
          <p:nvPr>
            <p:ph type="body" sz="quarter" idx="3"/>
          </p:nvPr>
        </p:nvSpPr>
        <p:spPr/>
        <p:txBody>
          <a:bodyPr/>
          <a:lstStyle/>
          <a:p>
            <a:r>
              <a:rPr lang="en-US" dirty="0"/>
              <a:t>Freeze</a:t>
            </a:r>
          </a:p>
        </p:txBody>
      </p:sp>
      <p:sp>
        <p:nvSpPr>
          <p:cNvPr id="6" name="Content Placeholder 5">
            <a:extLst>
              <a:ext uri="{FF2B5EF4-FFF2-40B4-BE49-F238E27FC236}">
                <a16:creationId xmlns:a16="http://schemas.microsoft.com/office/drawing/2014/main" id="{6A65CD7A-2DD8-A26D-8689-A204406066D3}"/>
              </a:ext>
            </a:extLst>
          </p:cNvPr>
          <p:cNvSpPr>
            <a:spLocks noGrp="1"/>
          </p:cNvSpPr>
          <p:nvPr>
            <p:ph sz="quarter" idx="4"/>
          </p:nvPr>
        </p:nvSpPr>
        <p:spPr/>
        <p:txBody>
          <a:bodyPr/>
          <a:lstStyle/>
          <a:p>
            <a:r>
              <a:rPr lang="en-US" dirty="0"/>
              <a:t>Refrigerate or freeze perishables, prepared foods, and leftovers within 2 hours (1 hour when the temperature is above 90 °F) of shopping or preparing. Place raw meat, poultry, and seafood in containers in the refrigerator, to prevent their juices from dripping on other foods. Raw juices may contain harmful bacteria.</a:t>
            </a:r>
          </a:p>
        </p:txBody>
      </p:sp>
    </p:spTree>
    <p:extLst>
      <p:ext uri="{BB962C8B-B14F-4D97-AF65-F5344CB8AC3E}">
        <p14:creationId xmlns:p14="http://schemas.microsoft.com/office/powerpoint/2010/main" val="588804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DF07F-543B-54D7-298E-0AA62CE2C893}"/>
              </a:ext>
            </a:extLst>
          </p:cNvPr>
          <p:cNvSpPr>
            <a:spLocks noGrp="1"/>
          </p:cNvSpPr>
          <p:nvPr>
            <p:ph type="title"/>
          </p:nvPr>
        </p:nvSpPr>
        <p:spPr/>
        <p:txBody>
          <a:bodyPr/>
          <a:lstStyle/>
          <a:p>
            <a:r>
              <a:rPr lang="en-US" dirty="0"/>
              <a:t>When you reheat food</a:t>
            </a:r>
          </a:p>
        </p:txBody>
      </p:sp>
      <p:sp>
        <p:nvSpPr>
          <p:cNvPr id="3" name="Content Placeholder 2">
            <a:extLst>
              <a:ext uri="{FF2B5EF4-FFF2-40B4-BE49-F238E27FC236}">
                <a16:creationId xmlns:a16="http://schemas.microsoft.com/office/drawing/2014/main" id="{44017E5B-FBB3-204E-C7A7-36156552EDDB}"/>
              </a:ext>
            </a:extLst>
          </p:cNvPr>
          <p:cNvSpPr>
            <a:spLocks noGrp="1"/>
          </p:cNvSpPr>
          <p:nvPr>
            <p:ph idx="1"/>
          </p:nvPr>
        </p:nvSpPr>
        <p:spPr/>
        <p:txBody>
          <a:bodyPr>
            <a:normAutofit fontScale="92500" lnSpcReduction="20000"/>
          </a:bodyPr>
          <a:lstStyle/>
          <a:p>
            <a:pPr>
              <a:buFont typeface="Arial" panose="020B0604020202020204" pitchFamily="34" charset="0"/>
              <a:buChar char="•"/>
            </a:pPr>
            <a:r>
              <a:rPr lang="en-US" dirty="0"/>
              <a:t>Heat cooked, commercially vacuum-sealed, ready-to-eat foods, such as hams and roasts, to 140 °F. </a:t>
            </a:r>
          </a:p>
          <a:p>
            <a:pPr>
              <a:buFont typeface="Arial" panose="020B0604020202020204" pitchFamily="34" charset="0"/>
              <a:buChar char="•"/>
            </a:pPr>
            <a:r>
              <a:rPr lang="en-US" dirty="0"/>
              <a:t>Foods that have been cooked ahead and cooled should be reheated to at least 165 °F. </a:t>
            </a:r>
          </a:p>
          <a:p>
            <a:pPr>
              <a:buFont typeface="Arial" panose="020B0604020202020204" pitchFamily="34" charset="0"/>
              <a:buChar char="•"/>
            </a:pPr>
            <a:r>
              <a:rPr lang="en-US" dirty="0"/>
              <a:t>Reheat leftovers thoroughly to at least 165 °F. </a:t>
            </a:r>
          </a:p>
          <a:p>
            <a:pPr>
              <a:buFont typeface="Arial" panose="020B0604020202020204" pitchFamily="34" charset="0"/>
              <a:buChar char="•"/>
            </a:pPr>
            <a:r>
              <a:rPr lang="en-US" dirty="0"/>
              <a:t>Reheat sauces, soups, and gravies to a boil. </a:t>
            </a:r>
          </a:p>
          <a:p>
            <a:pPr>
              <a:buFont typeface="Arial" panose="020B0604020202020204" pitchFamily="34" charset="0"/>
              <a:buChar char="•"/>
            </a:pPr>
            <a:r>
              <a:rPr lang="en-US" dirty="0"/>
              <a:t>On Stove Top—Place food in pan and heat thoroughly. The food should reach at least 165 °F on a food thermometer. </a:t>
            </a:r>
          </a:p>
          <a:p>
            <a:pPr>
              <a:buFont typeface="Arial" panose="020B0604020202020204" pitchFamily="34" charset="0"/>
              <a:buChar char="•"/>
            </a:pPr>
            <a:r>
              <a:rPr lang="en-US" dirty="0"/>
              <a:t>In Oven—Place food in oven set no lower than 325 °F. The food should reach at least 165 °F on a food thermometer. </a:t>
            </a:r>
          </a:p>
          <a:p>
            <a:pPr>
              <a:buFont typeface="Arial" panose="020B0604020202020204" pitchFamily="34" charset="0"/>
              <a:buChar char="•"/>
            </a:pPr>
            <a:r>
              <a:rPr lang="en-US" dirty="0"/>
              <a:t>In Microwave—Stir, cover, and rotate fully cooked food for even heating. Allow standing time. Heat food until it reaches at least 165 °F throughout.</a:t>
            </a:r>
          </a:p>
        </p:txBody>
      </p:sp>
    </p:spTree>
    <p:extLst>
      <p:ext uri="{BB962C8B-B14F-4D97-AF65-F5344CB8AC3E}">
        <p14:creationId xmlns:p14="http://schemas.microsoft.com/office/powerpoint/2010/main" val="33915976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7508B-70A0-AA80-B09A-C8927AB3ABB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B7EE3ED-837F-D71F-2694-99F8D7E89B8A}"/>
              </a:ext>
            </a:extLst>
          </p:cNvPr>
          <p:cNvSpPr>
            <a:spLocks noGrp="1"/>
          </p:cNvSpPr>
          <p:nvPr>
            <p:ph idx="1"/>
          </p:nvPr>
        </p:nvSpPr>
        <p:spPr/>
        <p:txBody>
          <a:bodyPr/>
          <a:lstStyle/>
          <a:p>
            <a:pPr>
              <a:buFont typeface="Arial" panose="020B0604020202020204" pitchFamily="34" charset="0"/>
              <a:buChar char="•"/>
            </a:pPr>
            <a:r>
              <a:rPr lang="en-US" dirty="0"/>
              <a:t>In Slow Cooker, Steam Tables or Chafing Dishes— Not Recommended </a:t>
            </a:r>
          </a:p>
          <a:p>
            <a:pPr>
              <a:buFont typeface="Arial" panose="020B0604020202020204" pitchFamily="34" charset="0"/>
              <a:buChar char="•"/>
            </a:pPr>
            <a:r>
              <a:rPr lang="en-US" dirty="0"/>
              <a:t>Reheating leftovers in slow cookers, steam tables or chafing dishes is not recommended because foods may stay in the “Danger Zone,” between 40 °F and 140 °F, too long. </a:t>
            </a:r>
          </a:p>
          <a:p>
            <a:pPr>
              <a:buFont typeface="Arial" panose="020B0604020202020204" pitchFamily="34" charset="0"/>
              <a:buChar char="•"/>
            </a:pPr>
            <a:r>
              <a:rPr lang="en-US" dirty="0"/>
              <a:t>Bacteria multiply rapidly at these temperatures.</a:t>
            </a:r>
          </a:p>
        </p:txBody>
      </p:sp>
    </p:spTree>
    <p:extLst>
      <p:ext uri="{BB962C8B-B14F-4D97-AF65-F5344CB8AC3E}">
        <p14:creationId xmlns:p14="http://schemas.microsoft.com/office/powerpoint/2010/main" val="3227324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6C4DA-1A2F-6932-E581-49D7C3A90B3C}"/>
              </a:ext>
            </a:extLst>
          </p:cNvPr>
          <p:cNvSpPr>
            <a:spLocks noGrp="1"/>
          </p:cNvSpPr>
          <p:nvPr>
            <p:ph type="title"/>
          </p:nvPr>
        </p:nvSpPr>
        <p:spPr/>
        <p:txBody>
          <a:bodyPr/>
          <a:lstStyle/>
          <a:p>
            <a:r>
              <a:rPr lang="en-US" dirty="0"/>
              <a:t>When you keep food hot</a:t>
            </a:r>
          </a:p>
        </p:txBody>
      </p:sp>
      <p:sp>
        <p:nvSpPr>
          <p:cNvPr id="3" name="Content Placeholder 2">
            <a:extLst>
              <a:ext uri="{FF2B5EF4-FFF2-40B4-BE49-F238E27FC236}">
                <a16:creationId xmlns:a16="http://schemas.microsoft.com/office/drawing/2014/main" id="{A6FE0134-5CF6-EF33-5CC7-52FF86596E15}"/>
              </a:ext>
            </a:extLst>
          </p:cNvPr>
          <p:cNvSpPr>
            <a:spLocks noGrp="1"/>
          </p:cNvSpPr>
          <p:nvPr>
            <p:ph idx="1"/>
          </p:nvPr>
        </p:nvSpPr>
        <p:spPr/>
        <p:txBody>
          <a:bodyPr/>
          <a:lstStyle/>
          <a:p>
            <a:pPr>
              <a:buFont typeface="Arial" panose="020B0604020202020204" pitchFamily="34" charset="0"/>
              <a:buChar char="•"/>
            </a:pPr>
            <a:r>
              <a:rPr lang="en-US" dirty="0"/>
              <a:t>Once food is cooked or reheated, it should be held hot, at or above 140 °F. </a:t>
            </a:r>
          </a:p>
          <a:p>
            <a:pPr>
              <a:buFont typeface="Arial" panose="020B0604020202020204" pitchFamily="34" charset="0"/>
              <a:buChar char="•"/>
            </a:pPr>
            <a:r>
              <a:rPr lang="en-US" dirty="0"/>
              <a:t>Food may be held in an oven or on a serving line in heated chafing dishes, or on preheated steam tables, warming trays, and/or slow cookers. </a:t>
            </a:r>
          </a:p>
          <a:p>
            <a:pPr>
              <a:buFont typeface="Arial" panose="020B0604020202020204" pitchFamily="34" charset="0"/>
              <a:buChar char="•"/>
            </a:pPr>
            <a:r>
              <a:rPr lang="en-US" dirty="0"/>
              <a:t>Always keep hot food hot. </a:t>
            </a:r>
          </a:p>
          <a:p>
            <a:pPr>
              <a:buFont typeface="Arial" panose="020B0604020202020204" pitchFamily="34" charset="0"/>
              <a:buChar char="•"/>
            </a:pPr>
            <a:r>
              <a:rPr lang="en-US" dirty="0"/>
              <a:t>Hot holding for extended periods may reduce the quality of the food.</a:t>
            </a:r>
          </a:p>
        </p:txBody>
      </p:sp>
    </p:spTree>
    <p:extLst>
      <p:ext uri="{BB962C8B-B14F-4D97-AF65-F5344CB8AC3E}">
        <p14:creationId xmlns:p14="http://schemas.microsoft.com/office/powerpoint/2010/main" val="28271739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6244A-A867-53E7-61F3-E06ADF9ABF84}"/>
              </a:ext>
            </a:extLst>
          </p:cNvPr>
          <p:cNvSpPr>
            <a:spLocks noGrp="1"/>
          </p:cNvSpPr>
          <p:nvPr>
            <p:ph type="title"/>
          </p:nvPr>
        </p:nvSpPr>
        <p:spPr/>
        <p:txBody>
          <a:bodyPr/>
          <a:lstStyle/>
          <a:p>
            <a:r>
              <a:rPr lang="en-US" dirty="0"/>
              <a:t>When you keep food cold</a:t>
            </a:r>
          </a:p>
        </p:txBody>
      </p:sp>
      <p:sp>
        <p:nvSpPr>
          <p:cNvPr id="3" name="Content Placeholder 2">
            <a:extLst>
              <a:ext uri="{FF2B5EF4-FFF2-40B4-BE49-F238E27FC236}">
                <a16:creationId xmlns:a16="http://schemas.microsoft.com/office/drawing/2014/main" id="{9421FB86-9CB9-1D58-7068-FBA7C6AADC53}"/>
              </a:ext>
            </a:extLst>
          </p:cNvPr>
          <p:cNvSpPr>
            <a:spLocks noGrp="1"/>
          </p:cNvSpPr>
          <p:nvPr>
            <p:ph idx="1"/>
          </p:nvPr>
        </p:nvSpPr>
        <p:spPr/>
        <p:txBody>
          <a:bodyPr/>
          <a:lstStyle/>
          <a:p>
            <a:pPr>
              <a:buFont typeface="Arial" panose="020B0604020202020204" pitchFamily="34" charset="0"/>
              <a:buChar char="•"/>
            </a:pPr>
            <a:r>
              <a:rPr lang="en-US" dirty="0"/>
              <a:t>Store food in a refrigerator at 40 °F or below. If there is not enough room in the refrigerator, place food in coolers with ice, or frozen gel packs. Always keep cold food cold.</a:t>
            </a:r>
          </a:p>
          <a:p>
            <a:pPr>
              <a:buFont typeface="Arial" panose="020B0604020202020204" pitchFamily="34" charset="0"/>
              <a:buChar char="•"/>
            </a:pPr>
            <a:r>
              <a:rPr lang="en-US" dirty="0"/>
              <a:t>Do not stack foods that could drip or leak onto other foods and cause cross contamination.</a:t>
            </a:r>
          </a:p>
          <a:p>
            <a:endParaRPr lang="en-US" dirty="0"/>
          </a:p>
        </p:txBody>
      </p:sp>
    </p:spTree>
    <p:extLst>
      <p:ext uri="{BB962C8B-B14F-4D97-AF65-F5344CB8AC3E}">
        <p14:creationId xmlns:p14="http://schemas.microsoft.com/office/powerpoint/2010/main" val="2807530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6A715-FF0F-A25C-D105-29FA3BAB3A82}"/>
              </a:ext>
            </a:extLst>
          </p:cNvPr>
          <p:cNvSpPr>
            <a:spLocks noGrp="1"/>
          </p:cNvSpPr>
          <p:nvPr>
            <p:ph type="title"/>
          </p:nvPr>
        </p:nvSpPr>
        <p:spPr/>
        <p:txBody>
          <a:bodyPr/>
          <a:lstStyle/>
          <a:p>
            <a:r>
              <a:rPr lang="en-US" dirty="0"/>
              <a:t>When you serve food</a:t>
            </a:r>
          </a:p>
        </p:txBody>
      </p:sp>
      <p:sp>
        <p:nvSpPr>
          <p:cNvPr id="3" name="Content Placeholder 2">
            <a:extLst>
              <a:ext uri="{FF2B5EF4-FFF2-40B4-BE49-F238E27FC236}">
                <a16:creationId xmlns:a16="http://schemas.microsoft.com/office/drawing/2014/main" id="{1F96DAD6-0828-7A52-505D-DCA5A3BD5E97}"/>
              </a:ext>
            </a:extLst>
          </p:cNvPr>
          <p:cNvSpPr>
            <a:spLocks noGrp="1"/>
          </p:cNvSpPr>
          <p:nvPr>
            <p:ph idx="1"/>
          </p:nvPr>
        </p:nvSpPr>
        <p:spPr/>
        <p:txBody>
          <a:bodyPr/>
          <a:lstStyle/>
          <a:p>
            <a:pPr>
              <a:buFont typeface="Arial" panose="020B0604020202020204" pitchFamily="34" charset="0"/>
              <a:buChar char="•"/>
            </a:pPr>
            <a:r>
              <a:rPr lang="en-US" dirty="0"/>
              <a:t>Use clean containers and utensils to serve food. </a:t>
            </a:r>
          </a:p>
          <a:p>
            <a:pPr>
              <a:buFont typeface="Arial" panose="020B0604020202020204" pitchFamily="34" charset="0"/>
              <a:buChar char="•"/>
            </a:pPr>
            <a:r>
              <a:rPr lang="en-US" dirty="0"/>
              <a:t>Do not use a plate that previously held raw meat, poultry, or seafood unless the plate has first been washed in hot, soapy water. </a:t>
            </a:r>
          </a:p>
          <a:p>
            <a:pPr>
              <a:buFont typeface="Arial" panose="020B0604020202020204" pitchFamily="34" charset="0"/>
              <a:buChar char="•"/>
            </a:pPr>
            <a:r>
              <a:rPr lang="en-US" dirty="0"/>
              <a:t>When a dish is empty or nearly empty, replace with a fresh container of food, removing the previous container. </a:t>
            </a:r>
          </a:p>
          <a:p>
            <a:pPr>
              <a:buFont typeface="Arial" panose="020B0604020202020204" pitchFamily="34" charset="0"/>
              <a:buChar char="•"/>
            </a:pPr>
            <a:r>
              <a:rPr lang="en-US" dirty="0"/>
              <a:t>Place cold food in containers on ice. Hold cold foods at or below 40 °F. </a:t>
            </a:r>
          </a:p>
          <a:p>
            <a:pPr>
              <a:buFont typeface="Arial" panose="020B0604020202020204" pitchFamily="34" charset="0"/>
              <a:buChar char="•"/>
            </a:pPr>
            <a:r>
              <a:rPr lang="en-US" dirty="0"/>
              <a:t>Food that will be portioned and served on the serving line should be placed in a shallow container. Place this container inside a deep pan filled partially with ice to keep food cold.</a:t>
            </a:r>
          </a:p>
        </p:txBody>
      </p:sp>
    </p:spTree>
    <p:extLst>
      <p:ext uri="{BB962C8B-B14F-4D97-AF65-F5344CB8AC3E}">
        <p14:creationId xmlns:p14="http://schemas.microsoft.com/office/powerpoint/2010/main" val="147669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A9099-796A-787E-6A13-821D34E79A96}"/>
              </a:ext>
            </a:extLst>
          </p:cNvPr>
          <p:cNvSpPr>
            <a:spLocks noGrp="1"/>
          </p:cNvSpPr>
          <p:nvPr>
            <p:ph type="title"/>
          </p:nvPr>
        </p:nvSpPr>
        <p:spPr/>
        <p:txBody>
          <a:bodyPr/>
          <a:lstStyle/>
          <a:p>
            <a:r>
              <a:rPr lang="en-US" dirty="0"/>
              <a:t>Why is food safety important?</a:t>
            </a:r>
          </a:p>
        </p:txBody>
      </p:sp>
      <p:sp>
        <p:nvSpPr>
          <p:cNvPr id="3" name="Content Placeholder 2">
            <a:extLst>
              <a:ext uri="{FF2B5EF4-FFF2-40B4-BE49-F238E27FC236}">
                <a16:creationId xmlns:a16="http://schemas.microsoft.com/office/drawing/2014/main" id="{BDA6408B-C676-26E8-BDB5-64792EFE25B8}"/>
              </a:ext>
            </a:extLst>
          </p:cNvPr>
          <p:cNvSpPr>
            <a:spLocks noGrp="1"/>
          </p:cNvSpPr>
          <p:nvPr>
            <p:ph idx="1"/>
          </p:nvPr>
        </p:nvSpPr>
        <p:spPr/>
        <p:txBody>
          <a:bodyPr/>
          <a:lstStyle/>
          <a:p>
            <a:pPr>
              <a:buFont typeface="Arial" panose="020B0604020202020204" pitchFamily="34" charset="0"/>
              <a:buChar char="•"/>
            </a:pPr>
            <a:r>
              <a:rPr lang="en-US" dirty="0"/>
              <a:t>Engaging in safe habits in the kitchen—whether preparing food, serving food, or cleaning up—is paramount to healthy decision making.</a:t>
            </a:r>
          </a:p>
          <a:p>
            <a:pPr>
              <a:buFont typeface="Arial" panose="020B0604020202020204" pitchFamily="34" charset="0"/>
              <a:buChar char="•"/>
            </a:pPr>
            <a:r>
              <a:rPr lang="en-US" dirty="0"/>
              <a:t>Food that is left to thaw and potentially drip contents onto other food is a health risk—food poisoning can occur.</a:t>
            </a:r>
          </a:p>
          <a:p>
            <a:pPr>
              <a:buFont typeface="Arial" panose="020B0604020202020204" pitchFamily="34" charset="0"/>
              <a:buChar char="•"/>
            </a:pPr>
            <a:r>
              <a:rPr lang="en-US" dirty="0"/>
              <a:t>It’s always important to check donated items, and ones you purchased, for dented cans, partially removed labels, tear in a box, etc. Any one of these issues could mean that the food inside the can/box is unsafe to serve.</a:t>
            </a:r>
          </a:p>
        </p:txBody>
      </p:sp>
    </p:spTree>
    <p:extLst>
      <p:ext uri="{BB962C8B-B14F-4D97-AF65-F5344CB8AC3E}">
        <p14:creationId xmlns:p14="http://schemas.microsoft.com/office/powerpoint/2010/main" val="20729579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FA087-7B05-CAB2-9776-8EC24B0AD46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8271B75-02F8-CB80-39AF-EEF3EEB9624F}"/>
              </a:ext>
            </a:extLst>
          </p:cNvPr>
          <p:cNvSpPr>
            <a:spLocks noGrp="1"/>
          </p:cNvSpPr>
          <p:nvPr>
            <p:ph idx="1"/>
          </p:nvPr>
        </p:nvSpPr>
        <p:spPr/>
        <p:txBody>
          <a:bodyPr/>
          <a:lstStyle/>
          <a:p>
            <a:pPr>
              <a:buFont typeface="Arial" panose="020B0604020202020204" pitchFamily="34" charset="0"/>
              <a:buChar char="•"/>
            </a:pPr>
            <a:r>
              <a:rPr lang="en-US" dirty="0"/>
              <a:t>Food like chicken salad and desserts in individual serving dishes can also be placed directly on ice, or in a shallow container set in a deep pan filled with ice. Drain off water as ice melts and replace ice frequently. </a:t>
            </a:r>
          </a:p>
          <a:p>
            <a:pPr>
              <a:buFont typeface="Arial" panose="020B0604020202020204" pitchFamily="34" charset="0"/>
              <a:buChar char="•"/>
            </a:pPr>
            <a:r>
              <a:rPr lang="en-US" dirty="0"/>
              <a:t>Once food is thoroughly heated on stovetop, oven or in microwave oven, keep food hot by using a heat source. </a:t>
            </a:r>
          </a:p>
          <a:p>
            <a:pPr>
              <a:buFont typeface="Arial" panose="020B0604020202020204" pitchFamily="34" charset="0"/>
              <a:buChar char="•"/>
            </a:pPr>
            <a:r>
              <a:rPr lang="en-US" dirty="0"/>
              <a:t>Place food in chafing dishes, preheated steam tables, warming trays, and/or slow cookers. Check the temperature frequently to be sure food stays at or above 140 °F.</a:t>
            </a:r>
          </a:p>
        </p:txBody>
      </p:sp>
    </p:spTree>
    <p:extLst>
      <p:ext uri="{BB962C8B-B14F-4D97-AF65-F5344CB8AC3E}">
        <p14:creationId xmlns:p14="http://schemas.microsoft.com/office/powerpoint/2010/main" val="12255931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BCBB0-C2D0-5A65-A360-1B8279E4ABDE}"/>
              </a:ext>
            </a:extLst>
          </p:cNvPr>
          <p:cNvSpPr>
            <a:spLocks noGrp="1"/>
          </p:cNvSpPr>
          <p:nvPr>
            <p:ph type="title"/>
          </p:nvPr>
        </p:nvSpPr>
        <p:spPr/>
        <p:txBody>
          <a:bodyPr/>
          <a:lstStyle/>
          <a:p>
            <a:r>
              <a:rPr lang="en-US" dirty="0"/>
              <a:t>What types of dietary restrictions do we look for?</a:t>
            </a:r>
          </a:p>
        </p:txBody>
      </p:sp>
      <p:sp>
        <p:nvSpPr>
          <p:cNvPr id="3" name="Content Placeholder 2">
            <a:extLst>
              <a:ext uri="{FF2B5EF4-FFF2-40B4-BE49-F238E27FC236}">
                <a16:creationId xmlns:a16="http://schemas.microsoft.com/office/drawing/2014/main" id="{2776563D-FF23-A99C-A659-81551AFD58B9}"/>
              </a:ext>
            </a:extLst>
          </p:cNvPr>
          <p:cNvSpPr>
            <a:spLocks noGrp="1"/>
          </p:cNvSpPr>
          <p:nvPr>
            <p:ph idx="1"/>
          </p:nvPr>
        </p:nvSpPr>
        <p:spPr/>
        <p:txBody>
          <a:bodyPr/>
          <a:lstStyle/>
          <a:p>
            <a:pPr>
              <a:buFont typeface="Arial" panose="020B0604020202020204" pitchFamily="34" charset="0"/>
              <a:buChar char="•"/>
            </a:pPr>
            <a:r>
              <a:rPr lang="en-US" dirty="0"/>
              <a:t>Diabetes is the main restriction we look for. We know which participants are diabetic, and should be planning food and drinks around diabetic guidelines.</a:t>
            </a:r>
          </a:p>
          <a:p>
            <a:pPr>
              <a:buFont typeface="Arial" panose="020B0604020202020204" pitchFamily="34" charset="0"/>
              <a:buChar char="•"/>
            </a:pPr>
            <a:r>
              <a:rPr lang="en-US" dirty="0"/>
              <a:t>Drinking plenty of water is a big priority. Diabetic patients should consume enough water to keep their systems flushed of excessive sugars.</a:t>
            </a:r>
          </a:p>
          <a:p>
            <a:pPr>
              <a:buFont typeface="Arial" panose="020B0604020202020204" pitchFamily="34" charset="0"/>
              <a:buChar char="•"/>
            </a:pPr>
            <a:r>
              <a:rPr lang="en-US" dirty="0"/>
              <a:t>Coffee (unsweetened) and unsweetened tea are good for diabetics because they are typically low-calorie and do not have added sugars.</a:t>
            </a:r>
          </a:p>
        </p:txBody>
      </p:sp>
    </p:spTree>
    <p:extLst>
      <p:ext uri="{BB962C8B-B14F-4D97-AF65-F5344CB8AC3E}">
        <p14:creationId xmlns:p14="http://schemas.microsoft.com/office/powerpoint/2010/main" val="9990104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3C11B-6A62-2E4A-1141-8FE612C6C7FF}"/>
              </a:ext>
            </a:extLst>
          </p:cNvPr>
          <p:cNvSpPr>
            <a:spLocks noGrp="1"/>
          </p:cNvSpPr>
          <p:nvPr>
            <p:ph type="title"/>
          </p:nvPr>
        </p:nvSpPr>
        <p:spPr/>
        <p:txBody>
          <a:bodyPr/>
          <a:lstStyle/>
          <a:p>
            <a:r>
              <a:rPr lang="en-US" dirty="0"/>
              <a:t>Basic dietary guidelines for those living with diabetes</a:t>
            </a:r>
          </a:p>
        </p:txBody>
      </p:sp>
      <p:sp>
        <p:nvSpPr>
          <p:cNvPr id="3" name="Content Placeholder 2">
            <a:extLst>
              <a:ext uri="{FF2B5EF4-FFF2-40B4-BE49-F238E27FC236}">
                <a16:creationId xmlns:a16="http://schemas.microsoft.com/office/drawing/2014/main" id="{150BDF3F-290D-D868-6830-695CCE1B4D9B}"/>
              </a:ext>
            </a:extLst>
          </p:cNvPr>
          <p:cNvSpPr>
            <a:spLocks noGrp="1"/>
          </p:cNvSpPr>
          <p:nvPr>
            <p:ph idx="1"/>
          </p:nvPr>
        </p:nvSpPr>
        <p:spPr/>
        <p:txBody>
          <a:bodyPr/>
          <a:lstStyle/>
          <a:p>
            <a:r>
              <a:rPr lang="en-US" dirty="0"/>
              <a:t>Follow an eating plan that cuts down on carbs, focuses on lean proteins like fish and turkey and incorporates plenty of vegetables, especially leafy greens.</a:t>
            </a:r>
          </a:p>
          <a:p>
            <a:r>
              <a:rPr lang="en-US" dirty="0"/>
              <a:t>Follow an exercise plan that includes aerobic exercise and strength conditioning.</a:t>
            </a:r>
          </a:p>
          <a:p>
            <a:r>
              <a:rPr lang="en-US" dirty="0"/>
              <a:t>Take appropriate diabetes management medications.</a:t>
            </a:r>
          </a:p>
          <a:p>
            <a:r>
              <a:rPr lang="en-US" dirty="0"/>
              <a:t>Reduce stress, which can increase blood sugar.</a:t>
            </a:r>
          </a:p>
          <a:p>
            <a:r>
              <a:rPr lang="en-US" dirty="0"/>
              <a:t>Check with your loved one’s specialists to see if any dietary changes need to be made after starting a new medication or dose.</a:t>
            </a:r>
          </a:p>
          <a:p>
            <a:endParaRPr lang="en-US" dirty="0"/>
          </a:p>
        </p:txBody>
      </p:sp>
    </p:spTree>
    <p:extLst>
      <p:ext uri="{BB962C8B-B14F-4D97-AF65-F5344CB8AC3E}">
        <p14:creationId xmlns:p14="http://schemas.microsoft.com/office/powerpoint/2010/main" val="39118715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5FAD7-FCF8-E020-A097-40E298890CCF}"/>
              </a:ext>
            </a:extLst>
          </p:cNvPr>
          <p:cNvSpPr>
            <a:spLocks noGrp="1"/>
          </p:cNvSpPr>
          <p:nvPr>
            <p:ph type="title"/>
          </p:nvPr>
        </p:nvSpPr>
        <p:spPr/>
        <p:txBody>
          <a:bodyPr/>
          <a:lstStyle/>
          <a:p>
            <a:r>
              <a:rPr lang="en-US" dirty="0"/>
              <a:t>Helping those with dementia AND diabetes (suggestions)</a:t>
            </a:r>
          </a:p>
        </p:txBody>
      </p:sp>
      <p:sp>
        <p:nvSpPr>
          <p:cNvPr id="3" name="Content Placeholder 2">
            <a:extLst>
              <a:ext uri="{FF2B5EF4-FFF2-40B4-BE49-F238E27FC236}">
                <a16:creationId xmlns:a16="http://schemas.microsoft.com/office/drawing/2014/main" id="{68AEE65D-6828-B1BC-CB8B-2161EDF6D605}"/>
              </a:ext>
            </a:extLst>
          </p:cNvPr>
          <p:cNvSpPr>
            <a:spLocks noGrp="1"/>
          </p:cNvSpPr>
          <p:nvPr>
            <p:ph idx="1"/>
          </p:nvPr>
        </p:nvSpPr>
        <p:spPr/>
        <p:txBody>
          <a:bodyPr>
            <a:normAutofit fontScale="77500" lnSpcReduction="20000"/>
          </a:bodyPr>
          <a:lstStyle/>
          <a:p>
            <a:r>
              <a:rPr lang="en-US" dirty="0"/>
              <a:t>Offer a balanced plate with nutrient-dense healthy fats such as nut butters and avocados. They are also packed with calories, so your loved one doesn't need to eat a lot. Other good choices include:</a:t>
            </a:r>
          </a:p>
          <a:p>
            <a:pPr lvl="1"/>
            <a:r>
              <a:rPr lang="en-US" dirty="0"/>
              <a:t>Smoothies with protein. Smoothies are a great way to incorporate high-fiber foods, like vegetables and many fruits, into a diet. Ideas for the protein source include protein powder, peanut butter or nut butter.</a:t>
            </a:r>
          </a:p>
          <a:p>
            <a:pPr lvl="1"/>
            <a:r>
              <a:rPr lang="en-US" dirty="0"/>
              <a:t>Oatmeal with nut butter</a:t>
            </a:r>
          </a:p>
          <a:p>
            <a:pPr lvl="1"/>
            <a:r>
              <a:rPr lang="en-US" dirty="0"/>
              <a:t>Omelets or egg scrambles</a:t>
            </a:r>
          </a:p>
          <a:p>
            <a:pPr lvl="1"/>
            <a:r>
              <a:rPr lang="en-US" dirty="0"/>
              <a:t>Tuna Casserole with noodles, cheese and garbanzos</a:t>
            </a:r>
          </a:p>
          <a:p>
            <a:pPr lvl="1"/>
            <a:r>
              <a:rPr lang="en-US" dirty="0"/>
              <a:t>Greek yogurt parfait</a:t>
            </a:r>
          </a:p>
          <a:p>
            <a:r>
              <a:rPr lang="en-US" dirty="0"/>
              <a:t>Cut back on empty-calorie refined sugars like cake and cookies, and consider replacing them with fruit.</a:t>
            </a:r>
          </a:p>
          <a:p>
            <a:r>
              <a:rPr lang="en-US" dirty="0"/>
              <a:t>Ill-fitting dentures often raise problems with chewing. Consider food that is soft, in small chunks and easier to swallow.</a:t>
            </a:r>
          </a:p>
          <a:p>
            <a:r>
              <a:rPr lang="en-US" dirty="0"/>
              <a:t>Adaptive eating devices can allow a person with dementia to eat on their own, which will help them maintain their independence and eat more. Examples include large-handled spoons, bowls and plates with higher rims and plates with suction cups on the bottom. In later stages of dementia, finger foods and using straws can be helpful.</a:t>
            </a:r>
          </a:p>
          <a:p>
            <a:endParaRPr lang="en-US" dirty="0"/>
          </a:p>
        </p:txBody>
      </p:sp>
    </p:spTree>
    <p:extLst>
      <p:ext uri="{BB962C8B-B14F-4D97-AF65-F5344CB8AC3E}">
        <p14:creationId xmlns:p14="http://schemas.microsoft.com/office/powerpoint/2010/main" val="4083600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B2EA78-AEB3-469B-9025-3B17201A457B}"/>
              </a:ext>
            </a:extLst>
          </p:cNvPr>
          <p:cNvSpPr>
            <a:spLocks noGrp="1"/>
          </p:cNvSpPr>
          <p:nvPr>
            <p:ph type="ctrTitle"/>
          </p:nvPr>
        </p:nvSpPr>
        <p:spPr>
          <a:xfrm>
            <a:off x="1097280" y="758952"/>
            <a:ext cx="10058400" cy="3892168"/>
          </a:xfrm>
        </p:spPr>
        <p:txBody>
          <a:bodyPr anchor="ctr">
            <a:normAutofit/>
          </a:bodyPr>
          <a:lstStyle/>
          <a:p>
            <a:pPr lvl="0"/>
            <a:r>
              <a:rPr lang="en-US" sz="4800" i="1" dirty="0">
                <a:solidFill>
                  <a:srgbClr val="FFFFFF"/>
                </a:solidFill>
              </a:rPr>
              <a:t>Questions: Contact Dr. Parker or Dale Libby</a:t>
            </a:r>
            <a:br>
              <a:rPr lang="en-US" sz="4800" i="1" dirty="0">
                <a:solidFill>
                  <a:srgbClr val="FFFFFF"/>
                </a:solidFill>
              </a:rPr>
            </a:br>
            <a:r>
              <a:rPr lang="en-US" sz="4800" i="1" dirty="0">
                <a:solidFill>
                  <a:srgbClr val="FFFFFF"/>
                </a:solidFill>
              </a:rPr>
              <a:t>Quiz: Please complete the quiz below so we can ensure you went through the training.</a:t>
            </a:r>
          </a:p>
        </p:txBody>
      </p:sp>
      <p:sp>
        <p:nvSpPr>
          <p:cNvPr id="49" name="Rectangle 48">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ubtitle 2">
            <a:extLst>
              <a:ext uri="{FF2B5EF4-FFF2-40B4-BE49-F238E27FC236}">
                <a16:creationId xmlns:a16="http://schemas.microsoft.com/office/drawing/2014/main" id="{255E1F2F-E259-4EA8-9FFD-3A10AF541859}"/>
              </a:ext>
            </a:extLst>
          </p:cNvPr>
          <p:cNvSpPr>
            <a:spLocks noGrp="1"/>
          </p:cNvSpPr>
          <p:nvPr>
            <p:ph type="subTitle" idx="1"/>
          </p:nvPr>
        </p:nvSpPr>
        <p:spPr>
          <a:xfrm>
            <a:off x="1100051" y="5225240"/>
            <a:ext cx="10058400" cy="1143000"/>
          </a:xfrm>
        </p:spPr>
        <p:txBody>
          <a:bodyPr>
            <a:normAutofit/>
          </a:bodyPr>
          <a:lstStyle/>
          <a:p>
            <a:r>
              <a:rPr lang="en-US" dirty="0">
                <a:solidFill>
                  <a:srgbClr val="FFFFFF"/>
                </a:solidFill>
                <a:hlinkClick r:id="rId2"/>
              </a:rPr>
              <a:t>Kitchen &amp; Food Safety Quiz</a:t>
            </a:r>
            <a:endParaRPr lang="en-US" dirty="0">
              <a:solidFill>
                <a:srgbClr val="FFFFFF"/>
              </a:solidFill>
            </a:endParaRPr>
          </a:p>
        </p:txBody>
      </p:sp>
    </p:spTree>
    <p:extLst>
      <p:ext uri="{BB962C8B-B14F-4D97-AF65-F5344CB8AC3E}">
        <p14:creationId xmlns:p14="http://schemas.microsoft.com/office/powerpoint/2010/main" val="191714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413B6E-90D4-E816-8EBF-488B7D759C0F}"/>
              </a:ext>
            </a:extLst>
          </p:cNvPr>
          <p:cNvSpPr txBox="1"/>
          <p:nvPr/>
        </p:nvSpPr>
        <p:spPr>
          <a:xfrm>
            <a:off x="279919" y="374885"/>
            <a:ext cx="7735077" cy="1200329"/>
          </a:xfrm>
          <a:prstGeom prst="rect">
            <a:avLst/>
          </a:prstGeom>
          <a:noFill/>
        </p:spPr>
        <p:txBody>
          <a:bodyPr wrap="square">
            <a:spAutoFit/>
          </a:bodyPr>
          <a:lstStyle/>
          <a:p>
            <a:r>
              <a:rPr lang="en-US" dirty="0"/>
              <a:t>Foodborne illness, or food poisoning, often presents itself as flu-like symptoms such as nausea, vomiting, diarrhea, or fever, so many people may not recognize that the illness may be caused by bacteria or other pathogens in food.</a:t>
            </a:r>
          </a:p>
        </p:txBody>
      </p:sp>
      <p:pic>
        <p:nvPicPr>
          <p:cNvPr id="5" name="Picture 4">
            <a:extLst>
              <a:ext uri="{FF2B5EF4-FFF2-40B4-BE49-F238E27FC236}">
                <a16:creationId xmlns:a16="http://schemas.microsoft.com/office/drawing/2014/main" id="{39824C9A-878B-C812-4650-B44B1C8DE80C}"/>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6345594" y="4925980"/>
            <a:ext cx="5715000" cy="1428750"/>
          </a:xfrm>
          <a:prstGeom prst="rect">
            <a:avLst/>
          </a:prstGeom>
        </p:spPr>
      </p:pic>
      <p:sp>
        <p:nvSpPr>
          <p:cNvPr id="6" name="TextBox 5">
            <a:extLst>
              <a:ext uri="{FF2B5EF4-FFF2-40B4-BE49-F238E27FC236}">
                <a16:creationId xmlns:a16="http://schemas.microsoft.com/office/drawing/2014/main" id="{0FE36570-4D48-D120-BE67-B764F492A3C7}"/>
              </a:ext>
            </a:extLst>
          </p:cNvPr>
          <p:cNvSpPr txBox="1"/>
          <p:nvPr/>
        </p:nvSpPr>
        <p:spPr>
          <a:xfrm>
            <a:off x="6345594" y="6354730"/>
            <a:ext cx="5715000" cy="230832"/>
          </a:xfrm>
          <a:prstGeom prst="rect">
            <a:avLst/>
          </a:prstGeom>
          <a:noFill/>
        </p:spPr>
        <p:txBody>
          <a:bodyPr wrap="square" rtlCol="0">
            <a:spAutoFit/>
          </a:bodyPr>
          <a:lstStyle/>
          <a:p>
            <a:r>
              <a:rPr lang="en-US" sz="900">
                <a:hlinkClick r:id="rId3" tooltip="https://open.maricopa.edu/nutritionessentials/chapter/food-for-all/"/>
              </a:rPr>
              <a:t>This Photo</a:t>
            </a:r>
            <a:r>
              <a:rPr lang="en-US" sz="900"/>
              <a:t> by Unknown Author is licensed under </a:t>
            </a:r>
            <a:r>
              <a:rPr lang="en-US" sz="900">
                <a:hlinkClick r:id="rId4" tooltip="https://creativecommons.org/licenses/by-nc-sa/3.0/"/>
              </a:rPr>
              <a:t>CC BY-SA-NC</a:t>
            </a:r>
            <a:endParaRPr lang="en-US" sz="900"/>
          </a:p>
        </p:txBody>
      </p:sp>
      <p:sp>
        <p:nvSpPr>
          <p:cNvPr id="8" name="TextBox 7">
            <a:extLst>
              <a:ext uri="{FF2B5EF4-FFF2-40B4-BE49-F238E27FC236}">
                <a16:creationId xmlns:a16="http://schemas.microsoft.com/office/drawing/2014/main" id="{B4190CCE-4D58-512E-29EF-E23F09AA14D9}"/>
              </a:ext>
            </a:extLst>
          </p:cNvPr>
          <p:cNvSpPr txBox="1"/>
          <p:nvPr/>
        </p:nvSpPr>
        <p:spPr>
          <a:xfrm>
            <a:off x="248040" y="1748980"/>
            <a:ext cx="6097554" cy="1477328"/>
          </a:xfrm>
          <a:prstGeom prst="rect">
            <a:avLst/>
          </a:prstGeom>
          <a:noFill/>
        </p:spPr>
        <p:txBody>
          <a:bodyPr wrap="square">
            <a:spAutoFit/>
          </a:bodyPr>
          <a:lstStyle/>
          <a:p>
            <a:r>
              <a:rPr lang="en-US" dirty="0"/>
              <a:t>Bacteria that cause disease are called </a:t>
            </a:r>
            <a:r>
              <a:rPr lang="en-US" dirty="0" err="1"/>
              <a:t>pathogens.When</a:t>
            </a:r>
            <a:r>
              <a:rPr lang="en-US" dirty="0"/>
              <a:t> certain pathogens enter the food supply, they can cause foodborne illness. Millions of cases of foodborne illness occur each year and most can be prevented. Proper cooking or processing of food destroys bacteria.</a:t>
            </a:r>
          </a:p>
        </p:txBody>
      </p:sp>
    </p:spTree>
    <p:extLst>
      <p:ext uri="{BB962C8B-B14F-4D97-AF65-F5344CB8AC3E}">
        <p14:creationId xmlns:p14="http://schemas.microsoft.com/office/powerpoint/2010/main" val="361733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C2372-1595-88A1-735F-C2279C2AF13A}"/>
              </a:ext>
            </a:extLst>
          </p:cNvPr>
          <p:cNvSpPr>
            <a:spLocks noGrp="1"/>
          </p:cNvSpPr>
          <p:nvPr>
            <p:ph type="title"/>
          </p:nvPr>
        </p:nvSpPr>
        <p:spPr/>
        <p:txBody>
          <a:bodyPr/>
          <a:lstStyle/>
          <a:p>
            <a:r>
              <a:rPr lang="en-US" dirty="0"/>
              <a:t>How bacteria gets into food</a:t>
            </a:r>
          </a:p>
        </p:txBody>
      </p:sp>
      <p:sp>
        <p:nvSpPr>
          <p:cNvPr id="3" name="Content Placeholder 2">
            <a:extLst>
              <a:ext uri="{FF2B5EF4-FFF2-40B4-BE49-F238E27FC236}">
                <a16:creationId xmlns:a16="http://schemas.microsoft.com/office/drawing/2014/main" id="{244A865B-08D5-1F74-BADF-9A8529F0BB9F}"/>
              </a:ext>
            </a:extLst>
          </p:cNvPr>
          <p:cNvSpPr>
            <a:spLocks noGrp="1"/>
          </p:cNvSpPr>
          <p:nvPr>
            <p:ph idx="1"/>
          </p:nvPr>
        </p:nvSpPr>
        <p:spPr/>
        <p:txBody>
          <a:bodyPr/>
          <a:lstStyle/>
          <a:p>
            <a:r>
              <a:rPr lang="en-US" dirty="0"/>
              <a:t>Bacteria may be present on products when you purchase them. Plastic-wrapped boneless chicken and ground meat, for example, were once part of live chickens or cattle. Raw meat, poultry, seafood, and eggs are not sterile. Neither is fresh produce such as lettuce, tomatoes, sprouts, and melons.</a:t>
            </a:r>
          </a:p>
          <a:p>
            <a:pPr marL="0" indent="0">
              <a:buNone/>
            </a:pPr>
            <a:r>
              <a:rPr lang="en-US" dirty="0"/>
              <a:t> Foods, including safely cooked, ready-to-eat foods, can become cross-contaminated with bacteria transferred from raw products, meat juices or other contaminated products, or from food handlers with poor personal hygiene. </a:t>
            </a:r>
          </a:p>
        </p:txBody>
      </p:sp>
    </p:spTree>
    <p:extLst>
      <p:ext uri="{BB962C8B-B14F-4D97-AF65-F5344CB8AC3E}">
        <p14:creationId xmlns:p14="http://schemas.microsoft.com/office/powerpoint/2010/main" val="2285466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11475-6108-22E2-8BBB-CCA65448FA09}"/>
              </a:ext>
            </a:extLst>
          </p:cNvPr>
          <p:cNvSpPr>
            <a:spLocks noGrp="1"/>
          </p:cNvSpPr>
          <p:nvPr>
            <p:ph type="title"/>
          </p:nvPr>
        </p:nvSpPr>
        <p:spPr/>
        <p:txBody>
          <a:bodyPr/>
          <a:lstStyle/>
          <a:p>
            <a:r>
              <a:rPr lang="en-US" dirty="0"/>
              <a:t>Cleanliness</a:t>
            </a:r>
          </a:p>
        </p:txBody>
      </p:sp>
      <p:sp>
        <p:nvSpPr>
          <p:cNvPr id="3" name="Content Placeholder 2">
            <a:extLst>
              <a:ext uri="{FF2B5EF4-FFF2-40B4-BE49-F238E27FC236}">
                <a16:creationId xmlns:a16="http://schemas.microsoft.com/office/drawing/2014/main" id="{06C7D1DC-AE36-42EF-118C-AF57A53A3846}"/>
              </a:ext>
            </a:extLst>
          </p:cNvPr>
          <p:cNvSpPr>
            <a:spLocks noGrp="1"/>
          </p:cNvSpPr>
          <p:nvPr>
            <p:ph sz="half" idx="1"/>
          </p:nvPr>
        </p:nvSpPr>
        <p:spPr/>
        <p:txBody>
          <a:bodyPr/>
          <a:lstStyle/>
          <a:p>
            <a:pPr>
              <a:buFont typeface="Arial" panose="020B0604020202020204" pitchFamily="34" charset="0"/>
              <a:buChar char="•"/>
            </a:pPr>
            <a:r>
              <a:rPr lang="en-US" dirty="0"/>
              <a:t>Wash hands frequently, especially when in contact with other foods, shaking hands, using the restroom, handling cleaning supplies, etc.</a:t>
            </a:r>
          </a:p>
          <a:p>
            <a:pPr>
              <a:buFont typeface="Arial" panose="020B0604020202020204" pitchFamily="34" charset="0"/>
              <a:buChar char="•"/>
            </a:pPr>
            <a:r>
              <a:rPr lang="en-US" dirty="0"/>
              <a:t>Keep countertops cleaned.</a:t>
            </a:r>
          </a:p>
          <a:p>
            <a:pPr>
              <a:buFont typeface="Arial" panose="020B0604020202020204" pitchFamily="34" charset="0"/>
              <a:buChar char="•"/>
            </a:pPr>
            <a:r>
              <a:rPr lang="en-US" dirty="0"/>
              <a:t>Clean cutting boards between uses—if used for raw meat, clean before using for produce or anything else.</a:t>
            </a:r>
          </a:p>
          <a:p>
            <a:pPr>
              <a:buFont typeface="Arial" panose="020B0604020202020204" pitchFamily="34" charset="0"/>
              <a:buChar char="•"/>
            </a:pPr>
            <a:r>
              <a:rPr lang="en-US" dirty="0"/>
              <a:t>Keep cutlery clean between uses.</a:t>
            </a:r>
          </a:p>
        </p:txBody>
      </p:sp>
      <p:sp>
        <p:nvSpPr>
          <p:cNvPr id="4" name="Content Placeholder 3">
            <a:extLst>
              <a:ext uri="{FF2B5EF4-FFF2-40B4-BE49-F238E27FC236}">
                <a16:creationId xmlns:a16="http://schemas.microsoft.com/office/drawing/2014/main" id="{9DE34D25-6BE2-EF95-A269-C5F280D57CDE}"/>
              </a:ext>
            </a:extLst>
          </p:cNvPr>
          <p:cNvSpPr>
            <a:spLocks noGrp="1"/>
          </p:cNvSpPr>
          <p:nvPr>
            <p:ph sz="half" idx="2"/>
          </p:nvPr>
        </p:nvSpPr>
        <p:spPr/>
        <p:txBody>
          <a:bodyPr/>
          <a:lstStyle/>
          <a:p>
            <a:pPr>
              <a:buFont typeface="Arial" panose="020B0604020202020204" pitchFamily="34" charset="0"/>
              <a:buChar char="•"/>
            </a:pPr>
            <a:r>
              <a:rPr lang="en-US" dirty="0"/>
              <a:t>Keep raw meats/foods away from ready-to-eat foods to avoid cross contamination.</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1327121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482D5-5718-D693-73FC-8DA5DD95252F}"/>
              </a:ext>
            </a:extLst>
          </p:cNvPr>
          <p:cNvSpPr>
            <a:spLocks noGrp="1"/>
          </p:cNvSpPr>
          <p:nvPr>
            <p:ph type="title"/>
          </p:nvPr>
        </p:nvSpPr>
        <p:spPr/>
        <p:txBody>
          <a:bodyPr/>
          <a:lstStyle/>
          <a:p>
            <a:r>
              <a:rPr lang="en-US" dirty="0"/>
              <a:t>When you shop for foods</a:t>
            </a:r>
          </a:p>
        </p:txBody>
      </p:sp>
      <p:sp>
        <p:nvSpPr>
          <p:cNvPr id="3" name="Content Placeholder 2">
            <a:extLst>
              <a:ext uri="{FF2B5EF4-FFF2-40B4-BE49-F238E27FC236}">
                <a16:creationId xmlns:a16="http://schemas.microsoft.com/office/drawing/2014/main" id="{03215116-817B-57C7-E826-81FF75A2A578}"/>
              </a:ext>
            </a:extLst>
          </p:cNvPr>
          <p:cNvSpPr>
            <a:spLocks noGrp="1"/>
          </p:cNvSpPr>
          <p:nvPr>
            <p:ph idx="1"/>
          </p:nvPr>
        </p:nvSpPr>
        <p:spPr/>
        <p:txBody>
          <a:bodyPr/>
          <a:lstStyle/>
          <a:p>
            <a:r>
              <a:rPr lang="en-US" dirty="0"/>
              <a:t>Do not purchase canned goods that are dented, leaking, bulging, or rusted. These are the warning signs that dangerous bacteria may be growing in the can. </a:t>
            </a:r>
          </a:p>
          <a:p>
            <a:r>
              <a:rPr lang="en-US" dirty="0"/>
              <a:t>Separate raw meat, poultry, and seafood from other foods in your grocery shopping cart and in your refrigerator. Buy cold foods last. </a:t>
            </a:r>
          </a:p>
          <a:p>
            <a:r>
              <a:rPr lang="en-US" dirty="0"/>
              <a:t>Plan to drive directly home from the grocery store. You may want to take a cooler with ice or frozen gel packs for perishables. Always refrigerate perishable food within 2 hours. Refrigerate within 1 hour when the temperature is above 90 °F.</a:t>
            </a:r>
          </a:p>
        </p:txBody>
      </p:sp>
    </p:spTree>
    <p:extLst>
      <p:ext uri="{BB962C8B-B14F-4D97-AF65-F5344CB8AC3E}">
        <p14:creationId xmlns:p14="http://schemas.microsoft.com/office/powerpoint/2010/main" val="1696352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FE17B-047D-7651-E3D4-CE5E9E353264}"/>
              </a:ext>
            </a:extLst>
          </p:cNvPr>
          <p:cNvSpPr>
            <a:spLocks noGrp="1"/>
          </p:cNvSpPr>
          <p:nvPr>
            <p:ph type="title"/>
          </p:nvPr>
        </p:nvSpPr>
        <p:spPr/>
        <p:txBody>
          <a:bodyPr/>
          <a:lstStyle/>
          <a:p>
            <a:r>
              <a:rPr lang="en-US" dirty="0"/>
              <a:t>Preparing foods</a:t>
            </a:r>
          </a:p>
        </p:txBody>
      </p:sp>
      <p:sp>
        <p:nvSpPr>
          <p:cNvPr id="3" name="Content Placeholder 2">
            <a:extLst>
              <a:ext uri="{FF2B5EF4-FFF2-40B4-BE49-F238E27FC236}">
                <a16:creationId xmlns:a16="http://schemas.microsoft.com/office/drawing/2014/main" id="{68C43AE0-2E87-0B67-EF9C-FDEBEFC6D247}"/>
              </a:ext>
            </a:extLst>
          </p:cNvPr>
          <p:cNvSpPr>
            <a:spLocks noGrp="1"/>
          </p:cNvSpPr>
          <p:nvPr>
            <p:ph sz="half" idx="1"/>
          </p:nvPr>
        </p:nvSpPr>
        <p:spPr/>
        <p:txBody>
          <a:bodyPr/>
          <a:lstStyle/>
          <a:p>
            <a:pPr>
              <a:buFont typeface="Arial" panose="020B0604020202020204" pitchFamily="34" charset="0"/>
              <a:buChar char="•"/>
            </a:pPr>
            <a:r>
              <a:rPr lang="en-US" dirty="0"/>
              <a:t>Keep raw meats separated from ready-to-eat foods.</a:t>
            </a:r>
          </a:p>
          <a:p>
            <a:pPr>
              <a:buFont typeface="Arial" panose="020B0604020202020204" pitchFamily="34" charset="0"/>
              <a:buChar char="•"/>
            </a:pPr>
            <a:r>
              <a:rPr lang="en-US" dirty="0"/>
              <a:t>If a raw meat touches the cutting board or counter top, immediately clean the area before cross contamination with another food.</a:t>
            </a:r>
          </a:p>
          <a:p>
            <a:pPr>
              <a:buFont typeface="Arial" panose="020B0604020202020204" pitchFamily="34" charset="0"/>
              <a:buChar char="•"/>
            </a:pPr>
            <a:endParaRPr lang="en-US" dirty="0"/>
          </a:p>
        </p:txBody>
      </p:sp>
      <p:sp>
        <p:nvSpPr>
          <p:cNvPr id="4" name="Content Placeholder 3">
            <a:extLst>
              <a:ext uri="{FF2B5EF4-FFF2-40B4-BE49-F238E27FC236}">
                <a16:creationId xmlns:a16="http://schemas.microsoft.com/office/drawing/2014/main" id="{C9556A3A-CE2B-0784-33A7-03EC11877BB9}"/>
              </a:ext>
            </a:extLst>
          </p:cNvPr>
          <p:cNvSpPr>
            <a:spLocks noGrp="1"/>
          </p:cNvSpPr>
          <p:nvPr>
            <p:ph sz="half" idx="2"/>
          </p:nvPr>
        </p:nvSpPr>
        <p:spPr/>
        <p:txBody>
          <a:bodyPr/>
          <a:lstStyle/>
          <a:p>
            <a:pPr>
              <a:buFont typeface="Arial" panose="020B0604020202020204" pitchFamily="34" charset="0"/>
              <a:buChar char="•"/>
            </a:pPr>
            <a:r>
              <a:rPr lang="en-US" dirty="0"/>
              <a:t>Keep refrigerated foods at the proper temperature; make sure to seal food that is not eaten and place in refrigerator within a 1-2 hour time period.</a:t>
            </a:r>
          </a:p>
          <a:p>
            <a:pPr>
              <a:buFont typeface="Arial" panose="020B0604020202020204" pitchFamily="34" charset="0"/>
              <a:buChar char="•"/>
            </a:pPr>
            <a:r>
              <a:rPr lang="en-US" dirty="0"/>
              <a:t>Cook all foods to the correct temperatures. If unsure, follow this guide from the USDA.</a:t>
            </a:r>
          </a:p>
          <a:p>
            <a:pPr>
              <a:buFont typeface="Arial" panose="020B0604020202020204" pitchFamily="34" charset="0"/>
              <a:buChar char="•"/>
            </a:pPr>
            <a:r>
              <a:rPr lang="en-US" dirty="0">
                <a:hlinkClick r:id="rId2"/>
              </a:rPr>
              <a:t>USDA Guide to Food Safety</a:t>
            </a:r>
            <a:endParaRPr lang="en-US" dirty="0"/>
          </a:p>
        </p:txBody>
      </p:sp>
    </p:spTree>
    <p:extLst>
      <p:ext uri="{BB962C8B-B14F-4D97-AF65-F5344CB8AC3E}">
        <p14:creationId xmlns:p14="http://schemas.microsoft.com/office/powerpoint/2010/main" val="1109307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24C1D-23B7-FA47-11AC-C216B8B3FED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1FBF2F10-CCCF-2044-10C0-F77B0D487A9E}"/>
              </a:ext>
            </a:extLst>
          </p:cNvPr>
          <p:cNvSpPr>
            <a:spLocks noGrp="1"/>
          </p:cNvSpPr>
          <p:nvPr>
            <p:ph idx="1"/>
          </p:nvPr>
        </p:nvSpPr>
        <p:spPr>
          <a:xfrm>
            <a:off x="1097280" y="2108201"/>
            <a:ext cx="10058400" cy="4087326"/>
          </a:xfrm>
        </p:spPr>
        <p:txBody>
          <a:bodyPr/>
          <a:lstStyle/>
          <a:p>
            <a:r>
              <a:rPr lang="en-US" dirty="0"/>
              <a:t>Wash hands and surfaces often. Bacteria can be spread throughout the kitchen and get onto cutting boards, utensils, and counter tops. To prevent this: Wash hands with soap and warm water for 20 seconds before and after handling food, and after using the bathroom, changing diapers, or handling pets. </a:t>
            </a:r>
          </a:p>
          <a:p>
            <a:r>
              <a:rPr lang="en-US" dirty="0"/>
              <a:t>Use paper towels or clean cloths to wipe up kitchen surfaces or spills. Wash cloths often in the hot cycle of your washing machine. </a:t>
            </a:r>
          </a:p>
          <a:p>
            <a:r>
              <a:rPr lang="en-US" dirty="0"/>
              <a:t>Wash cutting boards, dishes, utensils, and counter tops with hot, soapy water aft er preparing each food item and before you go on to the next item. A solution of 1 tablespoon of unscented, liquid chlorine bleach in 1 gallon of water may be used to sanitize washed surfaces and utensils.</a:t>
            </a:r>
          </a:p>
        </p:txBody>
      </p:sp>
    </p:spTree>
    <p:extLst>
      <p:ext uri="{BB962C8B-B14F-4D97-AF65-F5344CB8AC3E}">
        <p14:creationId xmlns:p14="http://schemas.microsoft.com/office/powerpoint/2010/main" val="1700471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AB0C1-3893-44A0-B532-97AA980E6300}"/>
              </a:ext>
            </a:extLst>
          </p:cNvPr>
          <p:cNvSpPr>
            <a:spLocks noGrp="1"/>
          </p:cNvSpPr>
          <p:nvPr>
            <p:ph type="title"/>
          </p:nvPr>
        </p:nvSpPr>
        <p:spPr/>
        <p:txBody>
          <a:bodyPr/>
          <a:lstStyle/>
          <a:p>
            <a:r>
              <a:rPr lang="en-US" dirty="0"/>
              <a:t>Using cutting boards</a:t>
            </a:r>
          </a:p>
        </p:txBody>
      </p:sp>
      <p:sp>
        <p:nvSpPr>
          <p:cNvPr id="3" name="Content Placeholder 2">
            <a:extLst>
              <a:ext uri="{FF2B5EF4-FFF2-40B4-BE49-F238E27FC236}">
                <a16:creationId xmlns:a16="http://schemas.microsoft.com/office/drawing/2014/main" id="{774F4178-CAA8-F80F-1EBC-9CE74BFABE51}"/>
              </a:ext>
            </a:extLst>
          </p:cNvPr>
          <p:cNvSpPr>
            <a:spLocks noGrp="1"/>
          </p:cNvSpPr>
          <p:nvPr>
            <p:ph idx="1"/>
          </p:nvPr>
        </p:nvSpPr>
        <p:spPr/>
        <p:txBody>
          <a:bodyPr/>
          <a:lstStyle/>
          <a:p>
            <a:r>
              <a:rPr lang="en-US" dirty="0"/>
              <a:t>When cutting boards are used: </a:t>
            </a:r>
          </a:p>
          <a:p>
            <a:pPr>
              <a:buFont typeface="Arial" panose="020B0604020202020204" pitchFamily="34" charset="0"/>
              <a:buChar char="•"/>
            </a:pPr>
            <a:r>
              <a:rPr lang="en-US" dirty="0"/>
              <a:t>Always use a clean cutting board. </a:t>
            </a:r>
          </a:p>
          <a:p>
            <a:pPr>
              <a:buFont typeface="Arial" panose="020B0604020202020204" pitchFamily="34" charset="0"/>
              <a:buChar char="•"/>
            </a:pPr>
            <a:r>
              <a:rPr lang="en-US" dirty="0"/>
              <a:t>Use one cutting board for fresh produce and a separate one for raw meat, poultry, and seafood. </a:t>
            </a:r>
          </a:p>
          <a:p>
            <a:pPr>
              <a:buFont typeface="Arial" panose="020B0604020202020204" pitchFamily="34" charset="0"/>
              <a:buChar char="•"/>
            </a:pPr>
            <a:r>
              <a:rPr lang="en-US" dirty="0"/>
              <a:t>Once cutting boards become excessively worn or develop hard-to-clean grooves, you should replace them. </a:t>
            </a:r>
          </a:p>
        </p:txBody>
      </p:sp>
    </p:spTree>
    <p:extLst>
      <p:ext uri="{BB962C8B-B14F-4D97-AF65-F5344CB8AC3E}">
        <p14:creationId xmlns:p14="http://schemas.microsoft.com/office/powerpoint/2010/main" val="4108778207"/>
      </p:ext>
    </p:extLst>
  </p:cSld>
  <p:clrMapOvr>
    <a:masterClrMapping/>
  </p:clrMapOvr>
</p:sld>
</file>

<file path=ppt/theme/theme1.xml><?xml version="1.0" encoding="utf-8"?>
<a:theme xmlns:a="http://schemas.openxmlformats.org/drawingml/2006/main" name="Custom">
  <a:themeElements>
    <a:clrScheme name="Custom 37">
      <a:dk1>
        <a:srgbClr val="000000"/>
      </a:dk1>
      <a:lt1>
        <a:srgbClr val="FFFFFF"/>
      </a:lt1>
      <a:dk2>
        <a:srgbClr val="4A5356"/>
      </a:dk2>
      <a:lt2>
        <a:srgbClr val="E8E3CE"/>
      </a:lt2>
      <a:accent1>
        <a:srgbClr val="9BA8B7"/>
      </a:accent1>
      <a:accent2>
        <a:srgbClr val="E6A02E"/>
      </a:accent2>
      <a:accent3>
        <a:srgbClr val="BF6A3B"/>
      </a:accent3>
      <a:accent4>
        <a:srgbClr val="92987A"/>
      </a:accent4>
      <a:accent5>
        <a:srgbClr val="857659"/>
      </a:accent5>
      <a:accent6>
        <a:srgbClr val="A0988C"/>
      </a:accent6>
      <a:hlink>
        <a:srgbClr val="00B0F0"/>
      </a:hlink>
      <a:folHlink>
        <a:srgbClr val="738F97"/>
      </a:folHlink>
    </a:clrScheme>
    <a:fontScheme name="Retrospect">
      <a:majorFont>
        <a:latin typeface="Bookman Old Style"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TWO.pptx" id="{80AA9D2D-EE59-4148-A11E-A51EEE828B28}" vid="{AEAFD717-D3C8-4034-8F7E-D5220B0CCEB8}"/>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4F4D41-822D-40F2-A7AC-E4E6CB36CA7A}">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19DAD249-BF80-48EF-9AFB-36A11BCDC2CE}">
  <ds:schemaRefs>
    <ds:schemaRef ds:uri="http://schemas.microsoft.com/sharepoint/v3/contenttype/forms"/>
  </ds:schemaRefs>
</ds:datastoreItem>
</file>

<file path=customXml/itemProps3.xml><?xml version="1.0" encoding="utf-8"?>
<ds:datastoreItem xmlns:ds="http://schemas.openxmlformats.org/officeDocument/2006/customXml" ds:itemID="{C5A59D56-2157-4202-9D02-F44E447A2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{3CEEAD3E-8219-4D9F-B598-EFBEDB6C4BBC}TFf0a5ceae-4542-492d-822e-d65a94fb0e1e3b562c5a_win32-009a0557e699</Template>
  <TotalTime>6930</TotalTime>
  <Words>2278</Words>
  <Application>Microsoft Office PowerPoint</Application>
  <PresentationFormat>Widescreen</PresentationFormat>
  <Paragraphs>114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Bookman Old Style</vt:lpstr>
      <vt:lpstr>Calibri</vt:lpstr>
      <vt:lpstr>Franklin Gothic Book</vt:lpstr>
      <vt:lpstr>Custom</vt:lpstr>
      <vt:lpstr>Kitchen &amp; Food Safety</vt:lpstr>
      <vt:lpstr>Why is food safety important?</vt:lpstr>
      <vt:lpstr>PowerPoint Presentation</vt:lpstr>
      <vt:lpstr>How bacteria gets into food</vt:lpstr>
      <vt:lpstr>Cleanliness</vt:lpstr>
      <vt:lpstr>When you shop for foods</vt:lpstr>
      <vt:lpstr>Preparing foods</vt:lpstr>
      <vt:lpstr>PowerPoint Presentation</vt:lpstr>
      <vt:lpstr>Using cutting boards</vt:lpstr>
      <vt:lpstr>Thawing food</vt:lpstr>
      <vt:lpstr>Partially cooked food</vt:lpstr>
      <vt:lpstr>Can a microwave be used to cook food?</vt:lpstr>
      <vt:lpstr>Danger zone</vt:lpstr>
      <vt:lpstr>When you store food</vt:lpstr>
      <vt:lpstr>When you reheat food</vt:lpstr>
      <vt:lpstr>PowerPoint Presentation</vt:lpstr>
      <vt:lpstr>When you keep food hot</vt:lpstr>
      <vt:lpstr>When you keep food cold</vt:lpstr>
      <vt:lpstr>When you serve food</vt:lpstr>
      <vt:lpstr>PowerPoint Presentation</vt:lpstr>
      <vt:lpstr>What types of dietary restrictions do we look for?</vt:lpstr>
      <vt:lpstr>Basic dietary guidelines for those living with diabetes</vt:lpstr>
      <vt:lpstr>Helping those with dementia AND diabetes (suggestions)</vt:lpstr>
      <vt:lpstr>Questions: Contact Dr. Parker or Dale Libby Quiz: Please complete the quiz below so we can ensure you went through the training.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Christina Parker</dc:creator>
  <cp:lastModifiedBy>Christina Parker</cp:lastModifiedBy>
  <cp:revision>4</cp:revision>
  <dcterms:created xsi:type="dcterms:W3CDTF">2025-12-11T20:41:05Z</dcterms:created>
  <dcterms:modified xsi:type="dcterms:W3CDTF">2025-12-18T19:44:28Z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