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04" r:id="rId2"/>
    <p:sldId id="338" r:id="rId3"/>
    <p:sldId id="326" r:id="rId4"/>
    <p:sldId id="257" r:id="rId5"/>
    <p:sldId id="339" r:id="rId6"/>
    <p:sldId id="275" r:id="rId7"/>
    <p:sldId id="276" r:id="rId8"/>
    <p:sldId id="340" r:id="rId9"/>
    <p:sldId id="330" r:id="rId10"/>
    <p:sldId id="315" r:id="rId11"/>
    <p:sldId id="258" r:id="rId12"/>
    <p:sldId id="318" r:id="rId13"/>
    <p:sldId id="295" r:id="rId14"/>
    <p:sldId id="278" r:id="rId15"/>
    <p:sldId id="317" r:id="rId16"/>
    <p:sldId id="319" r:id="rId17"/>
    <p:sldId id="320" r:id="rId18"/>
    <p:sldId id="261" r:id="rId19"/>
    <p:sldId id="335" r:id="rId20"/>
    <p:sldId id="314" r:id="rId21"/>
    <p:sldId id="274" r:id="rId22"/>
  </p:sldIdLst>
  <p:sldSz cx="18288000" cy="10287000"/>
  <p:notesSz cx="6858000" cy="9239250"/>
  <p:embeddedFontLst>
    <p:embeddedFont>
      <p:font typeface="Aileron Regular Italics" panose="020B0604020202020204" charset="0"/>
      <p:regular r:id="rId24"/>
      <p:italic r:id="rId25"/>
    </p:embeddedFont>
    <p:embeddedFont>
      <p:font typeface="Arimo"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ambria Math" panose="02040503050406030204" pitchFamily="18" charset="0"/>
      <p:regular r:id="rId34"/>
    </p:embeddedFont>
    <p:embeddedFont>
      <p:font typeface="Clear Sans Regular" panose="020B0604020202020204" charset="0"/>
      <p:regular r:id="rId35"/>
    </p:embeddedFont>
    <p:embeddedFont>
      <p:font typeface="Clear Sans Regular Bold" panose="020B0604020202020204" charset="0"/>
      <p:regular r:id="rId36"/>
    </p:embeddedFont>
    <p:embeddedFont>
      <p:font typeface="Evolve Sans" panose="020B0604020202020204" charset="0"/>
      <p:regular r:id="rId37"/>
      <p:bold r:id="rId38"/>
      <p:italic r:id="rId39"/>
      <p:boldItalic r:id="rId40"/>
    </p:embeddedFont>
    <p:embeddedFont>
      <p:font typeface="Grotesque" panose="020B0504020202020204" pitchFamily="34" charset="0"/>
      <p:regular r:id="rId41"/>
      <p:bold r:id="rId42"/>
    </p:embeddedFont>
    <p:embeddedFont>
      <p:font typeface="HK Grotesk Bold" panose="020B0604020202020204" charset="0"/>
      <p:regular r:id="rId43"/>
      <p:bold r:id="rId44"/>
    </p:embeddedFont>
    <p:embeddedFont>
      <p:font typeface="HK Grotesk Light" panose="020B0604020202020204" charset="0"/>
      <p:regular r:id="rId45"/>
    </p:embeddedFont>
    <p:embeddedFont>
      <p:font typeface="HK Grotesk Light Bold" panose="020B0604020202020204" charset="0"/>
      <p:regular r:id="rId46"/>
    </p:embeddedFont>
    <p:embeddedFont>
      <p:font typeface="HK Grotesk Light Bold Italics" panose="020B0604020202020204" charset="0"/>
      <p:regular r:id="rId47"/>
      <p:italic r:id="rId48"/>
    </p:embeddedFont>
    <p:embeddedFont>
      <p:font typeface="HK Grotesk Medium" panose="020B0604020202020204" charset="0"/>
      <p:regular r:id="rId49"/>
    </p:embeddedFont>
    <p:embeddedFont>
      <p:font typeface="HK Grotesk Medium Bold" panose="020B0604020202020204" charset="0"/>
      <p:regular r:id="rId50"/>
      <p:bold r:id="rId51"/>
    </p:embeddedFont>
    <p:embeddedFont>
      <p:font typeface="Lemon Tuesday" panose="020B0604020202020204" charset="0"/>
      <p:regular r:id="rId52"/>
    </p:embeddedFont>
    <p:embeddedFont>
      <p:font typeface="Lilita One" panose="020B0604020202020204" charset="0"/>
      <p:regular r:id="rId53"/>
    </p:embeddedFont>
    <p:embeddedFont>
      <p:font typeface="Roboto" panose="02000000000000000000" pitchFamily="2"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y Swain" initials="JS" lastIdx="302" clrIdx="0">
    <p:extLst>
      <p:ext uri="{19B8F6BF-5375-455C-9EA6-DF929625EA0E}">
        <p15:presenceInfo xmlns:p15="http://schemas.microsoft.com/office/powerpoint/2012/main" userId="fe5ee909e1f2d7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7C2"/>
    <a:srgbClr val="EFC7E1"/>
    <a:srgbClr val="E7ABD0"/>
    <a:srgbClr val="DD61CB"/>
    <a:srgbClr val="C229AD"/>
    <a:srgbClr val="F521C1"/>
    <a:srgbClr val="DCF5F4"/>
    <a:srgbClr val="23EC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2" autoAdjust="0"/>
    <p:restoredTop sz="94705" autoAdjust="0"/>
  </p:normalViewPr>
  <p:slideViewPr>
    <p:cSldViewPr>
      <p:cViewPr varScale="1">
        <p:scale>
          <a:sx n="41" d="100"/>
          <a:sy n="41" d="100"/>
        </p:scale>
        <p:origin x="108"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3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9.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63567"/>
          </a:xfrm>
          <a:prstGeom prst="rect">
            <a:avLst/>
          </a:prstGeom>
        </p:spPr>
        <p:txBody>
          <a:bodyPr vert="horz" lIns="91440" tIns="45720" rIns="91440" bIns="45720" rtlCol="0"/>
          <a:lstStyle>
            <a:lvl1pPr algn="r">
              <a:defRPr sz="1200"/>
            </a:lvl1pPr>
          </a:lstStyle>
          <a:p>
            <a:fld id="{E91CFF7C-FAA9-EB46-AA23-6697B42BCC07}" type="datetimeFigureOut">
              <a:rPr lang="en-US" smtClean="0"/>
              <a:t>9/13/2021</a:t>
            </a:fld>
            <a:endParaRPr lang="en-US"/>
          </a:p>
        </p:txBody>
      </p:sp>
      <p:sp>
        <p:nvSpPr>
          <p:cNvPr id="4" name="Slide Image Placeholder 3"/>
          <p:cNvSpPr>
            <a:spLocks noGrp="1" noRot="1" noChangeAspect="1"/>
          </p:cNvSpPr>
          <p:nvPr>
            <p:ph type="sldImg" idx="2"/>
          </p:nvPr>
        </p:nvSpPr>
        <p:spPr>
          <a:xfrm>
            <a:off x="657225"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389"/>
            <a:ext cx="5486400" cy="36379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5"/>
            <a:ext cx="2971800" cy="46356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5"/>
            <a:ext cx="2971800" cy="463566"/>
          </a:xfrm>
          <a:prstGeom prst="rect">
            <a:avLst/>
          </a:prstGeom>
        </p:spPr>
        <p:txBody>
          <a:bodyPr vert="horz" lIns="91440" tIns="45720" rIns="91440" bIns="45720" rtlCol="0" anchor="b"/>
          <a:lstStyle>
            <a:lvl1pPr algn="r">
              <a:defRPr sz="1200"/>
            </a:lvl1pPr>
          </a:lstStyle>
          <a:p>
            <a:fld id="{537E3E31-0729-6646-B468-37BC1B77F6C8}" type="slidenum">
              <a:rPr lang="en-US" smtClean="0"/>
              <a:t>‹#›</a:t>
            </a:fld>
            <a:endParaRPr lang="en-US"/>
          </a:p>
        </p:txBody>
      </p:sp>
    </p:spTree>
    <p:extLst>
      <p:ext uri="{BB962C8B-B14F-4D97-AF65-F5344CB8AC3E}">
        <p14:creationId xmlns:p14="http://schemas.microsoft.com/office/powerpoint/2010/main" val="151835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37E3E31-0729-6646-B468-37BC1B77F6C8}" type="slidenum">
              <a:rPr lang="en-US" smtClean="0"/>
              <a:t>1</a:t>
            </a:fld>
            <a:endParaRPr lang="en-US"/>
          </a:p>
        </p:txBody>
      </p:sp>
    </p:spTree>
    <p:extLst>
      <p:ext uri="{BB962C8B-B14F-4D97-AF65-F5344CB8AC3E}">
        <p14:creationId xmlns:p14="http://schemas.microsoft.com/office/powerpoint/2010/main" val="348622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37E3E31-0729-6646-B468-37BC1B77F6C8}" type="slidenum">
              <a:rPr lang="en-US" smtClean="0"/>
              <a:t>2</a:t>
            </a:fld>
            <a:endParaRPr lang="en-US" dirty="0"/>
          </a:p>
        </p:txBody>
      </p:sp>
    </p:spTree>
    <p:extLst>
      <p:ext uri="{BB962C8B-B14F-4D97-AF65-F5344CB8AC3E}">
        <p14:creationId xmlns:p14="http://schemas.microsoft.com/office/powerpoint/2010/main" val="229402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svg"/><Relationship Id="rId7" Type="http://schemas.openxmlformats.org/officeDocument/2006/relationships/image" Target="../media/image4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svg"/></Relationships>
</file>

<file path=ppt/slides/_rels/slide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svg"/><Relationship Id="rId7" Type="http://schemas.openxmlformats.org/officeDocument/2006/relationships/image" Target="../media/image7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image" Target="../media/image85.sv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90.png"/><Relationship Id="rId5" Type="http://schemas.openxmlformats.org/officeDocument/2006/relationships/image" Target="../media/image65.pn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64.png"/><Relationship Id="rId9" Type="http://schemas.openxmlformats.org/officeDocument/2006/relationships/image" Target="../media/image88.jpeg"/><Relationship Id="rId14" Type="http://schemas.openxmlformats.org/officeDocument/2006/relationships/image" Target="../media/image9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39.png"/><Relationship Id="rId7" Type="http://schemas.openxmlformats.org/officeDocument/2006/relationships/image" Target="../media/image97.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png"/><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svg"/><Relationship Id="rId7"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9.svg"/><Relationship Id="rId10" Type="http://schemas.openxmlformats.org/officeDocument/2006/relationships/image" Target="../media/image55.jpeg"/><Relationship Id="rId4" Type="http://schemas.openxmlformats.org/officeDocument/2006/relationships/image" Target="../media/image28.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2122" flipH="1">
            <a:off x="-3460744" y="1626583"/>
            <a:ext cx="23667784" cy="7396182"/>
          </a:xfrm>
          <a:prstGeom prst="rect">
            <a:avLst/>
          </a:prstGeom>
        </p:spPr>
      </p:pic>
      <p:sp>
        <p:nvSpPr>
          <p:cNvPr id="3" name="TextBox 3"/>
          <p:cNvSpPr txBox="1"/>
          <p:nvPr/>
        </p:nvSpPr>
        <p:spPr>
          <a:xfrm>
            <a:off x="4114800" y="3223354"/>
            <a:ext cx="10134600" cy="4264822"/>
          </a:xfrm>
          <a:prstGeom prst="rect">
            <a:avLst/>
          </a:prstGeom>
        </p:spPr>
        <p:txBody>
          <a:bodyPr wrap="square" lIns="0" tIns="0" rIns="0" bIns="0" rtlCol="0" anchor="t">
            <a:spAutoFit/>
          </a:bodyPr>
          <a:lstStyle/>
          <a:p>
            <a:pPr algn="ctr">
              <a:lnSpc>
                <a:spcPts val="6684"/>
              </a:lnSpc>
            </a:pPr>
            <a:endParaRPr lang="en-US" sz="4774" dirty="0">
              <a:solidFill>
                <a:srgbClr val="C038B5"/>
              </a:solidFill>
              <a:latin typeface="HK Grotesk Bold"/>
            </a:endParaRPr>
          </a:p>
          <a:p>
            <a:pPr algn="ctr">
              <a:lnSpc>
                <a:spcPts val="6684"/>
              </a:lnSpc>
            </a:pPr>
            <a:r>
              <a:rPr lang="en-US" sz="4774" dirty="0">
                <a:solidFill>
                  <a:srgbClr val="C038B5"/>
                </a:solidFill>
                <a:latin typeface="HK Grotesk Bold"/>
              </a:rPr>
              <a:t>Want to become a better parent?</a:t>
            </a:r>
          </a:p>
          <a:p>
            <a:pPr algn="ctr">
              <a:lnSpc>
                <a:spcPts val="6684"/>
              </a:lnSpc>
            </a:pPr>
            <a:endParaRPr lang="en-US" sz="4774" dirty="0">
              <a:solidFill>
                <a:srgbClr val="C038B5"/>
              </a:solidFill>
              <a:latin typeface="HK Grotesk Bold"/>
            </a:endParaRPr>
          </a:p>
          <a:p>
            <a:pPr algn="ctr">
              <a:lnSpc>
                <a:spcPts val="6684"/>
              </a:lnSpc>
            </a:pPr>
            <a:endParaRPr lang="en-US" sz="4774" dirty="0">
              <a:solidFill>
                <a:srgbClr val="C038B5"/>
              </a:solidFill>
              <a:latin typeface="HK Grotesk Bold"/>
            </a:endParaRPr>
          </a:p>
          <a:p>
            <a:pPr marL="0" lvl="0" indent="0" algn="ctr">
              <a:lnSpc>
                <a:spcPts val="6684"/>
              </a:lnSpc>
              <a:spcBef>
                <a:spcPct val="0"/>
              </a:spcBef>
            </a:pPr>
            <a:endParaRPr lang="en-US" sz="4774" dirty="0">
              <a:solidFill>
                <a:srgbClr val="C038B5"/>
              </a:solidFill>
              <a:latin typeface="HK Grotesk Bold"/>
            </a:endParaRPr>
          </a:p>
        </p:txBody>
      </p:sp>
      <p:pic>
        <p:nvPicPr>
          <p:cNvPr id="4" name="Picture 4"/>
          <p:cNvPicPr>
            <a:picLocks noChangeAspect="1"/>
          </p:cNvPicPr>
          <p:nvPr/>
        </p:nvPicPr>
        <p:blipFill>
          <a:blip r:embed="rId5"/>
          <a:srcRect/>
          <a:stretch>
            <a:fillRect/>
          </a:stretch>
        </p:blipFill>
        <p:spPr>
          <a:xfrm>
            <a:off x="1326982" y="937601"/>
            <a:ext cx="16482564" cy="1545240"/>
          </a:xfrm>
          <a:prstGeom prst="rect">
            <a:avLst/>
          </a:prstGeom>
        </p:spPr>
      </p:pic>
      <p:pic>
        <p:nvPicPr>
          <p:cNvPr id="5" name="Picture 4">
            <a:extLst>
              <a:ext uri="{FF2B5EF4-FFF2-40B4-BE49-F238E27FC236}">
                <a16:creationId xmlns:a16="http://schemas.microsoft.com/office/drawing/2014/main" id="{620C975F-1CA4-415A-841E-D998E72F4EB8}"/>
              </a:ext>
            </a:extLst>
          </p:cNvPr>
          <p:cNvPicPr>
            <a:picLocks noChangeAspect="1"/>
          </p:cNvPicPr>
          <p:nvPr/>
        </p:nvPicPr>
        <p:blipFill>
          <a:blip r:embed="rId6"/>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15744" y="0"/>
            <a:ext cx="6929438" cy="10287000"/>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65084" y="737355"/>
            <a:ext cx="2562861" cy="2447532"/>
          </a:xfrm>
          <a:prstGeom prst="rect">
            <a:avLst/>
          </a:prstGeom>
        </p:spPr>
      </p:pic>
      <p:grpSp>
        <p:nvGrpSpPr>
          <p:cNvPr id="4" name="Group 4"/>
          <p:cNvGrpSpPr>
            <a:grpSpLocks noChangeAspect="1"/>
          </p:cNvGrpSpPr>
          <p:nvPr/>
        </p:nvGrpSpPr>
        <p:grpSpPr>
          <a:xfrm>
            <a:off x="8554614" y="969224"/>
            <a:ext cx="1983802" cy="1983794"/>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65084" y="4032028"/>
            <a:ext cx="2562861" cy="2447532"/>
          </a:xfrm>
          <a:prstGeom prst="rect">
            <a:avLst/>
          </a:prstGeom>
        </p:spPr>
      </p:pic>
      <p:grpSp>
        <p:nvGrpSpPr>
          <p:cNvPr id="7" name="Group 7"/>
          <p:cNvGrpSpPr>
            <a:grpSpLocks noChangeAspect="1"/>
          </p:cNvGrpSpPr>
          <p:nvPr/>
        </p:nvGrpSpPr>
        <p:grpSpPr>
          <a:xfrm>
            <a:off x="8554614" y="4263897"/>
            <a:ext cx="1983802" cy="1983794"/>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3000" y="2457272"/>
            <a:ext cx="2875817" cy="27320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39144" y="3279792"/>
            <a:ext cx="2819663" cy="2692778"/>
          </a:xfrm>
          <a:prstGeom prst="rect">
            <a:avLst/>
          </a:prstGeom>
        </p:spPr>
      </p:pic>
      <p:grpSp>
        <p:nvGrpSpPr>
          <p:cNvPr id="12" name="Group 12"/>
          <p:cNvGrpSpPr>
            <a:grpSpLocks noChangeAspect="1"/>
          </p:cNvGrpSpPr>
          <p:nvPr/>
        </p:nvGrpSpPr>
        <p:grpSpPr>
          <a:xfrm>
            <a:off x="2157685" y="3534895"/>
            <a:ext cx="2182581" cy="2182572"/>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p:spPr>
        </p:sp>
      </p:grpSp>
      <p:grpSp>
        <p:nvGrpSpPr>
          <p:cNvPr id="14" name="Group 14"/>
          <p:cNvGrpSpPr/>
          <p:nvPr/>
        </p:nvGrpSpPr>
        <p:grpSpPr>
          <a:xfrm>
            <a:off x="8265084" y="7390512"/>
            <a:ext cx="2562861" cy="2447532"/>
            <a:chOff x="0" y="0"/>
            <a:chExt cx="3417148" cy="3263377"/>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3417148" cy="3263377"/>
            </a:xfrm>
            <a:prstGeom prst="rect">
              <a:avLst/>
            </a:prstGeom>
          </p:spPr>
        </p:pic>
        <p:grpSp>
          <p:nvGrpSpPr>
            <p:cNvPr id="16" name="Group 16"/>
            <p:cNvGrpSpPr>
              <a:grpSpLocks noChangeAspect="1"/>
            </p:cNvGrpSpPr>
            <p:nvPr/>
          </p:nvGrpSpPr>
          <p:grpSpPr>
            <a:xfrm>
              <a:off x="386040" y="309159"/>
              <a:ext cx="2645069" cy="2645058"/>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26069" r="-68321"/>
                </a:stretch>
              </a:blipFill>
            </p:spPr>
          </p:sp>
        </p:grpSp>
      </p:grpSp>
      <p:grpSp>
        <p:nvGrpSpPr>
          <p:cNvPr id="18" name="Group 18"/>
          <p:cNvGrpSpPr/>
          <p:nvPr/>
        </p:nvGrpSpPr>
        <p:grpSpPr>
          <a:xfrm>
            <a:off x="11462030" y="737355"/>
            <a:ext cx="4835245" cy="1157575"/>
            <a:chOff x="0" y="0"/>
            <a:chExt cx="6446994" cy="1543433"/>
          </a:xfrm>
        </p:grpSpPr>
        <p:sp>
          <p:nvSpPr>
            <p:cNvPr id="19" name="TextBox 19"/>
            <p:cNvSpPr txBox="1"/>
            <p:nvPr/>
          </p:nvSpPr>
          <p:spPr>
            <a:xfrm>
              <a:off x="0" y="-47625"/>
              <a:ext cx="6446994" cy="898653"/>
            </a:xfrm>
            <a:prstGeom prst="rect">
              <a:avLst/>
            </a:prstGeom>
          </p:spPr>
          <p:txBody>
            <a:bodyPr lIns="0" tIns="0" rIns="0" bIns="0" rtlCol="0" anchor="t">
              <a:spAutoFit/>
            </a:bodyPr>
            <a:lstStyle/>
            <a:p>
              <a:pPr marL="0" lvl="0" indent="0">
                <a:lnSpc>
                  <a:spcPts val="5459"/>
                </a:lnSpc>
                <a:spcBef>
                  <a:spcPct val="0"/>
                </a:spcBef>
              </a:pPr>
              <a:r>
                <a:rPr lang="en-US" sz="4199" spc="-41">
                  <a:solidFill>
                    <a:srgbClr val="363839"/>
                  </a:solidFill>
                  <a:latin typeface="HK Grotesk Medium"/>
                </a:rPr>
                <a:t>Ted Tabisz</a:t>
              </a:r>
            </a:p>
          </p:txBody>
        </p:sp>
        <p:sp>
          <p:nvSpPr>
            <p:cNvPr id="20" name="TextBox 20"/>
            <p:cNvSpPr txBox="1"/>
            <p:nvPr/>
          </p:nvSpPr>
          <p:spPr>
            <a:xfrm>
              <a:off x="0" y="871282"/>
              <a:ext cx="6446994" cy="672151"/>
            </a:xfrm>
            <a:prstGeom prst="rect">
              <a:avLst/>
            </a:prstGeom>
          </p:spPr>
          <p:txBody>
            <a:bodyPr lIns="0" tIns="0" rIns="0" bIns="0" rtlCol="0" anchor="t">
              <a:spAutoFit/>
            </a:bodyPr>
            <a:lstStyle/>
            <a:p>
              <a:pPr marL="0" lvl="0" indent="0">
                <a:lnSpc>
                  <a:spcPts val="4259"/>
                </a:lnSpc>
              </a:pPr>
              <a:r>
                <a:rPr lang="en-US" sz="2999">
                  <a:solidFill>
                    <a:srgbClr val="363839"/>
                  </a:solidFill>
                  <a:latin typeface="HK Grotesk Medium"/>
                </a:rPr>
                <a:t>Co-Founder and COO</a:t>
              </a:r>
            </a:p>
          </p:txBody>
        </p:sp>
      </p:grpSp>
      <p:grpSp>
        <p:nvGrpSpPr>
          <p:cNvPr id="21" name="Group 21"/>
          <p:cNvGrpSpPr/>
          <p:nvPr/>
        </p:nvGrpSpPr>
        <p:grpSpPr>
          <a:xfrm>
            <a:off x="11462030" y="3615283"/>
            <a:ext cx="4835245" cy="1695502"/>
            <a:chOff x="0" y="0"/>
            <a:chExt cx="6446994" cy="2260669"/>
          </a:xfrm>
        </p:grpSpPr>
        <p:sp>
          <p:nvSpPr>
            <p:cNvPr id="22" name="TextBox 22"/>
            <p:cNvSpPr txBox="1"/>
            <p:nvPr/>
          </p:nvSpPr>
          <p:spPr>
            <a:xfrm>
              <a:off x="0" y="-47625"/>
              <a:ext cx="6446994" cy="898653"/>
            </a:xfrm>
            <a:prstGeom prst="rect">
              <a:avLst/>
            </a:prstGeom>
          </p:spPr>
          <p:txBody>
            <a:bodyPr lIns="0" tIns="0" rIns="0" bIns="0" rtlCol="0" anchor="t">
              <a:spAutoFit/>
            </a:bodyPr>
            <a:lstStyle/>
            <a:p>
              <a:pPr marL="0" lvl="0" indent="0">
                <a:lnSpc>
                  <a:spcPts val="5460"/>
                </a:lnSpc>
                <a:spcBef>
                  <a:spcPct val="0"/>
                </a:spcBef>
              </a:pPr>
              <a:r>
                <a:rPr lang="en-US" sz="4200" spc="-42">
                  <a:solidFill>
                    <a:srgbClr val="363839"/>
                  </a:solidFill>
                  <a:latin typeface="HK Grotesk Medium"/>
                </a:rPr>
                <a:t>Lisa Swain</a:t>
              </a:r>
            </a:p>
          </p:txBody>
        </p:sp>
        <p:sp>
          <p:nvSpPr>
            <p:cNvPr id="23" name="TextBox 23"/>
            <p:cNvSpPr txBox="1"/>
            <p:nvPr/>
          </p:nvSpPr>
          <p:spPr>
            <a:xfrm>
              <a:off x="0" y="871282"/>
              <a:ext cx="6446994" cy="1389387"/>
            </a:xfrm>
            <a:prstGeom prst="rect">
              <a:avLst/>
            </a:prstGeom>
          </p:spPr>
          <p:txBody>
            <a:bodyPr lIns="0" tIns="0" rIns="0" bIns="0" rtlCol="0" anchor="t">
              <a:spAutoFit/>
            </a:bodyPr>
            <a:lstStyle/>
            <a:p>
              <a:pPr marL="0" lvl="0" indent="0">
                <a:lnSpc>
                  <a:spcPts val="4260"/>
                </a:lnSpc>
              </a:pPr>
              <a:r>
                <a:rPr lang="en-US" sz="3000">
                  <a:solidFill>
                    <a:srgbClr val="363839"/>
                  </a:solidFill>
                  <a:latin typeface="HK Grotesk Medium"/>
                </a:rPr>
                <a:t>Director, Creative and Online Media</a:t>
              </a:r>
            </a:p>
          </p:txBody>
        </p:sp>
      </p:grpSp>
      <p:grpSp>
        <p:nvGrpSpPr>
          <p:cNvPr id="24" name="Group 24"/>
          <p:cNvGrpSpPr/>
          <p:nvPr/>
        </p:nvGrpSpPr>
        <p:grpSpPr>
          <a:xfrm>
            <a:off x="1710743" y="6219359"/>
            <a:ext cx="3076465" cy="1157575"/>
            <a:chOff x="0" y="0"/>
            <a:chExt cx="4101953" cy="1543433"/>
          </a:xfrm>
        </p:grpSpPr>
        <p:sp>
          <p:nvSpPr>
            <p:cNvPr id="25" name="TextBox 25"/>
            <p:cNvSpPr txBox="1"/>
            <p:nvPr/>
          </p:nvSpPr>
          <p:spPr>
            <a:xfrm>
              <a:off x="0" y="-47625"/>
              <a:ext cx="4101953" cy="898653"/>
            </a:xfrm>
            <a:prstGeom prst="rect">
              <a:avLst/>
            </a:prstGeom>
          </p:spPr>
          <p:txBody>
            <a:bodyPr lIns="0" tIns="0" rIns="0" bIns="0" rtlCol="0" anchor="t">
              <a:spAutoFit/>
            </a:bodyPr>
            <a:lstStyle/>
            <a:p>
              <a:pPr marL="0" lvl="0" indent="0" algn="ctr">
                <a:lnSpc>
                  <a:spcPts val="5460"/>
                </a:lnSpc>
                <a:spcBef>
                  <a:spcPct val="0"/>
                </a:spcBef>
              </a:pPr>
              <a:r>
                <a:rPr lang="en-US" sz="4200" spc="-42">
                  <a:solidFill>
                    <a:srgbClr val="363839"/>
                  </a:solidFill>
                  <a:latin typeface="HK Grotesk Medium"/>
                </a:rPr>
                <a:t>Jody Swain</a:t>
              </a:r>
            </a:p>
          </p:txBody>
        </p:sp>
        <p:sp>
          <p:nvSpPr>
            <p:cNvPr id="26" name="TextBox 26"/>
            <p:cNvSpPr txBox="1"/>
            <p:nvPr/>
          </p:nvSpPr>
          <p:spPr>
            <a:xfrm>
              <a:off x="0" y="871282"/>
              <a:ext cx="4101953" cy="672151"/>
            </a:xfrm>
            <a:prstGeom prst="rect">
              <a:avLst/>
            </a:prstGeom>
          </p:spPr>
          <p:txBody>
            <a:bodyPr lIns="0" tIns="0" rIns="0" bIns="0" rtlCol="0" anchor="t">
              <a:spAutoFit/>
            </a:bodyPr>
            <a:lstStyle/>
            <a:p>
              <a:pPr marL="0" lvl="0" indent="0">
                <a:lnSpc>
                  <a:spcPts val="4260"/>
                </a:lnSpc>
              </a:pPr>
              <a:r>
                <a:rPr lang="en-US" sz="3000">
                  <a:solidFill>
                    <a:srgbClr val="363839"/>
                  </a:solidFill>
                  <a:latin typeface="HK Grotesk Medium"/>
                </a:rPr>
                <a:t>Founder and CEO</a:t>
              </a:r>
            </a:p>
          </p:txBody>
        </p:sp>
      </p:grpSp>
      <p:sp>
        <p:nvSpPr>
          <p:cNvPr id="27" name="TextBox 27"/>
          <p:cNvSpPr txBox="1"/>
          <p:nvPr/>
        </p:nvSpPr>
        <p:spPr>
          <a:xfrm>
            <a:off x="682347" y="7683061"/>
            <a:ext cx="5133257" cy="1892956"/>
          </a:xfrm>
          <a:prstGeom prst="rect">
            <a:avLst/>
          </a:prstGeom>
        </p:spPr>
        <p:txBody>
          <a:bodyPr lIns="0" tIns="0" rIns="0" bIns="0" rtlCol="0" anchor="t">
            <a:spAutoFit/>
          </a:bodyPr>
          <a:lstStyle/>
          <a:p>
            <a:pPr algn="ctr">
              <a:lnSpc>
                <a:spcPts val="3032"/>
              </a:lnSpc>
            </a:pPr>
            <a:r>
              <a:rPr lang="en-US" sz="2135" dirty="0">
                <a:solidFill>
                  <a:srgbClr val="363839"/>
                </a:solidFill>
                <a:latin typeface="HK Grotesk Light"/>
              </a:rPr>
              <a:t>Jody has 20+ years in business and consumer activities with a cross function of Senior Management experience in sales, marketing and operations</a:t>
            </a:r>
          </a:p>
          <a:p>
            <a:pPr marL="0" lvl="0" indent="0" algn="ctr">
              <a:lnSpc>
                <a:spcPts val="3032"/>
              </a:lnSpc>
            </a:pPr>
            <a:endParaRPr lang="en-US" sz="2135" dirty="0">
              <a:solidFill>
                <a:srgbClr val="363839"/>
              </a:solidFill>
              <a:latin typeface="HK Grotesk Light"/>
            </a:endParaRPr>
          </a:p>
        </p:txBody>
      </p:sp>
      <p:sp>
        <p:nvSpPr>
          <p:cNvPr id="28" name="TextBox 28"/>
          <p:cNvSpPr txBox="1"/>
          <p:nvPr/>
        </p:nvSpPr>
        <p:spPr>
          <a:xfrm>
            <a:off x="11462030" y="2036577"/>
            <a:ext cx="6431354" cy="1372812"/>
          </a:xfrm>
          <a:prstGeom prst="rect">
            <a:avLst/>
          </a:prstGeom>
        </p:spPr>
        <p:txBody>
          <a:bodyPr lIns="0" tIns="0" rIns="0" bIns="0" rtlCol="0" anchor="t">
            <a:spAutoFit/>
          </a:bodyPr>
          <a:lstStyle/>
          <a:p>
            <a:pPr marL="0" lvl="0" indent="0">
              <a:lnSpc>
                <a:spcPts val="2748"/>
              </a:lnSpc>
            </a:pPr>
            <a:r>
              <a:rPr lang="en-US" sz="1935" dirty="0">
                <a:solidFill>
                  <a:srgbClr val="363839"/>
                </a:solidFill>
                <a:latin typeface="HK Grotesk Light"/>
              </a:rPr>
              <a:t>Ted’s career spans two decades in financial services with experience in product management, business case development, finance and operations.  Ted also currently sits on the Board of Directors of a Public Traded company.</a:t>
            </a:r>
          </a:p>
        </p:txBody>
      </p:sp>
      <p:sp>
        <p:nvSpPr>
          <p:cNvPr id="29" name="TextBox 29"/>
          <p:cNvSpPr txBox="1"/>
          <p:nvPr/>
        </p:nvSpPr>
        <p:spPr>
          <a:xfrm>
            <a:off x="11462030" y="5407306"/>
            <a:ext cx="6165649" cy="1719060"/>
          </a:xfrm>
          <a:prstGeom prst="rect">
            <a:avLst/>
          </a:prstGeom>
        </p:spPr>
        <p:txBody>
          <a:bodyPr lIns="0" tIns="0" rIns="0" bIns="0" rtlCol="0" anchor="t">
            <a:spAutoFit/>
          </a:bodyPr>
          <a:lstStyle/>
          <a:p>
            <a:pPr>
              <a:lnSpc>
                <a:spcPts val="2748"/>
              </a:lnSpc>
            </a:pPr>
            <a:r>
              <a:rPr lang="en-US" sz="1935" dirty="0">
                <a:solidFill>
                  <a:srgbClr val="363839"/>
                </a:solidFill>
                <a:latin typeface="HK Grotesk Light"/>
              </a:rPr>
              <a:t>Lisa’s background includes 25+ years working in the software and tech industry.  Lisa is an entrepreneur herself with in both merchandise and graphic design.  She manages all the creative and marketing activities including user experience.</a:t>
            </a:r>
          </a:p>
        </p:txBody>
      </p:sp>
      <p:grpSp>
        <p:nvGrpSpPr>
          <p:cNvPr id="30" name="Group 30"/>
          <p:cNvGrpSpPr/>
          <p:nvPr/>
        </p:nvGrpSpPr>
        <p:grpSpPr>
          <a:xfrm>
            <a:off x="11462030" y="7354793"/>
            <a:ext cx="4835245" cy="1218108"/>
            <a:chOff x="0" y="-47625"/>
            <a:chExt cx="6446994" cy="1624144"/>
          </a:xfrm>
        </p:grpSpPr>
        <p:sp>
          <p:nvSpPr>
            <p:cNvPr id="31" name="TextBox 31"/>
            <p:cNvSpPr txBox="1"/>
            <p:nvPr/>
          </p:nvSpPr>
          <p:spPr>
            <a:xfrm>
              <a:off x="0" y="-47625"/>
              <a:ext cx="6446994" cy="898653"/>
            </a:xfrm>
            <a:prstGeom prst="rect">
              <a:avLst/>
            </a:prstGeom>
          </p:spPr>
          <p:txBody>
            <a:bodyPr lIns="0" tIns="0" rIns="0" bIns="0" rtlCol="0" anchor="t">
              <a:spAutoFit/>
            </a:bodyPr>
            <a:lstStyle/>
            <a:p>
              <a:pPr marL="0" lvl="0" indent="0">
                <a:lnSpc>
                  <a:spcPts val="5460"/>
                </a:lnSpc>
                <a:spcBef>
                  <a:spcPct val="0"/>
                </a:spcBef>
              </a:pPr>
              <a:r>
                <a:rPr lang="en-US" sz="4200" spc="-42" dirty="0">
                  <a:solidFill>
                    <a:srgbClr val="363839"/>
                  </a:solidFill>
                  <a:latin typeface="HK Grotesk Medium"/>
                </a:rPr>
                <a:t>Creware</a:t>
              </a:r>
            </a:p>
          </p:txBody>
        </p:sp>
        <p:sp>
          <p:nvSpPr>
            <p:cNvPr id="32" name="TextBox 32"/>
            <p:cNvSpPr txBox="1"/>
            <p:nvPr/>
          </p:nvSpPr>
          <p:spPr>
            <a:xfrm>
              <a:off x="0" y="871283"/>
              <a:ext cx="6446994" cy="705236"/>
            </a:xfrm>
            <a:prstGeom prst="rect">
              <a:avLst/>
            </a:prstGeom>
          </p:spPr>
          <p:txBody>
            <a:bodyPr lIns="0" tIns="0" rIns="0" bIns="0" rtlCol="0" anchor="t">
              <a:spAutoFit/>
            </a:bodyPr>
            <a:lstStyle/>
            <a:p>
              <a:pPr marL="0" lvl="0" indent="0">
                <a:lnSpc>
                  <a:spcPts val="4260"/>
                </a:lnSpc>
              </a:pPr>
              <a:r>
                <a:rPr lang="en-US" sz="3000" dirty="0">
                  <a:solidFill>
                    <a:srgbClr val="363839"/>
                  </a:solidFill>
                  <a:latin typeface="HK Grotesk Medium"/>
                </a:rPr>
                <a:t>Development Partners</a:t>
              </a:r>
            </a:p>
          </p:txBody>
        </p:sp>
      </p:grpSp>
      <p:sp>
        <p:nvSpPr>
          <p:cNvPr id="33" name="TextBox 33"/>
          <p:cNvSpPr txBox="1"/>
          <p:nvPr/>
        </p:nvSpPr>
        <p:spPr>
          <a:xfrm>
            <a:off x="11425935" y="8731356"/>
            <a:ext cx="6165649" cy="1365144"/>
          </a:xfrm>
          <a:prstGeom prst="rect">
            <a:avLst/>
          </a:prstGeom>
        </p:spPr>
        <p:txBody>
          <a:bodyPr lIns="0" tIns="0" rIns="0" bIns="0" rtlCol="0" anchor="t">
            <a:spAutoFit/>
          </a:bodyPr>
          <a:lstStyle/>
          <a:p>
            <a:pPr>
              <a:lnSpc>
                <a:spcPts val="2748"/>
              </a:lnSpc>
            </a:pPr>
            <a:r>
              <a:rPr lang="en-US" sz="1935" dirty="0">
                <a:solidFill>
                  <a:srgbClr val="363839"/>
                </a:solidFill>
                <a:latin typeface="HK Grotesk Light"/>
              </a:rPr>
              <a:t>Creware is an India based software support and development company with multiple clients across North America and India</a:t>
            </a:r>
          </a:p>
          <a:p>
            <a:pPr marL="0" lvl="0" indent="0">
              <a:lnSpc>
                <a:spcPts val="2748"/>
              </a:lnSpc>
            </a:pPr>
            <a:endParaRPr lang="en-US" sz="1935" dirty="0">
              <a:solidFill>
                <a:srgbClr val="363839"/>
              </a:solidFill>
              <a:latin typeface="HK Grotesk Light"/>
            </a:endParaRPr>
          </a:p>
        </p:txBody>
      </p:sp>
      <p:sp>
        <p:nvSpPr>
          <p:cNvPr id="34" name="TextBox 3">
            <a:extLst>
              <a:ext uri="{FF2B5EF4-FFF2-40B4-BE49-F238E27FC236}">
                <a16:creationId xmlns:a16="http://schemas.microsoft.com/office/drawing/2014/main" id="{BAA55105-CCF2-404B-B4A4-72C2A69FF1EA}"/>
              </a:ext>
            </a:extLst>
          </p:cNvPr>
          <p:cNvSpPr txBox="1"/>
          <p:nvPr/>
        </p:nvSpPr>
        <p:spPr>
          <a:xfrm>
            <a:off x="-459799" y="853072"/>
            <a:ext cx="6718835" cy="1546577"/>
          </a:xfrm>
          <a:prstGeom prst="rect">
            <a:avLst/>
          </a:prstGeom>
        </p:spPr>
        <p:txBody>
          <a:bodyPr lIns="0" tIns="0" rIns="0" bIns="0" rtlCol="0" anchor="t">
            <a:spAutoFit/>
          </a:bodyPr>
          <a:lstStyle/>
          <a:p>
            <a:pPr marL="0" lvl="0" indent="0" algn="ctr">
              <a:lnSpc>
                <a:spcPts val="12221"/>
              </a:lnSpc>
              <a:spcBef>
                <a:spcPct val="0"/>
              </a:spcBef>
            </a:pPr>
            <a:r>
              <a:rPr lang="en-US" sz="9699" dirty="0">
                <a:solidFill>
                  <a:srgbClr val="363839"/>
                </a:solidFill>
                <a:latin typeface="Lemon Tuesday"/>
              </a:rPr>
              <a:t>The Team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5">
            <a:extLst>
              <a:ext uri="{FF2B5EF4-FFF2-40B4-BE49-F238E27FC236}">
                <a16:creationId xmlns:a16="http://schemas.microsoft.com/office/drawing/2014/main" id="{2EC884BB-A705-49B4-B390-20FF4A924310}"/>
              </a:ext>
            </a:extLst>
          </p:cNvPr>
          <p:cNvGrpSpPr/>
          <p:nvPr/>
        </p:nvGrpSpPr>
        <p:grpSpPr>
          <a:xfrm>
            <a:off x="-158361" y="4098798"/>
            <a:ext cx="4095092" cy="7457645"/>
            <a:chOff x="0" y="0"/>
            <a:chExt cx="7860589" cy="13155797"/>
          </a:xfrm>
        </p:grpSpPr>
        <p:pic>
          <p:nvPicPr>
            <p:cNvPr id="20" name="Picture 6">
              <a:extLst>
                <a:ext uri="{FF2B5EF4-FFF2-40B4-BE49-F238E27FC236}">
                  <a16:creationId xmlns:a16="http://schemas.microsoft.com/office/drawing/2014/main" id="{9DED49C5-1B0C-4F98-A323-0AC6B544F8AF}"/>
                </a:ext>
              </a:extLst>
            </p:cNvPr>
            <p:cNvPicPr>
              <a:picLocks noChangeAspect="1"/>
            </p:cNvPicPr>
            <p:nvPr/>
          </p:nvPicPr>
          <p:blipFill>
            <a:blip r:embed="rId2"/>
            <a:srcRect/>
            <a:stretch>
              <a:fillRect/>
            </a:stretch>
          </p:blipFill>
          <p:spPr>
            <a:xfrm>
              <a:off x="0" y="0"/>
              <a:ext cx="7860589" cy="13155797"/>
            </a:xfrm>
            <a:prstGeom prst="rect">
              <a:avLst/>
            </a:prstGeom>
          </p:spPr>
        </p:pic>
        <p:pic>
          <p:nvPicPr>
            <p:cNvPr id="21" name="Picture 7">
              <a:extLst>
                <a:ext uri="{FF2B5EF4-FFF2-40B4-BE49-F238E27FC236}">
                  <a16:creationId xmlns:a16="http://schemas.microsoft.com/office/drawing/2014/main" id="{3AD79334-703A-427A-9B97-3C79E373F262}"/>
                </a:ext>
              </a:extLst>
            </p:cNvPr>
            <p:cNvPicPr>
              <a:picLocks noChangeAspect="1"/>
            </p:cNvPicPr>
            <p:nvPr/>
          </p:nvPicPr>
          <p:blipFill>
            <a:blip r:embed="rId3"/>
            <a:srcRect t="3083" b="5704"/>
            <a:stretch>
              <a:fillRect/>
            </a:stretch>
          </p:blipFill>
          <p:spPr>
            <a:xfrm>
              <a:off x="1361847" y="1693306"/>
              <a:ext cx="5312295" cy="8614107"/>
            </a:xfrm>
            <a:prstGeom prst="rect">
              <a:avLst/>
            </a:prstGeom>
          </p:spPr>
        </p:pic>
      </p:grpSp>
      <p:grpSp>
        <p:nvGrpSpPr>
          <p:cNvPr id="22" name="Group 8">
            <a:extLst>
              <a:ext uri="{FF2B5EF4-FFF2-40B4-BE49-F238E27FC236}">
                <a16:creationId xmlns:a16="http://schemas.microsoft.com/office/drawing/2014/main" id="{157EB1F9-62F7-451E-BA6E-53ECA677EB0B}"/>
              </a:ext>
            </a:extLst>
          </p:cNvPr>
          <p:cNvGrpSpPr/>
          <p:nvPr/>
        </p:nvGrpSpPr>
        <p:grpSpPr>
          <a:xfrm>
            <a:off x="2252731" y="2768503"/>
            <a:ext cx="5427902" cy="9011059"/>
            <a:chOff x="0" y="0"/>
            <a:chExt cx="9393394" cy="15721162"/>
          </a:xfrm>
        </p:grpSpPr>
        <p:pic>
          <p:nvPicPr>
            <p:cNvPr id="23" name="Picture 9">
              <a:extLst>
                <a:ext uri="{FF2B5EF4-FFF2-40B4-BE49-F238E27FC236}">
                  <a16:creationId xmlns:a16="http://schemas.microsoft.com/office/drawing/2014/main" id="{95F53B22-D3E8-4564-8908-7618CB01EB30}"/>
                </a:ext>
              </a:extLst>
            </p:cNvPr>
            <p:cNvPicPr>
              <a:picLocks noChangeAspect="1"/>
            </p:cNvPicPr>
            <p:nvPr/>
          </p:nvPicPr>
          <p:blipFill>
            <a:blip r:embed="rId2"/>
            <a:srcRect/>
            <a:stretch>
              <a:fillRect/>
            </a:stretch>
          </p:blipFill>
          <p:spPr>
            <a:xfrm>
              <a:off x="0" y="0"/>
              <a:ext cx="9393394" cy="15721162"/>
            </a:xfrm>
            <a:prstGeom prst="rect">
              <a:avLst/>
            </a:prstGeom>
          </p:spPr>
        </p:pic>
        <p:pic>
          <p:nvPicPr>
            <p:cNvPr id="24" name="Picture 10">
              <a:extLst>
                <a:ext uri="{FF2B5EF4-FFF2-40B4-BE49-F238E27FC236}">
                  <a16:creationId xmlns:a16="http://schemas.microsoft.com/office/drawing/2014/main" id="{D9BF2CA5-91EE-435B-8120-FE54B6E5342C}"/>
                </a:ext>
              </a:extLst>
            </p:cNvPr>
            <p:cNvPicPr>
              <a:picLocks noChangeAspect="1"/>
            </p:cNvPicPr>
            <p:nvPr/>
          </p:nvPicPr>
          <p:blipFill>
            <a:blip r:embed="rId4"/>
            <a:srcRect t="3071" b="12990"/>
            <a:stretch>
              <a:fillRect/>
            </a:stretch>
          </p:blipFill>
          <p:spPr>
            <a:xfrm>
              <a:off x="1673065" y="2811620"/>
              <a:ext cx="6259780" cy="9341034"/>
            </a:xfrm>
            <a:prstGeom prst="rect">
              <a:avLst/>
            </a:prstGeom>
          </p:spPr>
        </p:pic>
      </p:grpSp>
      <p:sp>
        <p:nvSpPr>
          <p:cNvPr id="7" name="TextBox 7"/>
          <p:cNvSpPr txBox="1"/>
          <p:nvPr/>
        </p:nvSpPr>
        <p:spPr>
          <a:xfrm>
            <a:off x="465106" y="530301"/>
            <a:ext cx="9477859" cy="2482667"/>
          </a:xfrm>
          <a:prstGeom prst="rect">
            <a:avLst/>
          </a:prstGeom>
        </p:spPr>
        <p:txBody>
          <a:bodyPr wrap="square" lIns="0" tIns="0" rIns="0" bIns="0" rtlCol="0" anchor="t">
            <a:spAutoFit/>
          </a:bodyPr>
          <a:lstStyle/>
          <a:p>
            <a:pPr marL="0" lvl="0" indent="0" algn="l">
              <a:lnSpc>
                <a:spcPts val="9360"/>
              </a:lnSpc>
              <a:spcBef>
                <a:spcPct val="0"/>
              </a:spcBef>
            </a:pPr>
            <a:r>
              <a:rPr lang="en-US" sz="8800" dirty="0">
                <a:solidFill>
                  <a:srgbClr val="363839"/>
                </a:solidFill>
                <a:latin typeface="Lemon Tuesday"/>
              </a:rPr>
              <a:t>Monetization &amp; Revenue Model</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0363200" y="770700"/>
            <a:ext cx="3398518" cy="71368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801600" y="762388"/>
            <a:ext cx="3398518" cy="713689"/>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237536">
            <a:off x="7297962" y="3076418"/>
            <a:ext cx="3957405" cy="1354584"/>
          </a:xfrm>
          <a:prstGeom prst="rect">
            <a:avLst/>
          </a:prstGeom>
        </p:spPr>
      </p:pic>
      <p:sp>
        <p:nvSpPr>
          <p:cNvPr id="13" name="TextBox 13"/>
          <p:cNvSpPr txBox="1"/>
          <p:nvPr/>
        </p:nvSpPr>
        <p:spPr>
          <a:xfrm>
            <a:off x="10363200" y="866311"/>
            <a:ext cx="5278479" cy="505844"/>
          </a:xfrm>
          <a:prstGeom prst="rect">
            <a:avLst/>
          </a:prstGeom>
        </p:spPr>
        <p:txBody>
          <a:bodyPr wrap="square" lIns="0" tIns="0" rIns="0" bIns="0" rtlCol="0" anchor="t">
            <a:spAutoFit/>
          </a:bodyPr>
          <a:lstStyle/>
          <a:p>
            <a:pPr algn="ctr">
              <a:lnSpc>
                <a:spcPts val="4060"/>
              </a:lnSpc>
              <a:spcBef>
                <a:spcPct val="0"/>
              </a:spcBef>
            </a:pPr>
            <a:r>
              <a:rPr lang="en-US" sz="2900" dirty="0">
                <a:solidFill>
                  <a:srgbClr val="000000"/>
                </a:solidFill>
                <a:latin typeface="HK Grotesk Medium"/>
              </a:rPr>
              <a:t>Implement Subscription Model</a:t>
            </a: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106352">
            <a:off x="8029096" y="4323368"/>
            <a:ext cx="3055241" cy="1141304"/>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5994" flipH="1">
            <a:off x="8095320" y="7572830"/>
            <a:ext cx="3197722" cy="1108688"/>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08331" flipH="1">
            <a:off x="7418726" y="8405713"/>
            <a:ext cx="3715876" cy="1465908"/>
          </a:xfrm>
          <a:prstGeom prst="rect">
            <a:avLst/>
          </a:prstGeom>
        </p:spPr>
      </p:pic>
      <p:sp>
        <p:nvSpPr>
          <p:cNvPr id="6" name="TextBox 6"/>
          <p:cNvSpPr txBox="1"/>
          <p:nvPr/>
        </p:nvSpPr>
        <p:spPr>
          <a:xfrm>
            <a:off x="11610617" y="1913947"/>
            <a:ext cx="6283077" cy="7894469"/>
          </a:xfrm>
          <a:prstGeom prst="rect">
            <a:avLst/>
          </a:prstGeom>
        </p:spPr>
        <p:txBody>
          <a:bodyPr wrap="square" lIns="0" tIns="0" rIns="0" bIns="0" rtlCol="0" anchor="t">
            <a:spAutoFit/>
          </a:bodyPr>
          <a:lstStyle/>
          <a:p>
            <a:pPr>
              <a:lnSpc>
                <a:spcPts val="3079"/>
              </a:lnSpc>
            </a:pPr>
            <a:r>
              <a:rPr lang="en-US" sz="3600" b="1" i="1" u="sng" dirty="0">
                <a:solidFill>
                  <a:srgbClr val="92D050"/>
                </a:solidFill>
                <a:latin typeface="+mj-lt"/>
              </a:rPr>
              <a:t>Gift Cards</a:t>
            </a:r>
          </a:p>
          <a:p>
            <a:pPr marL="184150" indent="-184150">
              <a:spcBef>
                <a:spcPts val="600"/>
              </a:spcBef>
              <a:buFont typeface="Arial" panose="020B0604020202020204" pitchFamily="34" charset="0"/>
              <a:buChar char="•"/>
            </a:pPr>
            <a:r>
              <a:rPr lang="en-US" sz="2800" dirty="0">
                <a:solidFill>
                  <a:srgbClr val="000000"/>
                </a:solidFill>
                <a:latin typeface="+mj-lt"/>
              </a:rPr>
              <a:t>Partnerships Secured</a:t>
            </a:r>
          </a:p>
          <a:p>
            <a:pPr marL="184150" indent="-184150">
              <a:spcBef>
                <a:spcPts val="600"/>
              </a:spcBef>
              <a:buFont typeface="Arial" panose="020B0604020202020204" pitchFamily="34" charset="0"/>
              <a:buChar char="•"/>
            </a:pPr>
            <a:r>
              <a:rPr lang="en-US" sz="2800" dirty="0">
                <a:solidFill>
                  <a:srgbClr val="000000"/>
                </a:solidFill>
                <a:latin typeface="+mj-lt"/>
              </a:rPr>
              <a:t>20+ Merchants</a:t>
            </a:r>
          </a:p>
          <a:p>
            <a:pPr marL="184150" indent="-184150">
              <a:spcBef>
                <a:spcPts val="600"/>
              </a:spcBef>
              <a:buFont typeface="Arial" panose="020B0604020202020204" pitchFamily="34" charset="0"/>
              <a:buChar char="•"/>
            </a:pPr>
            <a:r>
              <a:rPr lang="en-US" sz="2800" dirty="0">
                <a:solidFill>
                  <a:srgbClr val="000000"/>
                </a:solidFill>
                <a:latin typeface="+mj-lt"/>
              </a:rPr>
              <a:t>Fall 2021</a:t>
            </a:r>
          </a:p>
          <a:p>
            <a:pPr>
              <a:lnSpc>
                <a:spcPts val="3079"/>
              </a:lnSpc>
            </a:pPr>
            <a:endParaRPr lang="en-US" sz="2000" dirty="0">
              <a:solidFill>
                <a:srgbClr val="000000"/>
              </a:solidFill>
              <a:latin typeface="+mj-lt"/>
            </a:endParaRPr>
          </a:p>
          <a:p>
            <a:pPr>
              <a:lnSpc>
                <a:spcPts val="3079"/>
              </a:lnSpc>
            </a:pPr>
            <a:endParaRPr lang="en-US" sz="2000" dirty="0">
              <a:solidFill>
                <a:srgbClr val="000000"/>
              </a:solidFill>
              <a:latin typeface="+mj-lt"/>
            </a:endParaRPr>
          </a:p>
          <a:p>
            <a:pPr>
              <a:lnSpc>
                <a:spcPts val="3079"/>
              </a:lnSpc>
            </a:pPr>
            <a:r>
              <a:rPr lang="en-US" sz="3600" b="1" i="1" u="sng" dirty="0">
                <a:solidFill>
                  <a:srgbClr val="B747C2"/>
                </a:solidFill>
                <a:latin typeface="+mj-lt"/>
              </a:rPr>
              <a:t>Reloadable Debit Cards</a:t>
            </a:r>
          </a:p>
          <a:p>
            <a:pPr marL="184150" indent="-184150">
              <a:spcBef>
                <a:spcPts val="600"/>
              </a:spcBef>
              <a:buFont typeface="Arial" panose="020B0604020202020204" pitchFamily="34" charset="0"/>
              <a:buChar char="•"/>
            </a:pPr>
            <a:r>
              <a:rPr lang="en-US" sz="2800" dirty="0">
                <a:solidFill>
                  <a:srgbClr val="000000"/>
                </a:solidFill>
                <a:latin typeface="+mj-lt"/>
              </a:rPr>
              <a:t>Partnerships Established </a:t>
            </a:r>
          </a:p>
          <a:p>
            <a:pPr marL="184150" indent="-184150">
              <a:spcBef>
                <a:spcPts val="600"/>
              </a:spcBef>
              <a:buFont typeface="Arial" panose="020B0604020202020204" pitchFamily="34" charset="0"/>
              <a:buChar char="•"/>
            </a:pPr>
            <a:r>
              <a:rPr lang="en-US" sz="2800" dirty="0">
                <a:solidFill>
                  <a:srgbClr val="000000"/>
                </a:solidFill>
                <a:latin typeface="+mj-lt"/>
              </a:rPr>
              <a:t>Financial literacy enablement </a:t>
            </a:r>
          </a:p>
          <a:p>
            <a:pPr lvl="1">
              <a:spcBef>
                <a:spcPts val="600"/>
              </a:spcBef>
            </a:pPr>
            <a:r>
              <a:rPr lang="en-US" sz="2800" dirty="0">
                <a:solidFill>
                  <a:srgbClr val="000000"/>
                </a:solidFill>
                <a:latin typeface="+mj-lt"/>
              </a:rPr>
              <a:t>(Keep, Give, Save)</a:t>
            </a:r>
          </a:p>
          <a:p>
            <a:pPr>
              <a:lnSpc>
                <a:spcPts val="3079"/>
              </a:lnSpc>
            </a:pPr>
            <a:endParaRPr lang="en-US" sz="2000" dirty="0">
              <a:solidFill>
                <a:srgbClr val="000000"/>
              </a:solidFill>
              <a:latin typeface="+mj-lt"/>
            </a:endParaRPr>
          </a:p>
          <a:p>
            <a:pPr>
              <a:lnSpc>
                <a:spcPts val="3079"/>
              </a:lnSpc>
            </a:pPr>
            <a:endParaRPr lang="en-US" sz="2000" dirty="0">
              <a:solidFill>
                <a:srgbClr val="000000"/>
              </a:solidFill>
              <a:latin typeface="+mj-lt"/>
            </a:endParaRPr>
          </a:p>
          <a:p>
            <a:pPr>
              <a:lnSpc>
                <a:spcPts val="3079"/>
              </a:lnSpc>
            </a:pPr>
            <a:r>
              <a:rPr lang="en-US" sz="3600" b="1" i="1" u="sng" dirty="0">
                <a:solidFill>
                  <a:srgbClr val="92D050"/>
                </a:solidFill>
                <a:latin typeface="+mj-lt"/>
              </a:rPr>
              <a:t>In App Purchases </a:t>
            </a:r>
          </a:p>
          <a:p>
            <a:pPr marL="280988" indent="-280988">
              <a:lnSpc>
                <a:spcPts val="3079"/>
              </a:lnSpc>
              <a:buFont typeface="Arial" panose="020B0604020202020204" pitchFamily="34" charset="0"/>
              <a:buChar char="•"/>
            </a:pPr>
            <a:r>
              <a:rPr lang="en-US" sz="2800" dirty="0">
                <a:solidFill>
                  <a:srgbClr val="000000"/>
                </a:solidFill>
                <a:latin typeface="+mj-lt"/>
              </a:rPr>
              <a:t>Basic vs $ for Customized Game Play</a:t>
            </a:r>
          </a:p>
          <a:p>
            <a:pPr marL="449263" indent="-255588" defTabSz="722313">
              <a:lnSpc>
                <a:spcPts val="3079"/>
              </a:lnSpc>
              <a:spcBef>
                <a:spcPts val="600"/>
              </a:spcBef>
              <a:tabLst>
                <a:tab pos="449263" algn="l"/>
              </a:tabLst>
            </a:pPr>
            <a:endParaRPr lang="en-US" sz="2800" dirty="0">
              <a:solidFill>
                <a:srgbClr val="000000"/>
              </a:solidFill>
              <a:latin typeface="+mj-lt"/>
            </a:endParaRPr>
          </a:p>
          <a:p>
            <a:pPr>
              <a:lnSpc>
                <a:spcPts val="3079"/>
              </a:lnSpc>
            </a:pPr>
            <a:endParaRPr lang="en-US" sz="2000" dirty="0">
              <a:solidFill>
                <a:srgbClr val="000000"/>
              </a:solidFill>
              <a:latin typeface="+mj-lt"/>
            </a:endParaRPr>
          </a:p>
          <a:p>
            <a:pPr>
              <a:lnSpc>
                <a:spcPts val="3079"/>
              </a:lnSpc>
            </a:pPr>
            <a:r>
              <a:rPr lang="en-US" sz="3600" b="1" i="1" u="sng" dirty="0">
                <a:solidFill>
                  <a:srgbClr val="B747C2"/>
                </a:solidFill>
                <a:latin typeface="+mj-lt"/>
              </a:rPr>
              <a:t>HFK Membership</a:t>
            </a:r>
          </a:p>
          <a:p>
            <a:pPr marL="280988" indent="-280988" defTabSz="722313">
              <a:lnSpc>
                <a:spcPts val="3079"/>
              </a:lnSpc>
              <a:spcBef>
                <a:spcPts val="600"/>
              </a:spcBef>
              <a:buFont typeface="Arial" panose="020B0604020202020204" pitchFamily="34" charset="0"/>
              <a:buChar char="•"/>
            </a:pPr>
            <a:r>
              <a:rPr lang="en-US" sz="2800" dirty="0">
                <a:solidFill>
                  <a:srgbClr val="000000"/>
                </a:solidFill>
                <a:latin typeface="+mj-lt"/>
              </a:rPr>
              <a:t>Strategic Development On-going</a:t>
            </a:r>
          </a:p>
        </p:txBody>
      </p:sp>
      <p:sp>
        <p:nvSpPr>
          <p:cNvPr id="14" name="TextBox 14"/>
          <p:cNvSpPr txBox="1"/>
          <p:nvPr/>
        </p:nvSpPr>
        <p:spPr>
          <a:xfrm>
            <a:off x="7230623" y="6023031"/>
            <a:ext cx="3826753" cy="1661993"/>
          </a:xfrm>
          <a:prstGeom prst="rect">
            <a:avLst/>
          </a:prstGeom>
          <a:solidFill>
            <a:schemeClr val="bg1"/>
          </a:solidFill>
        </p:spPr>
        <p:txBody>
          <a:bodyPr wrap="square" lIns="0" tIns="0" rIns="0" bIns="0" rtlCol="0" anchor="t">
            <a:spAutoFit/>
          </a:bodyPr>
          <a:lstStyle/>
          <a:p>
            <a:pPr algn="ctr">
              <a:spcBef>
                <a:spcPts val="600"/>
              </a:spcBef>
            </a:pPr>
            <a:r>
              <a:rPr lang="en-US" sz="3600" dirty="0">
                <a:solidFill>
                  <a:srgbClr val="000000"/>
                </a:solidFill>
                <a:latin typeface="HK Grotesk Bold"/>
              </a:rPr>
              <a:t>Monetize Added Value Features of the App</a:t>
            </a:r>
          </a:p>
        </p:txBody>
      </p:sp>
    </p:spTree>
    <p:extLst>
      <p:ext uri="{BB962C8B-B14F-4D97-AF65-F5344CB8AC3E}">
        <p14:creationId xmlns:p14="http://schemas.microsoft.com/office/powerpoint/2010/main" val="3939702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DDBEDB"/>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668" y="2611265"/>
            <a:ext cx="5840370" cy="55483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37912" y="5560782"/>
            <a:ext cx="2489882" cy="24431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05017" y="5440806"/>
            <a:ext cx="3139665" cy="2550978"/>
          </a:xfrm>
          <a:prstGeom prst="rect">
            <a:avLst/>
          </a:prstGeom>
        </p:spPr>
      </p:pic>
      <p:sp>
        <p:nvSpPr>
          <p:cNvPr id="8" name="TextBox 8"/>
          <p:cNvSpPr txBox="1"/>
          <p:nvPr/>
        </p:nvSpPr>
        <p:spPr>
          <a:xfrm>
            <a:off x="8001000" y="2123216"/>
            <a:ext cx="8915400" cy="2545440"/>
          </a:xfrm>
          <a:prstGeom prst="rect">
            <a:avLst/>
          </a:prstGeom>
        </p:spPr>
        <p:txBody>
          <a:bodyPr wrap="square" lIns="0" tIns="0" rIns="0" bIns="0" rtlCol="0" anchor="t">
            <a:spAutoFit/>
          </a:bodyPr>
          <a:lstStyle/>
          <a:p>
            <a:pPr marL="0" lvl="0" indent="0" algn="l">
              <a:lnSpc>
                <a:spcPts val="4022"/>
              </a:lnSpc>
              <a:spcBef>
                <a:spcPct val="0"/>
              </a:spcBef>
            </a:pPr>
            <a:r>
              <a:rPr lang="en-US" sz="2832" dirty="0">
                <a:solidFill>
                  <a:srgbClr val="363839"/>
                </a:solidFill>
                <a:latin typeface="HK Grotesk Light"/>
              </a:rPr>
              <a:t>We are looking for support and guidance from industry leaders and subject matter experts to help us grow our connections, hone our pitch to secure investment and collaborate on our strategy to help us scale and monetize </a:t>
            </a:r>
          </a:p>
          <a:p>
            <a:pPr marL="0" lvl="0" indent="0" algn="l">
              <a:lnSpc>
                <a:spcPts val="4022"/>
              </a:lnSpc>
              <a:spcBef>
                <a:spcPct val="0"/>
              </a:spcBef>
            </a:pPr>
            <a:r>
              <a:rPr lang="en-US" sz="2832" dirty="0">
                <a:solidFill>
                  <a:srgbClr val="363839"/>
                </a:solidFill>
                <a:latin typeface="HK Grotesk Light"/>
              </a:rPr>
              <a:t>‘THE WORLD’S 1</a:t>
            </a:r>
            <a:r>
              <a:rPr lang="en-US" sz="2832" baseline="30000" dirty="0">
                <a:solidFill>
                  <a:srgbClr val="363839"/>
                </a:solidFill>
                <a:latin typeface="HK Grotesk Light"/>
              </a:rPr>
              <a:t>ST</a:t>
            </a:r>
            <a:r>
              <a:rPr lang="en-US" sz="2832" dirty="0">
                <a:solidFill>
                  <a:srgbClr val="363839"/>
                </a:solidFill>
                <a:latin typeface="HK Grotesk Light"/>
              </a:rPr>
              <a:t>’ GAMIFIED PARENTING APP’!</a:t>
            </a:r>
          </a:p>
        </p:txBody>
      </p:sp>
      <p:sp>
        <p:nvSpPr>
          <p:cNvPr id="9" name="TextBox 9"/>
          <p:cNvSpPr txBox="1"/>
          <p:nvPr/>
        </p:nvSpPr>
        <p:spPr>
          <a:xfrm>
            <a:off x="1028700" y="962025"/>
            <a:ext cx="5574338" cy="1660070"/>
          </a:xfrm>
          <a:prstGeom prst="rect">
            <a:avLst/>
          </a:prstGeom>
        </p:spPr>
        <p:txBody>
          <a:bodyPr wrap="square" lIns="0" tIns="0" rIns="0" bIns="0" rtlCol="0" anchor="t">
            <a:spAutoFit/>
          </a:bodyPr>
          <a:lstStyle/>
          <a:p>
            <a:pPr marL="0" lvl="0" indent="0">
              <a:lnSpc>
                <a:spcPts val="13104"/>
              </a:lnSpc>
              <a:spcBef>
                <a:spcPct val="0"/>
              </a:spcBef>
            </a:pPr>
            <a:r>
              <a:rPr lang="en-US" sz="10400" dirty="0">
                <a:solidFill>
                  <a:srgbClr val="363839"/>
                </a:solidFill>
                <a:latin typeface="Lemon Tuesday"/>
              </a:rPr>
              <a:t>Why You?</a:t>
            </a:r>
          </a:p>
        </p:txBody>
      </p:sp>
      <p:sp>
        <p:nvSpPr>
          <p:cNvPr id="11" name="TextBox 11"/>
          <p:cNvSpPr txBox="1"/>
          <p:nvPr/>
        </p:nvSpPr>
        <p:spPr>
          <a:xfrm>
            <a:off x="2144621" y="8737518"/>
            <a:ext cx="3265579" cy="528863"/>
          </a:xfrm>
          <a:prstGeom prst="rect">
            <a:avLst/>
          </a:prstGeom>
        </p:spPr>
        <p:txBody>
          <a:bodyPr wrap="square" lIns="0" tIns="0" rIns="0" bIns="0" rtlCol="0" anchor="t">
            <a:spAutoFit/>
          </a:bodyPr>
          <a:lstStyle/>
          <a:p>
            <a:pPr marL="0" lvl="0" indent="0">
              <a:lnSpc>
                <a:spcPts val="4259"/>
              </a:lnSpc>
            </a:pPr>
            <a:r>
              <a:rPr lang="en-US" sz="2999" dirty="0">
                <a:solidFill>
                  <a:srgbClr val="363839"/>
                </a:solidFill>
                <a:latin typeface="HK Grotesk Medium"/>
              </a:rPr>
              <a:t>Support/Guidance</a:t>
            </a:r>
          </a:p>
        </p:txBody>
      </p:sp>
      <p:sp>
        <p:nvSpPr>
          <p:cNvPr id="12" name="TextBox 12"/>
          <p:cNvSpPr txBox="1"/>
          <p:nvPr/>
        </p:nvSpPr>
        <p:spPr>
          <a:xfrm>
            <a:off x="7377167" y="8751660"/>
            <a:ext cx="4313182" cy="528863"/>
          </a:xfrm>
          <a:prstGeom prst="rect">
            <a:avLst/>
          </a:prstGeom>
        </p:spPr>
        <p:txBody>
          <a:bodyPr wrap="square" lIns="0" tIns="0" rIns="0" bIns="0" rtlCol="0" anchor="t">
            <a:spAutoFit/>
          </a:bodyPr>
          <a:lstStyle/>
          <a:p>
            <a:pPr marL="0" lvl="0" indent="0">
              <a:lnSpc>
                <a:spcPts val="4259"/>
              </a:lnSpc>
            </a:pPr>
            <a:r>
              <a:rPr lang="en-US" sz="2999" dirty="0">
                <a:solidFill>
                  <a:srgbClr val="363839"/>
                </a:solidFill>
                <a:latin typeface="HK Grotesk Medium"/>
              </a:rPr>
              <a:t>Community/Connections</a:t>
            </a:r>
          </a:p>
        </p:txBody>
      </p:sp>
      <p:sp>
        <p:nvSpPr>
          <p:cNvPr id="13" name="TextBox 13"/>
          <p:cNvSpPr txBox="1"/>
          <p:nvPr/>
        </p:nvSpPr>
        <p:spPr>
          <a:xfrm>
            <a:off x="13105017" y="8688328"/>
            <a:ext cx="3805181" cy="528863"/>
          </a:xfrm>
          <a:prstGeom prst="rect">
            <a:avLst/>
          </a:prstGeom>
        </p:spPr>
        <p:txBody>
          <a:bodyPr wrap="square" lIns="0" tIns="0" rIns="0" bIns="0" rtlCol="0" anchor="t">
            <a:spAutoFit/>
          </a:bodyPr>
          <a:lstStyle/>
          <a:p>
            <a:pPr marL="0" lvl="0" indent="0">
              <a:lnSpc>
                <a:spcPts val="4259"/>
              </a:lnSpc>
            </a:pPr>
            <a:r>
              <a:rPr lang="en-US" sz="2999" dirty="0">
                <a:solidFill>
                  <a:srgbClr val="363839"/>
                </a:solidFill>
                <a:latin typeface="HK Grotesk Medium"/>
              </a:rPr>
              <a:t>Innovation/Execution</a:t>
            </a:r>
          </a:p>
        </p:txBody>
      </p:sp>
      <p:pic>
        <p:nvPicPr>
          <p:cNvPr id="15" name="Picture 14" descr="Icon&#10;&#10;Description automatically generated">
            <a:extLst>
              <a:ext uri="{FF2B5EF4-FFF2-40B4-BE49-F238E27FC236}">
                <a16:creationId xmlns:a16="http://schemas.microsoft.com/office/drawing/2014/main" id="{8D7E44B3-9B3A-6A46-8087-632310F936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3474" y="5279983"/>
            <a:ext cx="3321051" cy="3321051"/>
          </a:xfrm>
          <a:prstGeom prst="rect">
            <a:avLst/>
          </a:prstGeom>
        </p:spPr>
      </p:pic>
    </p:spTree>
    <p:extLst>
      <p:ext uri="{BB962C8B-B14F-4D97-AF65-F5344CB8AC3E}">
        <p14:creationId xmlns:p14="http://schemas.microsoft.com/office/powerpoint/2010/main" val="251982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7C9693E-EDF2-8444-9D13-31EBD9F68FA3}"/>
              </a:ext>
            </a:extLst>
          </p:cNvPr>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2122" flipH="1">
            <a:off x="-2912716" y="1662750"/>
            <a:ext cx="23667784" cy="7396182"/>
          </a:xfrm>
          <a:prstGeom prst="rect">
            <a:avLst/>
          </a:prstGeom>
        </p:spPr>
      </p:pic>
      <p:sp>
        <p:nvSpPr>
          <p:cNvPr id="4" name="TextBox 4"/>
          <p:cNvSpPr txBox="1"/>
          <p:nvPr/>
        </p:nvSpPr>
        <p:spPr>
          <a:xfrm>
            <a:off x="2667000" y="3367101"/>
            <a:ext cx="12954000" cy="3448024"/>
          </a:xfrm>
          <a:prstGeom prst="rect">
            <a:avLst/>
          </a:prstGeom>
        </p:spPr>
        <p:txBody>
          <a:bodyPr lIns="0" tIns="0" rIns="0" bIns="0" rtlCol="0" anchor="t">
            <a:spAutoFit/>
          </a:bodyPr>
          <a:lstStyle/>
          <a:p>
            <a:pPr marL="0" lvl="0" indent="0" algn="ctr">
              <a:lnSpc>
                <a:spcPts val="6904"/>
              </a:lnSpc>
              <a:spcBef>
                <a:spcPct val="0"/>
              </a:spcBef>
            </a:pPr>
            <a:r>
              <a:rPr lang="en-US" sz="4931">
                <a:solidFill>
                  <a:srgbClr val="5D1D59"/>
                </a:solidFill>
                <a:latin typeface="HK Grotesk Bold"/>
              </a:rPr>
              <a:t>"It's not what you do for your children, but what you have taught them to do for themselves, that will make them successful human beings."</a:t>
            </a:r>
          </a:p>
        </p:txBody>
      </p:sp>
      <p:sp>
        <p:nvSpPr>
          <p:cNvPr id="6" name="TextBox 3">
            <a:extLst>
              <a:ext uri="{FF2B5EF4-FFF2-40B4-BE49-F238E27FC236}">
                <a16:creationId xmlns:a16="http://schemas.microsoft.com/office/drawing/2014/main" id="{7E2EFF23-05DB-443E-83A0-11BFC784DABC}"/>
              </a:ext>
            </a:extLst>
          </p:cNvPr>
          <p:cNvSpPr txBox="1"/>
          <p:nvPr/>
        </p:nvSpPr>
        <p:spPr>
          <a:xfrm>
            <a:off x="5561758" y="8026070"/>
            <a:ext cx="6718835" cy="1311898"/>
          </a:xfrm>
          <a:prstGeom prst="rect">
            <a:avLst/>
          </a:prstGeom>
        </p:spPr>
        <p:txBody>
          <a:bodyPr lIns="0" tIns="0" rIns="0" bIns="0" rtlCol="0" anchor="t">
            <a:spAutoFit/>
          </a:bodyPr>
          <a:lstStyle/>
          <a:p>
            <a:pPr marL="0" lvl="0" indent="0" algn="ctr">
              <a:lnSpc>
                <a:spcPts val="12221"/>
              </a:lnSpc>
              <a:spcBef>
                <a:spcPct val="0"/>
              </a:spcBef>
            </a:pPr>
            <a:r>
              <a:rPr lang="en-US" sz="3600" dirty="0">
                <a:solidFill>
                  <a:srgbClr val="363839"/>
                </a:solidFill>
                <a:latin typeface="Lemon Tuesday"/>
              </a:rPr>
              <a:t>Ann Landers</a:t>
            </a:r>
          </a:p>
        </p:txBody>
      </p:sp>
      <p:pic>
        <p:nvPicPr>
          <p:cNvPr id="2" name="Picture 1">
            <a:extLst>
              <a:ext uri="{FF2B5EF4-FFF2-40B4-BE49-F238E27FC236}">
                <a16:creationId xmlns:a16="http://schemas.microsoft.com/office/drawing/2014/main" id="{CEDAB9D8-31DE-477F-B284-A5E2A0E32E20}"/>
              </a:ext>
            </a:extLst>
          </p:cNvPr>
          <p:cNvPicPr>
            <a:picLocks noChangeAspect="1"/>
          </p:cNvPicPr>
          <p:nvPr/>
        </p:nvPicPr>
        <p:blipFill>
          <a:blip r:embed="rId4"/>
          <a:stretch>
            <a:fillRect/>
          </a:stretch>
        </p:blipFill>
        <p:spPr>
          <a:xfrm>
            <a:off x="2875" y="107765"/>
            <a:ext cx="18288000" cy="10287002"/>
          </a:xfrm>
          <a:prstGeom prst="rect">
            <a:avLst/>
          </a:prstGeom>
        </p:spPr>
      </p:pic>
    </p:spTree>
    <p:extLst>
      <p:ext uri="{BB962C8B-B14F-4D97-AF65-F5344CB8AC3E}">
        <p14:creationId xmlns:p14="http://schemas.microsoft.com/office/powerpoint/2010/main" val="212882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BEDB"/>
        </a:solidFill>
        <a:effectLst/>
      </p:bgPr>
    </p:bg>
    <p:spTree>
      <p:nvGrpSpPr>
        <p:cNvPr id="1" name=""/>
        <p:cNvGrpSpPr/>
        <p:nvPr/>
      </p:nvGrpSpPr>
      <p:grpSpPr>
        <a:xfrm>
          <a:off x="0" y="0"/>
          <a:ext cx="0" cy="0"/>
          <a:chOff x="0" y="0"/>
          <a:chExt cx="0" cy="0"/>
        </a:xfrm>
      </p:grpSpPr>
      <p:sp>
        <p:nvSpPr>
          <p:cNvPr id="2" name="AutoShape 2"/>
          <p:cNvSpPr/>
          <p:nvPr/>
        </p:nvSpPr>
        <p:spPr>
          <a:xfrm>
            <a:off x="5787374" y="1942225"/>
            <a:ext cx="6713252" cy="2348750"/>
          </a:xfrm>
          <a:prstGeom prst="rect">
            <a:avLst/>
          </a:prstGeom>
          <a:solidFill>
            <a:srgbClr val="FFFFFF">
              <a:alpha val="84705"/>
            </a:srgbClr>
          </a:solidFill>
        </p:spPr>
      </p:sp>
      <p:pic>
        <p:nvPicPr>
          <p:cNvPr id="3" name="Picture 3"/>
          <p:cNvPicPr>
            <a:picLocks noChangeAspect="1"/>
          </p:cNvPicPr>
          <p:nvPr/>
        </p:nvPicPr>
        <p:blipFill>
          <a:blip r:embed="rId2"/>
          <a:srcRect t="86944"/>
          <a:stretch>
            <a:fillRect/>
          </a:stretch>
        </p:blipFill>
        <p:spPr>
          <a:xfrm>
            <a:off x="0" y="7947224"/>
            <a:ext cx="18288000" cy="1844476"/>
          </a:xfrm>
          <a:prstGeom prst="rect">
            <a:avLst/>
          </a:prstGeom>
        </p:spPr>
      </p:pic>
      <p:sp>
        <p:nvSpPr>
          <p:cNvPr id="4" name="TextBox 4"/>
          <p:cNvSpPr txBox="1"/>
          <p:nvPr/>
        </p:nvSpPr>
        <p:spPr>
          <a:xfrm>
            <a:off x="6449588" y="2461836"/>
            <a:ext cx="5388824" cy="1261904"/>
          </a:xfrm>
          <a:prstGeom prst="rect">
            <a:avLst/>
          </a:prstGeom>
        </p:spPr>
        <p:txBody>
          <a:bodyPr lIns="0" tIns="0" rIns="0" bIns="0" rtlCol="0" anchor="t">
            <a:spAutoFit/>
          </a:bodyPr>
          <a:lstStyle/>
          <a:p>
            <a:pPr marL="0" lvl="0" indent="0" algn="ctr">
              <a:lnSpc>
                <a:spcPts val="10080"/>
              </a:lnSpc>
              <a:spcBef>
                <a:spcPct val="0"/>
              </a:spcBef>
            </a:pPr>
            <a:r>
              <a:rPr lang="en-US" sz="8000" u="none">
                <a:solidFill>
                  <a:srgbClr val="363839"/>
                </a:solidFill>
                <a:latin typeface="Lemon Tuesday"/>
              </a:rPr>
              <a:t>Contact Us</a:t>
            </a:r>
          </a:p>
        </p:txBody>
      </p:sp>
      <p:grpSp>
        <p:nvGrpSpPr>
          <p:cNvPr id="5" name="Group 5"/>
          <p:cNvGrpSpPr/>
          <p:nvPr/>
        </p:nvGrpSpPr>
        <p:grpSpPr>
          <a:xfrm>
            <a:off x="6449588" y="5405188"/>
            <a:ext cx="6051038" cy="2193990"/>
            <a:chOff x="0" y="0"/>
            <a:chExt cx="8068051" cy="2925320"/>
          </a:xfrm>
        </p:grpSpPr>
        <p:sp>
          <p:nvSpPr>
            <p:cNvPr id="6" name="TextBox 6"/>
            <p:cNvSpPr txBox="1"/>
            <p:nvPr/>
          </p:nvSpPr>
          <p:spPr>
            <a:xfrm>
              <a:off x="0" y="-76200"/>
              <a:ext cx="8068051" cy="757190"/>
            </a:xfrm>
            <a:prstGeom prst="rect">
              <a:avLst/>
            </a:prstGeom>
          </p:spPr>
          <p:txBody>
            <a:bodyPr lIns="0" tIns="0" rIns="0" bIns="0" rtlCol="0" anchor="t">
              <a:spAutoFit/>
            </a:bodyPr>
            <a:lstStyle/>
            <a:p>
              <a:pPr algn="ctr">
                <a:lnSpc>
                  <a:spcPts val="4828"/>
                </a:lnSpc>
              </a:pPr>
              <a:r>
                <a:rPr lang="en-US" sz="3400">
                  <a:solidFill>
                    <a:srgbClr val="363839"/>
                  </a:solidFill>
                  <a:latin typeface="Clear Sans Regular"/>
                </a:rPr>
                <a:t>905-665-0922</a:t>
              </a:r>
            </a:p>
          </p:txBody>
        </p:sp>
        <p:sp>
          <p:nvSpPr>
            <p:cNvPr id="7" name="TextBox 7"/>
            <p:cNvSpPr txBox="1"/>
            <p:nvPr/>
          </p:nvSpPr>
          <p:spPr>
            <a:xfrm>
              <a:off x="0" y="1088717"/>
              <a:ext cx="8068051" cy="757190"/>
            </a:xfrm>
            <a:prstGeom prst="rect">
              <a:avLst/>
            </a:prstGeom>
          </p:spPr>
          <p:txBody>
            <a:bodyPr lIns="0" tIns="0" rIns="0" bIns="0" rtlCol="0" anchor="t">
              <a:spAutoFit/>
            </a:bodyPr>
            <a:lstStyle/>
            <a:p>
              <a:pPr marL="0" lvl="0" indent="0" algn="ctr">
                <a:lnSpc>
                  <a:spcPts val="4828"/>
                </a:lnSpc>
                <a:spcBef>
                  <a:spcPct val="0"/>
                </a:spcBef>
              </a:pPr>
              <a:r>
                <a:rPr lang="en-US" sz="3400">
                  <a:solidFill>
                    <a:srgbClr val="363839"/>
                  </a:solidFill>
                  <a:latin typeface="Clear Sans Regular"/>
                </a:rPr>
                <a:t>jody@hireandfireyourkids.com</a:t>
              </a:r>
            </a:p>
          </p:txBody>
        </p:sp>
        <p:sp>
          <p:nvSpPr>
            <p:cNvPr id="8" name="TextBox 8"/>
            <p:cNvSpPr txBox="1"/>
            <p:nvPr/>
          </p:nvSpPr>
          <p:spPr>
            <a:xfrm>
              <a:off x="0" y="2168130"/>
              <a:ext cx="8068051" cy="757190"/>
            </a:xfrm>
            <a:prstGeom prst="rect">
              <a:avLst/>
            </a:prstGeom>
          </p:spPr>
          <p:txBody>
            <a:bodyPr lIns="0" tIns="0" rIns="0" bIns="0" rtlCol="0" anchor="t">
              <a:spAutoFit/>
            </a:bodyPr>
            <a:lstStyle/>
            <a:p>
              <a:pPr marL="0" lvl="0" indent="0" algn="ctr">
                <a:lnSpc>
                  <a:spcPts val="4828"/>
                </a:lnSpc>
                <a:spcBef>
                  <a:spcPct val="0"/>
                </a:spcBef>
              </a:pPr>
              <a:r>
                <a:rPr lang="en-US" sz="3400">
                  <a:solidFill>
                    <a:srgbClr val="363839"/>
                  </a:solidFill>
                  <a:latin typeface="Clear Sans Regular"/>
                </a:rPr>
                <a:t>www.hireandfireyourkids.com</a:t>
              </a:r>
            </a:p>
          </p:txBody>
        </p:sp>
      </p:grpSp>
      <p:pic>
        <p:nvPicPr>
          <p:cNvPr id="2050" name="Picture 2">
            <a:extLst>
              <a:ext uri="{FF2B5EF4-FFF2-40B4-BE49-F238E27FC236}">
                <a16:creationId xmlns:a16="http://schemas.microsoft.com/office/drawing/2014/main" id="{B61D88B1-9D51-427C-9833-89BB08C07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954841"/>
            <a:ext cx="2971800" cy="14450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148A535-3443-45DA-8829-83907C97F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5600" y="4463331"/>
            <a:ext cx="2209800" cy="2082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C7D289-7662-4B52-B377-8C3E5F2EB99A}"/>
              </a:ext>
            </a:extLst>
          </p:cNvPr>
          <p:cNvPicPr>
            <a:picLocks noChangeAspect="1"/>
          </p:cNvPicPr>
          <p:nvPr/>
        </p:nvPicPr>
        <p:blipFill>
          <a:blip r:embed="rId5"/>
          <a:stretch>
            <a:fillRect/>
          </a:stretch>
        </p:blipFill>
        <p:spPr>
          <a:xfrm>
            <a:off x="0" y="0"/>
            <a:ext cx="18288000" cy="10287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4969167A-154B-4583-8162-1D3D947E8C5D}"/>
              </a:ext>
            </a:extLst>
          </p:cNvPr>
          <p:cNvSpPr txBox="1"/>
          <p:nvPr/>
        </p:nvSpPr>
        <p:spPr>
          <a:xfrm>
            <a:off x="-381000" y="539086"/>
            <a:ext cx="6718835" cy="1546577"/>
          </a:xfrm>
          <a:prstGeom prst="rect">
            <a:avLst/>
          </a:prstGeom>
        </p:spPr>
        <p:txBody>
          <a:bodyPr lIns="0" tIns="0" rIns="0" bIns="0" rtlCol="0" anchor="t">
            <a:spAutoFit/>
          </a:bodyPr>
          <a:lstStyle/>
          <a:p>
            <a:pPr marL="0" lvl="0" indent="0" algn="ctr">
              <a:lnSpc>
                <a:spcPts val="12221"/>
              </a:lnSpc>
              <a:spcBef>
                <a:spcPct val="0"/>
              </a:spcBef>
            </a:pPr>
            <a:r>
              <a:rPr lang="en-US" sz="9699" dirty="0">
                <a:solidFill>
                  <a:srgbClr val="363839"/>
                </a:solidFill>
                <a:latin typeface="Lemon Tuesday"/>
              </a:rPr>
              <a:t>Appendix</a:t>
            </a:r>
          </a:p>
        </p:txBody>
      </p:sp>
      <p:pic>
        <p:nvPicPr>
          <p:cNvPr id="3" name="Picture 6">
            <a:extLst>
              <a:ext uri="{FF2B5EF4-FFF2-40B4-BE49-F238E27FC236}">
                <a16:creationId xmlns:a16="http://schemas.microsoft.com/office/drawing/2014/main" id="{01F8396E-C6C0-4DD6-B594-D54C68A9F8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538">
            <a:off x="733896" y="2170718"/>
            <a:ext cx="4489042" cy="426459"/>
          </a:xfrm>
          <a:prstGeom prst="rect">
            <a:avLst/>
          </a:prstGeom>
        </p:spPr>
      </p:pic>
    </p:spTree>
    <p:extLst>
      <p:ext uri="{BB962C8B-B14F-4D97-AF65-F5344CB8AC3E}">
        <p14:creationId xmlns:p14="http://schemas.microsoft.com/office/powerpoint/2010/main" val="2722196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1008409"/>
            <a:ext cx="6362700" cy="41039"/>
          </a:xfrm>
          <a:prstGeom prst="rect">
            <a:avLst/>
          </a:prstGeom>
          <a:solidFill>
            <a:srgbClr val="F6F6F6"/>
          </a:solidFill>
        </p:spPr>
      </p:sp>
      <p:sp>
        <p:nvSpPr>
          <p:cNvPr id="3" name="TextBox 3"/>
          <p:cNvSpPr txBox="1"/>
          <p:nvPr/>
        </p:nvSpPr>
        <p:spPr>
          <a:xfrm>
            <a:off x="1028700" y="3026636"/>
            <a:ext cx="15153800" cy="6815840"/>
          </a:xfrm>
          <a:prstGeom prst="rect">
            <a:avLst/>
          </a:prstGeom>
        </p:spPr>
        <p:txBody>
          <a:bodyPr lIns="0" tIns="0" rIns="0" bIns="0" rtlCol="0" anchor="t">
            <a:spAutoFit/>
          </a:bodyPr>
          <a:lstStyle/>
          <a:p>
            <a:pPr marL="0" lvl="0" indent="0">
              <a:lnSpc>
                <a:spcPts val="4082"/>
              </a:lnSpc>
              <a:spcBef>
                <a:spcPct val="0"/>
              </a:spcBef>
            </a:pPr>
            <a:r>
              <a:rPr lang="en-US" sz="2915" u="none" dirty="0">
                <a:solidFill>
                  <a:srgbClr val="000000"/>
                </a:solidFill>
                <a:latin typeface="HK Grotesk Light"/>
              </a:rPr>
              <a:t>Pre-revenue, cloud based Web and Mobile App company.</a:t>
            </a:r>
          </a:p>
          <a:p>
            <a:pPr marL="0" lvl="0" indent="0">
              <a:lnSpc>
                <a:spcPts val="4082"/>
              </a:lnSpc>
              <a:spcBef>
                <a:spcPct val="0"/>
              </a:spcBef>
            </a:pPr>
            <a:endParaRPr lang="en-US" sz="2915" u="none" dirty="0">
              <a:solidFill>
                <a:srgbClr val="000000"/>
              </a:solidFill>
              <a:latin typeface="HK Grotesk Light"/>
            </a:endParaRPr>
          </a:p>
          <a:p>
            <a:pPr>
              <a:lnSpc>
                <a:spcPts val="4082"/>
              </a:lnSpc>
              <a:spcBef>
                <a:spcPct val="0"/>
              </a:spcBef>
            </a:pPr>
            <a:r>
              <a:rPr lang="en-US" sz="2915" u="none" dirty="0">
                <a:solidFill>
                  <a:srgbClr val="000000"/>
                </a:solidFill>
                <a:latin typeface="HK Grotesk Light"/>
              </a:rPr>
              <a:t>We focus on gamifying financial management, household responsibility and life skills for children.</a:t>
            </a:r>
          </a:p>
          <a:p>
            <a:pPr marL="0" lvl="0" indent="0">
              <a:lnSpc>
                <a:spcPts val="4082"/>
              </a:lnSpc>
              <a:spcBef>
                <a:spcPct val="0"/>
              </a:spcBef>
            </a:pPr>
            <a:endParaRPr lang="en-US" sz="2915" dirty="0">
              <a:solidFill>
                <a:srgbClr val="000000"/>
              </a:solidFill>
              <a:latin typeface="HK Grotesk Light"/>
            </a:endParaRPr>
          </a:p>
          <a:p>
            <a:pPr marL="0" lvl="0" indent="0">
              <a:lnSpc>
                <a:spcPts val="4082"/>
              </a:lnSpc>
              <a:spcBef>
                <a:spcPct val="0"/>
              </a:spcBef>
            </a:pPr>
            <a:r>
              <a:rPr lang="en-US" sz="2915" u="none" dirty="0">
                <a:solidFill>
                  <a:srgbClr val="000000"/>
                </a:solidFill>
                <a:latin typeface="HK Grotesk Light"/>
              </a:rPr>
              <a:t>The company was founded by Parents who see the need to embrace the digital age for communication, education and experiential learning.</a:t>
            </a:r>
          </a:p>
          <a:p>
            <a:pPr marL="0" lvl="0" indent="0">
              <a:lnSpc>
                <a:spcPts val="4082"/>
              </a:lnSpc>
              <a:spcBef>
                <a:spcPct val="0"/>
              </a:spcBef>
            </a:pPr>
            <a:endParaRPr lang="en-US" sz="2915" dirty="0">
              <a:solidFill>
                <a:srgbClr val="000000"/>
              </a:solidFill>
              <a:latin typeface="HK Grotesk Light"/>
            </a:endParaRPr>
          </a:p>
          <a:p>
            <a:pPr marL="0" lvl="0" indent="0">
              <a:lnSpc>
                <a:spcPts val="4082"/>
              </a:lnSpc>
              <a:spcBef>
                <a:spcPct val="0"/>
              </a:spcBef>
            </a:pPr>
            <a:r>
              <a:rPr lang="en-US" sz="2915" dirty="0">
                <a:solidFill>
                  <a:srgbClr val="000000"/>
                </a:solidFill>
                <a:latin typeface="HK Grotesk Light"/>
              </a:rPr>
              <a:t>Our goal is to provide our app free to parents and children, leveraging alternative monetization models.</a:t>
            </a:r>
          </a:p>
          <a:p>
            <a:pPr marL="0" lvl="0" indent="0">
              <a:lnSpc>
                <a:spcPts val="4082"/>
              </a:lnSpc>
              <a:spcBef>
                <a:spcPct val="0"/>
              </a:spcBef>
            </a:pPr>
            <a:endParaRPr lang="en-US" sz="2915" dirty="0">
              <a:solidFill>
                <a:srgbClr val="000000"/>
              </a:solidFill>
              <a:latin typeface="HK Grotesk Light"/>
            </a:endParaRPr>
          </a:p>
          <a:p>
            <a:pPr marL="0" lvl="0" indent="0">
              <a:lnSpc>
                <a:spcPts val="4082"/>
              </a:lnSpc>
              <a:spcBef>
                <a:spcPct val="0"/>
              </a:spcBef>
            </a:pPr>
            <a:r>
              <a:rPr lang="en-US" sz="2915" u="none" dirty="0">
                <a:solidFill>
                  <a:srgbClr val="000000"/>
                </a:solidFill>
                <a:latin typeface="HK Grotesk Light"/>
              </a:rPr>
              <a:t>We look to partner with brands who value the importance of teaching children financial acumen and differentiating life skills.</a:t>
            </a:r>
          </a:p>
        </p:txBody>
      </p:sp>
      <p:pic>
        <p:nvPicPr>
          <p:cNvPr id="4" name="Picture 4"/>
          <p:cNvPicPr>
            <a:picLocks noChangeAspect="1"/>
          </p:cNvPicPr>
          <p:nvPr/>
        </p:nvPicPr>
        <p:blipFill>
          <a:blip r:embed="rId2"/>
          <a:srcRect l="11437" r="13819"/>
          <a:stretch>
            <a:fillRect/>
          </a:stretch>
        </p:blipFill>
        <p:spPr>
          <a:xfrm>
            <a:off x="14074274" y="521784"/>
            <a:ext cx="3185026" cy="308944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538">
            <a:off x="1927429" y="2305850"/>
            <a:ext cx="4489042" cy="426459"/>
          </a:xfrm>
          <a:prstGeom prst="rect">
            <a:avLst/>
          </a:prstGeom>
        </p:spPr>
      </p:pic>
      <p:sp>
        <p:nvSpPr>
          <p:cNvPr id="7" name="TextBox 2">
            <a:extLst>
              <a:ext uri="{FF2B5EF4-FFF2-40B4-BE49-F238E27FC236}">
                <a16:creationId xmlns:a16="http://schemas.microsoft.com/office/drawing/2014/main" id="{28D2A2F8-5B34-4D14-B9D6-362BF7FC8FBD}"/>
              </a:ext>
            </a:extLst>
          </p:cNvPr>
          <p:cNvSpPr txBox="1"/>
          <p:nvPr/>
        </p:nvSpPr>
        <p:spPr>
          <a:xfrm>
            <a:off x="609600" y="440291"/>
            <a:ext cx="10986741" cy="1649240"/>
          </a:xfrm>
          <a:prstGeom prst="rect">
            <a:avLst/>
          </a:prstGeom>
        </p:spPr>
        <p:txBody>
          <a:bodyPr lIns="0" tIns="0" rIns="0" bIns="0" rtlCol="0" anchor="t">
            <a:spAutoFit/>
          </a:bodyPr>
          <a:lstStyle/>
          <a:p>
            <a:pPr marL="0" lvl="0" indent="0" algn="l">
              <a:lnSpc>
                <a:spcPts val="13104"/>
              </a:lnSpc>
              <a:spcBef>
                <a:spcPct val="0"/>
              </a:spcBef>
            </a:pPr>
            <a:r>
              <a:rPr lang="en-US" sz="10400" dirty="0">
                <a:solidFill>
                  <a:srgbClr val="363839"/>
                </a:solidFill>
                <a:latin typeface="Lemon Tuesday"/>
              </a:rPr>
              <a:t>Company profile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1008409"/>
            <a:ext cx="6362700" cy="41039"/>
          </a:xfrm>
          <a:prstGeom prst="rect">
            <a:avLst/>
          </a:prstGeom>
          <a:solidFill>
            <a:srgbClr val="F6F6F6"/>
          </a:solidFill>
        </p:spPr>
      </p:sp>
      <p:sp>
        <p:nvSpPr>
          <p:cNvPr id="3" name="TextBox 3"/>
          <p:cNvSpPr txBox="1"/>
          <p:nvPr/>
        </p:nvSpPr>
        <p:spPr>
          <a:xfrm>
            <a:off x="1447800" y="3589174"/>
            <a:ext cx="13906500" cy="4712700"/>
          </a:xfrm>
          <a:prstGeom prst="rect">
            <a:avLst/>
          </a:prstGeom>
        </p:spPr>
        <p:txBody>
          <a:bodyPr wrap="square" lIns="0" tIns="0" rIns="0" bIns="0" rtlCol="0" anchor="t">
            <a:spAutoFit/>
          </a:bodyPr>
          <a:lstStyle/>
          <a:p>
            <a:pPr marL="0" lvl="0" indent="0">
              <a:lnSpc>
                <a:spcPts val="4082"/>
              </a:lnSpc>
              <a:spcBef>
                <a:spcPct val="0"/>
              </a:spcBef>
            </a:pPr>
            <a:r>
              <a:rPr lang="en-US" sz="2915" u="none" dirty="0">
                <a:solidFill>
                  <a:srgbClr val="000000"/>
                </a:solidFill>
                <a:latin typeface="HK Grotesk Light"/>
              </a:rPr>
              <a:t>Pre-revenue </a:t>
            </a:r>
            <a:r>
              <a:rPr lang="en-US" sz="2915" dirty="0">
                <a:solidFill>
                  <a:srgbClr val="000000"/>
                </a:solidFill>
                <a:latin typeface="HK Grotesk Light"/>
              </a:rPr>
              <a:t>s</a:t>
            </a:r>
            <a:r>
              <a:rPr lang="en-US" sz="2915" u="none" dirty="0">
                <a:solidFill>
                  <a:srgbClr val="000000"/>
                </a:solidFill>
                <a:latin typeface="HK Grotesk Light"/>
              </a:rPr>
              <a:t>tartup stage.</a:t>
            </a:r>
          </a:p>
          <a:p>
            <a:pPr marL="0" lvl="0" indent="0">
              <a:lnSpc>
                <a:spcPts val="4082"/>
              </a:lnSpc>
              <a:spcBef>
                <a:spcPct val="0"/>
              </a:spcBef>
            </a:pPr>
            <a:endParaRPr lang="en-US" sz="2915" u="none" dirty="0">
              <a:solidFill>
                <a:srgbClr val="000000"/>
              </a:solidFill>
              <a:latin typeface="HK Grotesk Light"/>
            </a:endParaRPr>
          </a:p>
          <a:p>
            <a:pPr marL="0" lvl="0" indent="0">
              <a:lnSpc>
                <a:spcPts val="4082"/>
              </a:lnSpc>
              <a:spcBef>
                <a:spcPct val="0"/>
              </a:spcBef>
            </a:pPr>
            <a:r>
              <a:rPr lang="en-US" sz="2915" u="none" dirty="0">
                <a:solidFill>
                  <a:srgbClr val="000000"/>
                </a:solidFill>
                <a:latin typeface="HK Grotesk Light"/>
              </a:rPr>
              <a:t>Poised to scale and we are in the process of raising capital.</a:t>
            </a:r>
          </a:p>
          <a:p>
            <a:pPr marL="0" lvl="0" indent="0">
              <a:lnSpc>
                <a:spcPts val="4082"/>
              </a:lnSpc>
              <a:spcBef>
                <a:spcPct val="0"/>
              </a:spcBef>
            </a:pPr>
            <a:endParaRPr lang="en-US" sz="2915" dirty="0">
              <a:solidFill>
                <a:srgbClr val="000000"/>
              </a:solidFill>
              <a:latin typeface="HK Grotesk Light"/>
            </a:endParaRPr>
          </a:p>
          <a:p>
            <a:pPr marL="0" lvl="0" indent="0">
              <a:lnSpc>
                <a:spcPts val="4082"/>
              </a:lnSpc>
              <a:spcBef>
                <a:spcPct val="0"/>
              </a:spcBef>
            </a:pPr>
            <a:r>
              <a:rPr lang="en-US" sz="2915" u="none" dirty="0">
                <a:solidFill>
                  <a:srgbClr val="000000"/>
                </a:solidFill>
                <a:latin typeface="HK Grotesk Light"/>
              </a:rPr>
              <a:t>Looking to partner with organizations who elevate the importance of children life skills.</a:t>
            </a:r>
          </a:p>
          <a:p>
            <a:pPr marL="0" lvl="0" indent="0">
              <a:lnSpc>
                <a:spcPts val="4082"/>
              </a:lnSpc>
              <a:spcBef>
                <a:spcPct val="0"/>
              </a:spcBef>
            </a:pPr>
            <a:endParaRPr lang="en-US" sz="2915" u="none" dirty="0">
              <a:solidFill>
                <a:srgbClr val="000000"/>
              </a:solidFill>
              <a:latin typeface="HK Grotesk Light"/>
            </a:endParaRPr>
          </a:p>
          <a:p>
            <a:pPr marL="0" lvl="0" indent="0">
              <a:lnSpc>
                <a:spcPts val="4082"/>
              </a:lnSpc>
              <a:spcBef>
                <a:spcPct val="0"/>
              </a:spcBef>
            </a:pPr>
            <a:r>
              <a:rPr lang="en-US" sz="2915" u="none" dirty="0">
                <a:solidFill>
                  <a:srgbClr val="000000"/>
                </a:solidFill>
                <a:latin typeface="HK Grotesk Light"/>
              </a:rPr>
              <a:t>HFK is currently expanding the brand awareness through public relations and other mediums including, social media, television, radio, influencers and live podcasts.</a:t>
            </a:r>
          </a:p>
          <a:p>
            <a:pPr marL="0" lvl="0" indent="0">
              <a:lnSpc>
                <a:spcPts val="4082"/>
              </a:lnSpc>
              <a:spcBef>
                <a:spcPct val="0"/>
              </a:spcBef>
            </a:pPr>
            <a:endParaRPr lang="en-US" sz="2915" u="none" dirty="0">
              <a:solidFill>
                <a:srgbClr val="000000"/>
              </a:solidFill>
              <a:latin typeface="HK Grotesk Light"/>
            </a:endParaRPr>
          </a:p>
        </p:txBody>
      </p:sp>
      <p:pic>
        <p:nvPicPr>
          <p:cNvPr id="4" name="Picture 4"/>
          <p:cNvPicPr>
            <a:picLocks noChangeAspect="1"/>
          </p:cNvPicPr>
          <p:nvPr/>
        </p:nvPicPr>
        <p:blipFill>
          <a:blip r:embed="rId2"/>
          <a:srcRect l="11437" r="13819"/>
          <a:stretch>
            <a:fillRect/>
          </a:stretch>
        </p:blipFill>
        <p:spPr>
          <a:xfrm>
            <a:off x="14074274" y="521784"/>
            <a:ext cx="3185026" cy="308944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538">
            <a:off x="1927429" y="2305850"/>
            <a:ext cx="4489042" cy="426459"/>
          </a:xfrm>
          <a:prstGeom prst="rect">
            <a:avLst/>
          </a:prstGeom>
        </p:spPr>
      </p:pic>
      <p:sp>
        <p:nvSpPr>
          <p:cNvPr id="7" name="TextBox 2">
            <a:extLst>
              <a:ext uri="{FF2B5EF4-FFF2-40B4-BE49-F238E27FC236}">
                <a16:creationId xmlns:a16="http://schemas.microsoft.com/office/drawing/2014/main" id="{DBB521CA-D604-4F17-AE82-26F54A5F5CF3}"/>
              </a:ext>
            </a:extLst>
          </p:cNvPr>
          <p:cNvSpPr txBox="1"/>
          <p:nvPr/>
        </p:nvSpPr>
        <p:spPr>
          <a:xfrm>
            <a:off x="762000" y="455061"/>
            <a:ext cx="10986741" cy="1649240"/>
          </a:xfrm>
          <a:prstGeom prst="rect">
            <a:avLst/>
          </a:prstGeom>
        </p:spPr>
        <p:txBody>
          <a:bodyPr lIns="0" tIns="0" rIns="0" bIns="0" rtlCol="0" anchor="t">
            <a:spAutoFit/>
          </a:bodyPr>
          <a:lstStyle/>
          <a:p>
            <a:pPr marL="0" lvl="0" indent="0" algn="l">
              <a:lnSpc>
                <a:spcPts val="13104"/>
              </a:lnSpc>
              <a:spcBef>
                <a:spcPct val="0"/>
              </a:spcBef>
            </a:pPr>
            <a:r>
              <a:rPr lang="en-US" sz="10400" dirty="0">
                <a:solidFill>
                  <a:srgbClr val="363839"/>
                </a:solidFill>
                <a:latin typeface="Lemon Tuesday"/>
              </a:rPr>
              <a:t>Current Status</a:t>
            </a:r>
          </a:p>
        </p:txBody>
      </p:sp>
    </p:spTree>
    <p:extLst>
      <p:ext uri="{BB962C8B-B14F-4D97-AF65-F5344CB8AC3E}">
        <p14:creationId xmlns:p14="http://schemas.microsoft.com/office/powerpoint/2010/main" val="3721998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BE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5068">
            <a:off x="1034612" y="3151324"/>
            <a:ext cx="3340721" cy="317368"/>
          </a:xfrm>
          <a:prstGeom prst="rect">
            <a:avLst/>
          </a:prstGeom>
        </p:spPr>
      </p:pic>
      <p:pic>
        <p:nvPicPr>
          <p:cNvPr id="3" name="Picture 3"/>
          <p:cNvPicPr>
            <a:picLocks noChangeAspect="1"/>
          </p:cNvPicPr>
          <p:nvPr/>
        </p:nvPicPr>
        <p:blipFill>
          <a:blip r:embed="rId4"/>
          <a:srcRect/>
          <a:stretch>
            <a:fillRect/>
          </a:stretch>
        </p:blipFill>
        <p:spPr>
          <a:xfrm>
            <a:off x="1371437" y="3996344"/>
            <a:ext cx="7772563" cy="5261956"/>
          </a:xfrm>
          <a:prstGeom prst="rect">
            <a:avLst/>
          </a:prstGeom>
        </p:spPr>
      </p:pic>
      <p:pic>
        <p:nvPicPr>
          <p:cNvPr id="4" name="Picture 4"/>
          <p:cNvPicPr>
            <a:picLocks noChangeAspect="1"/>
          </p:cNvPicPr>
          <p:nvPr/>
        </p:nvPicPr>
        <p:blipFill>
          <a:blip r:embed="rId5"/>
          <a:srcRect/>
          <a:stretch>
            <a:fillRect/>
          </a:stretch>
        </p:blipFill>
        <p:spPr>
          <a:xfrm>
            <a:off x="9486737" y="3996344"/>
            <a:ext cx="7772563" cy="5261956"/>
          </a:xfrm>
          <a:prstGeom prst="rect">
            <a:avLst/>
          </a:prstGeom>
        </p:spPr>
      </p:pic>
      <p:sp>
        <p:nvSpPr>
          <p:cNvPr id="5" name="TextBox 5"/>
          <p:cNvSpPr txBox="1"/>
          <p:nvPr/>
        </p:nvSpPr>
        <p:spPr>
          <a:xfrm>
            <a:off x="1028700" y="1080348"/>
            <a:ext cx="7252941" cy="1649240"/>
          </a:xfrm>
          <a:prstGeom prst="rect">
            <a:avLst/>
          </a:prstGeom>
        </p:spPr>
        <p:txBody>
          <a:bodyPr lIns="0" tIns="0" rIns="0" bIns="0" rtlCol="0" anchor="t">
            <a:spAutoFit/>
          </a:bodyPr>
          <a:lstStyle/>
          <a:p>
            <a:pPr marL="0" lvl="0" indent="0" algn="l">
              <a:lnSpc>
                <a:spcPts val="13104"/>
              </a:lnSpc>
              <a:spcBef>
                <a:spcPct val="0"/>
              </a:spcBef>
            </a:pPr>
            <a:r>
              <a:rPr lang="en-US" sz="10400">
                <a:solidFill>
                  <a:srgbClr val="363839"/>
                </a:solidFill>
                <a:latin typeface="Lemon Tuesday"/>
              </a:rPr>
              <a:t>Statistics</a:t>
            </a:r>
          </a:p>
        </p:txBody>
      </p:sp>
      <p:sp>
        <p:nvSpPr>
          <p:cNvPr id="6" name="TextBox 6"/>
          <p:cNvSpPr txBox="1"/>
          <p:nvPr/>
        </p:nvSpPr>
        <p:spPr>
          <a:xfrm>
            <a:off x="7834659" y="1980649"/>
            <a:ext cx="9881841" cy="1557991"/>
          </a:xfrm>
          <a:prstGeom prst="rect">
            <a:avLst/>
          </a:prstGeom>
        </p:spPr>
        <p:txBody>
          <a:bodyPr lIns="0" tIns="0" rIns="0" bIns="0" rtlCol="0" anchor="t">
            <a:spAutoFit/>
          </a:bodyPr>
          <a:lstStyle/>
          <a:p>
            <a:pPr marL="0" lvl="0" indent="0" algn="l">
              <a:lnSpc>
                <a:spcPts val="4082"/>
              </a:lnSpc>
              <a:spcBef>
                <a:spcPct val="0"/>
              </a:spcBef>
            </a:pPr>
            <a:r>
              <a:rPr lang="en-US" sz="2915" u="none" dirty="0">
                <a:solidFill>
                  <a:srgbClr val="000000"/>
                </a:solidFill>
                <a:latin typeface="HK Grotesk Light"/>
              </a:rPr>
              <a:t>90% of kids have their own device by age 11.</a:t>
            </a:r>
          </a:p>
          <a:p>
            <a:pPr marL="0" lvl="0" indent="0" algn="l">
              <a:lnSpc>
                <a:spcPts val="4082"/>
              </a:lnSpc>
              <a:spcBef>
                <a:spcPct val="0"/>
              </a:spcBef>
            </a:pPr>
            <a:r>
              <a:rPr lang="en-US" sz="2915" u="none" dirty="0">
                <a:solidFill>
                  <a:srgbClr val="000000"/>
                </a:solidFill>
                <a:latin typeface="HK Grotesk Light"/>
              </a:rPr>
              <a:t>A parenting app is an unmet need, that parents want and is currently unavailable until now…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9EDC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886" y="764575"/>
            <a:ext cx="3361994" cy="1311178"/>
          </a:xfrm>
          <a:prstGeom prst="rect">
            <a:avLst/>
          </a:prstGeom>
        </p:spPr>
      </p:pic>
      <p:grpSp>
        <p:nvGrpSpPr>
          <p:cNvPr id="5" name="Group 5"/>
          <p:cNvGrpSpPr/>
          <p:nvPr/>
        </p:nvGrpSpPr>
        <p:grpSpPr>
          <a:xfrm>
            <a:off x="8447778" y="2261367"/>
            <a:ext cx="5590279" cy="9086155"/>
            <a:chOff x="0" y="0"/>
            <a:chExt cx="7860589" cy="13155797"/>
          </a:xfrm>
        </p:grpSpPr>
        <p:pic>
          <p:nvPicPr>
            <p:cNvPr id="6" name="Picture 6"/>
            <p:cNvPicPr>
              <a:picLocks noChangeAspect="1"/>
            </p:cNvPicPr>
            <p:nvPr/>
          </p:nvPicPr>
          <p:blipFill>
            <a:blip r:embed="rId4"/>
            <a:srcRect/>
            <a:stretch>
              <a:fillRect/>
            </a:stretch>
          </p:blipFill>
          <p:spPr>
            <a:xfrm>
              <a:off x="0" y="0"/>
              <a:ext cx="7860589" cy="13155797"/>
            </a:xfrm>
            <a:prstGeom prst="rect">
              <a:avLst/>
            </a:prstGeom>
          </p:spPr>
        </p:pic>
        <p:pic>
          <p:nvPicPr>
            <p:cNvPr id="7" name="Picture 7"/>
            <p:cNvPicPr>
              <a:picLocks noChangeAspect="1"/>
            </p:cNvPicPr>
            <p:nvPr/>
          </p:nvPicPr>
          <p:blipFill>
            <a:blip r:embed="rId5"/>
            <a:srcRect t="3083" b="5704"/>
            <a:stretch>
              <a:fillRect/>
            </a:stretch>
          </p:blipFill>
          <p:spPr>
            <a:xfrm>
              <a:off x="1361847" y="1693306"/>
              <a:ext cx="5312295" cy="8614107"/>
            </a:xfrm>
            <a:prstGeom prst="rect">
              <a:avLst/>
            </a:prstGeom>
          </p:spPr>
        </p:pic>
      </p:grpSp>
      <p:grpSp>
        <p:nvGrpSpPr>
          <p:cNvPr id="8" name="Group 8"/>
          <p:cNvGrpSpPr/>
          <p:nvPr/>
        </p:nvGrpSpPr>
        <p:grpSpPr>
          <a:xfrm>
            <a:off x="12454417" y="489579"/>
            <a:ext cx="6680377" cy="10857944"/>
            <a:chOff x="0" y="0"/>
            <a:chExt cx="9393394" cy="15721162"/>
          </a:xfrm>
        </p:grpSpPr>
        <p:pic>
          <p:nvPicPr>
            <p:cNvPr id="9" name="Picture 9"/>
            <p:cNvPicPr>
              <a:picLocks noChangeAspect="1"/>
            </p:cNvPicPr>
            <p:nvPr/>
          </p:nvPicPr>
          <p:blipFill>
            <a:blip r:embed="rId4"/>
            <a:srcRect/>
            <a:stretch>
              <a:fillRect/>
            </a:stretch>
          </p:blipFill>
          <p:spPr>
            <a:xfrm>
              <a:off x="0" y="0"/>
              <a:ext cx="9393394" cy="15721162"/>
            </a:xfrm>
            <a:prstGeom prst="rect">
              <a:avLst/>
            </a:prstGeom>
          </p:spPr>
        </p:pic>
        <p:pic>
          <p:nvPicPr>
            <p:cNvPr id="10" name="Picture 10"/>
            <p:cNvPicPr>
              <a:picLocks noChangeAspect="1"/>
            </p:cNvPicPr>
            <p:nvPr/>
          </p:nvPicPr>
          <p:blipFill>
            <a:blip r:embed="rId6"/>
            <a:srcRect t="3071" b="12990"/>
            <a:stretch>
              <a:fillRect/>
            </a:stretch>
          </p:blipFill>
          <p:spPr>
            <a:xfrm>
              <a:off x="1673065" y="2811620"/>
              <a:ext cx="6259780" cy="9341034"/>
            </a:xfrm>
            <a:prstGeom prst="rect">
              <a:avLst/>
            </a:prstGeom>
          </p:spPr>
        </p:pic>
      </p:grpSp>
      <p:sp>
        <p:nvSpPr>
          <p:cNvPr id="12" name="TextBox 12"/>
          <p:cNvSpPr txBox="1"/>
          <p:nvPr/>
        </p:nvSpPr>
        <p:spPr>
          <a:xfrm>
            <a:off x="906630" y="749161"/>
            <a:ext cx="8115300" cy="1242648"/>
          </a:xfrm>
          <a:prstGeom prst="rect">
            <a:avLst/>
          </a:prstGeom>
        </p:spPr>
        <p:txBody>
          <a:bodyPr wrap="square" lIns="0" tIns="0" rIns="0" bIns="0" rtlCol="0" anchor="t">
            <a:spAutoFit/>
          </a:bodyPr>
          <a:lstStyle/>
          <a:p>
            <a:pPr marL="0" lvl="0" indent="0" algn="l">
              <a:lnSpc>
                <a:spcPts val="9360"/>
              </a:lnSpc>
              <a:spcBef>
                <a:spcPct val="0"/>
              </a:spcBef>
            </a:pPr>
            <a:r>
              <a:rPr lang="en-US" sz="8800" dirty="0">
                <a:solidFill>
                  <a:srgbClr val="363839"/>
                </a:solidFill>
                <a:latin typeface="Lemon Tuesday"/>
              </a:rPr>
              <a:t>Gift Card Model</a:t>
            </a:r>
          </a:p>
        </p:txBody>
      </p:sp>
      <p:sp>
        <p:nvSpPr>
          <p:cNvPr id="18" name="TextBox 30">
            <a:extLst>
              <a:ext uri="{FF2B5EF4-FFF2-40B4-BE49-F238E27FC236}">
                <a16:creationId xmlns:a16="http://schemas.microsoft.com/office/drawing/2014/main" id="{195FA171-B6F3-7F4F-98DB-C4AB5C7422B9}"/>
              </a:ext>
            </a:extLst>
          </p:cNvPr>
          <p:cNvSpPr txBox="1"/>
          <p:nvPr/>
        </p:nvSpPr>
        <p:spPr>
          <a:xfrm>
            <a:off x="5055728" y="8870785"/>
            <a:ext cx="839955" cy="768277"/>
          </a:xfrm>
          <a:prstGeom prst="rect">
            <a:avLst/>
          </a:prstGeom>
        </p:spPr>
        <p:txBody>
          <a:bodyPr lIns="0" tIns="0" rIns="0" bIns="0" rtlCol="0" anchor="t">
            <a:spAutoFit/>
          </a:bodyPr>
          <a:lstStyle/>
          <a:p>
            <a:pPr marL="0" lvl="0" indent="0" algn="ctr">
              <a:lnSpc>
                <a:spcPts val="6240"/>
              </a:lnSpc>
              <a:spcBef>
                <a:spcPct val="0"/>
              </a:spcBef>
            </a:pPr>
            <a:r>
              <a:rPr lang="en-US" sz="4800" u="none" spc="-48" dirty="0">
                <a:solidFill>
                  <a:srgbClr val="C9EDC9"/>
                </a:solidFill>
                <a:latin typeface="Clear Sans Regular Bold"/>
              </a:rPr>
              <a:t>3</a:t>
            </a:r>
          </a:p>
        </p:txBody>
      </p:sp>
      <p:grpSp>
        <p:nvGrpSpPr>
          <p:cNvPr id="11" name="Group 10">
            <a:extLst>
              <a:ext uri="{FF2B5EF4-FFF2-40B4-BE49-F238E27FC236}">
                <a16:creationId xmlns:a16="http://schemas.microsoft.com/office/drawing/2014/main" id="{D1A1D876-FB9D-4CED-B1C2-ACB78571C91C}"/>
              </a:ext>
            </a:extLst>
          </p:cNvPr>
          <p:cNvGrpSpPr/>
          <p:nvPr/>
        </p:nvGrpSpPr>
        <p:grpSpPr>
          <a:xfrm>
            <a:off x="1362151" y="7237369"/>
            <a:ext cx="5190589" cy="2909890"/>
            <a:chOff x="1254776" y="6071418"/>
            <a:chExt cx="5369328" cy="3154175"/>
          </a:xfrm>
        </p:grpSpPr>
        <p:sp>
          <p:nvSpPr>
            <p:cNvPr id="17" name="TextBox 29">
              <a:extLst>
                <a:ext uri="{FF2B5EF4-FFF2-40B4-BE49-F238E27FC236}">
                  <a16:creationId xmlns:a16="http://schemas.microsoft.com/office/drawing/2014/main" id="{F8AEA2FA-2948-314D-B86A-A2A1F3B43B65}"/>
                </a:ext>
              </a:extLst>
            </p:cNvPr>
            <p:cNvSpPr txBox="1"/>
            <p:nvPr/>
          </p:nvSpPr>
          <p:spPr>
            <a:xfrm>
              <a:off x="5055728" y="6841180"/>
              <a:ext cx="839955" cy="768277"/>
            </a:xfrm>
            <a:prstGeom prst="rect">
              <a:avLst/>
            </a:prstGeom>
          </p:spPr>
          <p:txBody>
            <a:bodyPr lIns="0" tIns="0" rIns="0" bIns="0" rtlCol="0" anchor="t">
              <a:spAutoFit/>
            </a:bodyPr>
            <a:lstStyle/>
            <a:p>
              <a:pPr marL="0" lvl="0" indent="0" algn="ctr">
                <a:lnSpc>
                  <a:spcPts val="6240"/>
                </a:lnSpc>
                <a:spcBef>
                  <a:spcPct val="0"/>
                </a:spcBef>
              </a:pPr>
              <a:r>
                <a:rPr lang="en-US" sz="4800" u="none" spc="-48" dirty="0">
                  <a:solidFill>
                    <a:srgbClr val="C9EDC9"/>
                  </a:solidFill>
                  <a:latin typeface="Clear Sans Regular Bold"/>
                </a:rPr>
                <a:t>2</a:t>
              </a:r>
            </a:p>
          </p:txBody>
        </p:sp>
        <p:pic>
          <p:nvPicPr>
            <p:cNvPr id="19" name="Picture 16">
              <a:extLst>
                <a:ext uri="{FF2B5EF4-FFF2-40B4-BE49-F238E27FC236}">
                  <a16:creationId xmlns:a16="http://schemas.microsoft.com/office/drawing/2014/main" id="{A77F884F-2FA8-294A-8019-D7AEAC9846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762" y="7471694"/>
              <a:ext cx="1467342" cy="14673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166F9C83-A78E-F943-AC5F-01D2272550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54016">
              <a:off x="1254776" y="6292943"/>
              <a:ext cx="1215912" cy="12159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9D561D2D-2E41-DE4C-A562-1FC4F3056A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52997">
              <a:off x="1321466" y="7416698"/>
              <a:ext cx="1306951" cy="13069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948980F0-34F6-7147-A5C0-F23B120F3A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45665">
              <a:off x="3571026" y="6071418"/>
              <a:ext cx="1467343" cy="14673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AD98B6E9-AD06-8B4B-B0D1-D06494B5D1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884924">
              <a:off x="2543197" y="7628661"/>
              <a:ext cx="624963" cy="6249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14">
              <a:extLst>
                <a:ext uri="{FF2B5EF4-FFF2-40B4-BE49-F238E27FC236}">
                  <a16:creationId xmlns:a16="http://schemas.microsoft.com/office/drawing/2014/main" id="{36809BFC-19D1-5440-AFC9-1D904F8FF36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59576">
              <a:off x="5161485" y="6542246"/>
              <a:ext cx="1382128" cy="13821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1FC1B2C8-9C24-CA41-8748-8D3D8D4B9C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789273">
              <a:off x="3953806" y="7169694"/>
              <a:ext cx="1090636" cy="1090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E8DFE7F1-24AA-7748-B354-E8E0CFF6EC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965268">
              <a:off x="2604173" y="6526864"/>
              <a:ext cx="1001353" cy="1001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a:extLst>
                <a:ext uri="{FF2B5EF4-FFF2-40B4-BE49-F238E27FC236}">
                  <a16:creationId xmlns:a16="http://schemas.microsoft.com/office/drawing/2014/main" id="{219E2ED2-AE8F-DE49-BBFA-683079CC07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17018" y="8175062"/>
              <a:ext cx="1050531" cy="105053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
            <a:extLst>
              <a:ext uri="{FF2B5EF4-FFF2-40B4-BE49-F238E27FC236}">
                <a16:creationId xmlns:a16="http://schemas.microsoft.com/office/drawing/2014/main" id="{EF96D33C-F8DA-4967-A520-88E8A5A4208C}"/>
              </a:ext>
            </a:extLst>
          </p:cNvPr>
          <p:cNvSpPr txBox="1"/>
          <p:nvPr/>
        </p:nvSpPr>
        <p:spPr>
          <a:xfrm>
            <a:off x="352092" y="2956693"/>
            <a:ext cx="9224377" cy="4293483"/>
          </a:xfrm>
          <a:prstGeom prst="rect">
            <a:avLst/>
          </a:prstGeom>
        </p:spPr>
        <p:txBody>
          <a:bodyPr wrap="square" lIns="0" tIns="0" rIns="0" bIns="0" rtlCol="0" anchor="t">
            <a:spAutoFit/>
          </a:bodyPr>
          <a:lstStyle/>
          <a:p>
            <a:pPr marL="457200" indent="-457200">
              <a:spcBef>
                <a:spcPts val="1200"/>
              </a:spcBef>
              <a:spcAft>
                <a:spcPts val="600"/>
              </a:spcAft>
              <a:buClr>
                <a:srgbClr val="00B050"/>
              </a:buClr>
              <a:buSzPct val="115000"/>
              <a:buFont typeface="Wingdings" panose="05000000000000000000" pitchFamily="2" charset="2"/>
              <a:buChar char="ü"/>
            </a:pPr>
            <a:r>
              <a:rPr lang="en-US" sz="3200" dirty="0">
                <a:latin typeface="Grotesque" panose="020F0502020204030204" pitchFamily="34" charset="0"/>
                <a:cs typeface="Grotesque" panose="020F0502020204030204" pitchFamily="34" charset="0"/>
              </a:rPr>
              <a:t>Kids can redeem their in-app earnings to purchase Gift Cards of their choice</a:t>
            </a:r>
          </a:p>
          <a:p>
            <a:pPr marL="457200" indent="-457200">
              <a:spcBef>
                <a:spcPts val="1200"/>
              </a:spcBef>
              <a:spcAft>
                <a:spcPts val="600"/>
              </a:spcAft>
              <a:buClr>
                <a:srgbClr val="00B050"/>
              </a:buClr>
              <a:buSzPct val="115000"/>
              <a:buFont typeface="Wingdings" panose="05000000000000000000" pitchFamily="2" charset="2"/>
              <a:buChar char="ü"/>
            </a:pPr>
            <a:r>
              <a:rPr lang="en-US" sz="3200" dirty="0">
                <a:latin typeface="Grotesque" panose="020F0502020204030204" pitchFamily="34" charset="0"/>
                <a:cs typeface="Grotesque" panose="020F0502020204030204" pitchFamily="34" charset="0"/>
              </a:rPr>
              <a:t>HFK gets paid a 6% distribution fee on every card load</a:t>
            </a:r>
          </a:p>
          <a:p>
            <a:pPr marL="457200" indent="-457200">
              <a:spcBef>
                <a:spcPts val="1200"/>
              </a:spcBef>
              <a:spcAft>
                <a:spcPts val="600"/>
              </a:spcAft>
              <a:buClr>
                <a:srgbClr val="00B050"/>
              </a:buClr>
              <a:buSzPct val="115000"/>
              <a:buFont typeface="Wingdings" panose="05000000000000000000" pitchFamily="2" charset="2"/>
              <a:buChar char="ü"/>
            </a:pPr>
            <a:r>
              <a:rPr lang="en-US" sz="3200" dirty="0">
                <a:latin typeface="Grotesque" panose="020F0502020204030204" pitchFamily="34" charset="0"/>
                <a:cs typeface="Grotesque" panose="020F0502020204030204" pitchFamily="34" charset="0"/>
              </a:rPr>
              <a:t>2022 Estimated Gift Card Spend is $21M</a:t>
            </a:r>
          </a:p>
          <a:p>
            <a:pPr>
              <a:spcBef>
                <a:spcPts val="1200"/>
              </a:spcBef>
            </a:pPr>
            <a:endParaRPr lang="en-US" sz="3200" b="1" dirty="0">
              <a:solidFill>
                <a:srgbClr val="000000"/>
              </a:solidFill>
              <a:latin typeface="Grotesque" panose="020F0502020204030204" pitchFamily="34" charset="0"/>
              <a:cs typeface="Grotesque" panose="020F0502020204030204" pitchFamily="34" charset="0"/>
            </a:endParaRPr>
          </a:p>
          <a:p>
            <a:pPr marL="0" lvl="0" indent="0" algn="l">
              <a:spcBef>
                <a:spcPts val="1200"/>
              </a:spcBef>
            </a:pPr>
            <a:endParaRPr lang="en-US" sz="3200" b="1" dirty="0">
              <a:solidFill>
                <a:srgbClr val="000000"/>
              </a:solidFill>
              <a:latin typeface="Arimo"/>
            </a:endParaRPr>
          </a:p>
        </p:txBody>
      </p:sp>
      <p:sp>
        <p:nvSpPr>
          <p:cNvPr id="3" name="TextBox 2">
            <a:extLst>
              <a:ext uri="{FF2B5EF4-FFF2-40B4-BE49-F238E27FC236}">
                <a16:creationId xmlns:a16="http://schemas.microsoft.com/office/drawing/2014/main" id="{10DC62A4-4D2A-42D5-9158-B7EB1A074B92}"/>
              </a:ext>
            </a:extLst>
          </p:cNvPr>
          <p:cNvSpPr txBox="1"/>
          <p:nvPr/>
        </p:nvSpPr>
        <p:spPr>
          <a:xfrm>
            <a:off x="9654629" y="1370485"/>
            <a:ext cx="3440365" cy="830997"/>
          </a:xfrm>
          <a:prstGeom prst="rect">
            <a:avLst/>
          </a:prstGeom>
          <a:noFill/>
        </p:spPr>
        <p:txBody>
          <a:bodyPr wrap="none" rtlCol="0">
            <a:spAutoFit/>
          </a:bodyPr>
          <a:lstStyle/>
          <a:p>
            <a:r>
              <a:rPr lang="en-US" sz="4800" dirty="0">
                <a:latin typeface="HK Grotesk Bold" panose="020B0604020202020204" charset="0"/>
              </a:rPr>
              <a:t>$21M at 6%</a:t>
            </a:r>
            <a:endParaRPr lang="en-CA" sz="4800" dirty="0">
              <a:latin typeface="HK Grotesk Bold" panose="020B0604020202020204" charset="0"/>
            </a:endParaRPr>
          </a:p>
        </p:txBody>
      </p:sp>
    </p:spTree>
    <p:extLst>
      <p:ext uri="{BB962C8B-B14F-4D97-AF65-F5344CB8AC3E}">
        <p14:creationId xmlns:p14="http://schemas.microsoft.com/office/powerpoint/2010/main" val="55709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2122" flipH="1">
            <a:off x="-2689893" y="2024163"/>
            <a:ext cx="23667784" cy="7396182"/>
          </a:xfrm>
          <a:prstGeom prst="rect">
            <a:avLst/>
          </a:prstGeom>
        </p:spPr>
      </p:pic>
      <p:sp>
        <p:nvSpPr>
          <p:cNvPr id="3" name="TextBox 3"/>
          <p:cNvSpPr txBox="1"/>
          <p:nvPr/>
        </p:nvSpPr>
        <p:spPr>
          <a:xfrm>
            <a:off x="8001000" y="4713418"/>
            <a:ext cx="9808546" cy="3560334"/>
          </a:xfrm>
          <a:prstGeom prst="rect">
            <a:avLst/>
          </a:prstGeom>
        </p:spPr>
        <p:txBody>
          <a:bodyPr wrap="square" lIns="0" tIns="0" rIns="0" bIns="0" rtlCol="0" anchor="t">
            <a:spAutoFit/>
          </a:bodyPr>
          <a:lstStyle/>
          <a:p>
            <a:pPr marL="0" lvl="0" indent="0" algn="ctr">
              <a:lnSpc>
                <a:spcPts val="6684"/>
              </a:lnSpc>
              <a:spcBef>
                <a:spcPct val="0"/>
              </a:spcBef>
            </a:pPr>
            <a:r>
              <a:rPr lang="en-US" sz="8800" b="1" dirty="0">
                <a:solidFill>
                  <a:srgbClr val="B747C2"/>
                </a:solidFill>
                <a:latin typeface="HK Grotesk Light"/>
              </a:rPr>
              <a:t>The World’s 1</a:t>
            </a:r>
            <a:r>
              <a:rPr lang="en-US" sz="8800" b="1" baseline="30000" dirty="0">
                <a:solidFill>
                  <a:srgbClr val="B747C2"/>
                </a:solidFill>
                <a:latin typeface="HK Grotesk Light"/>
              </a:rPr>
              <a:t>st</a:t>
            </a:r>
          </a:p>
          <a:p>
            <a:pPr marL="0" lvl="0" indent="0" algn="ctr">
              <a:lnSpc>
                <a:spcPts val="6684"/>
              </a:lnSpc>
              <a:spcBef>
                <a:spcPct val="0"/>
              </a:spcBef>
            </a:pPr>
            <a:endParaRPr lang="en-US" sz="8800" b="1" baseline="30000" dirty="0">
              <a:solidFill>
                <a:srgbClr val="B747C2"/>
              </a:solidFill>
              <a:latin typeface="HK Grotesk Light"/>
            </a:endParaRPr>
          </a:p>
          <a:p>
            <a:pPr marL="0" lvl="0" indent="0" algn="ctr">
              <a:lnSpc>
                <a:spcPts val="6684"/>
              </a:lnSpc>
              <a:spcBef>
                <a:spcPct val="0"/>
              </a:spcBef>
            </a:pPr>
            <a:r>
              <a:rPr lang="en-US" sz="8800" b="1" baseline="30000" dirty="0">
                <a:solidFill>
                  <a:srgbClr val="B747C2"/>
                </a:solidFill>
                <a:latin typeface="HK Grotesk Light"/>
              </a:rPr>
              <a:t> </a:t>
            </a:r>
            <a:r>
              <a:rPr lang="en-US" sz="8800" b="1" dirty="0">
                <a:solidFill>
                  <a:srgbClr val="B747C2"/>
                </a:solidFill>
                <a:latin typeface="HK Grotesk Light"/>
              </a:rPr>
              <a:t>Gamified Parenting App</a:t>
            </a:r>
          </a:p>
        </p:txBody>
      </p:sp>
      <p:pic>
        <p:nvPicPr>
          <p:cNvPr id="4" name="Picture 4"/>
          <p:cNvPicPr>
            <a:picLocks noChangeAspect="1"/>
          </p:cNvPicPr>
          <p:nvPr/>
        </p:nvPicPr>
        <p:blipFill>
          <a:blip r:embed="rId5"/>
          <a:srcRect/>
          <a:stretch>
            <a:fillRect/>
          </a:stretch>
        </p:blipFill>
        <p:spPr>
          <a:xfrm>
            <a:off x="1326982" y="937601"/>
            <a:ext cx="16482564" cy="1545240"/>
          </a:xfrm>
          <a:prstGeom prst="rect">
            <a:avLst/>
          </a:prstGeom>
        </p:spPr>
      </p:pic>
      <p:pic>
        <p:nvPicPr>
          <p:cNvPr id="5" name="Picture 5"/>
          <p:cNvPicPr>
            <a:picLocks noChangeAspect="1"/>
          </p:cNvPicPr>
          <p:nvPr/>
        </p:nvPicPr>
        <p:blipFill>
          <a:blip r:embed="rId6"/>
          <a:srcRect/>
          <a:stretch>
            <a:fillRect/>
          </a:stretch>
        </p:blipFill>
        <p:spPr>
          <a:xfrm>
            <a:off x="2643338" y="2482842"/>
            <a:ext cx="5548162" cy="9863400"/>
          </a:xfrm>
          <a:prstGeom prst="rect">
            <a:avLst/>
          </a:prstGeom>
        </p:spPr>
      </p:pic>
      <p:pic>
        <p:nvPicPr>
          <p:cNvPr id="6" name="Picture 6"/>
          <p:cNvPicPr>
            <a:picLocks noChangeAspect="1"/>
          </p:cNvPicPr>
          <p:nvPr/>
        </p:nvPicPr>
        <p:blipFill>
          <a:blip r:embed="rId7"/>
          <a:srcRect/>
          <a:stretch>
            <a:fillRect/>
          </a:stretch>
        </p:blipFill>
        <p:spPr>
          <a:xfrm rot="528725">
            <a:off x="-636033" y="5917905"/>
            <a:ext cx="5564797" cy="5564797"/>
          </a:xfrm>
          <a:prstGeom prst="rect">
            <a:avLst/>
          </a:prstGeom>
        </p:spPr>
      </p:pic>
    </p:spTree>
    <p:extLst>
      <p:ext uri="{BB962C8B-B14F-4D97-AF65-F5344CB8AC3E}">
        <p14:creationId xmlns:p14="http://schemas.microsoft.com/office/powerpoint/2010/main" val="242472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9912" y="2830941"/>
            <a:ext cx="3053340" cy="480644"/>
          </a:xfrm>
          <a:prstGeom prst="rect">
            <a:avLst/>
          </a:prstGeom>
        </p:spPr>
        <p:txBody>
          <a:bodyPr lIns="0" tIns="0" rIns="0" bIns="0" rtlCol="0" anchor="t">
            <a:spAutoFit/>
          </a:bodyPr>
          <a:lstStyle/>
          <a:p>
            <a:pPr algn="ctr">
              <a:lnSpc>
                <a:spcPts val="4212"/>
              </a:lnSpc>
            </a:pPr>
            <a:r>
              <a:rPr lang="en-US" sz="2600" spc="234" dirty="0">
                <a:solidFill>
                  <a:srgbClr val="191919"/>
                </a:solidFill>
                <a:latin typeface="Aileron Regular Italics"/>
              </a:rPr>
              <a:t>2018/2019</a:t>
            </a:r>
          </a:p>
        </p:txBody>
      </p:sp>
      <p:sp>
        <p:nvSpPr>
          <p:cNvPr id="3" name="TextBox 3"/>
          <p:cNvSpPr txBox="1"/>
          <p:nvPr/>
        </p:nvSpPr>
        <p:spPr>
          <a:xfrm>
            <a:off x="842746" y="3326452"/>
            <a:ext cx="3553497" cy="2641685"/>
          </a:xfrm>
          <a:prstGeom prst="rect">
            <a:avLst/>
          </a:prstGeom>
        </p:spPr>
        <p:txBody>
          <a:bodyPr lIns="0" tIns="0" rIns="0" bIns="0" rtlCol="0" anchor="t">
            <a:spAutoFit/>
          </a:bodyPr>
          <a:lstStyle/>
          <a:p>
            <a:pPr marL="323850" lvl="1" indent="-161925">
              <a:lnSpc>
                <a:spcPts val="2625"/>
              </a:lnSpc>
              <a:buFont typeface="Arial"/>
              <a:buChar char="•"/>
            </a:pPr>
            <a:r>
              <a:rPr lang="en-US" sz="1500" spc="75" dirty="0">
                <a:solidFill>
                  <a:srgbClr val="191919"/>
                </a:solidFill>
                <a:latin typeface="HK Grotesk Medium"/>
              </a:rPr>
              <a:t>Alpha tested</a:t>
            </a:r>
          </a:p>
          <a:p>
            <a:pPr marL="323850" lvl="1" indent="-161925">
              <a:lnSpc>
                <a:spcPts val="2625"/>
              </a:lnSpc>
              <a:buFont typeface="Arial"/>
              <a:buChar char="•"/>
            </a:pPr>
            <a:r>
              <a:rPr lang="en-US" sz="1500" spc="75" dirty="0">
                <a:solidFill>
                  <a:srgbClr val="191919"/>
                </a:solidFill>
                <a:latin typeface="HK Grotesk Medium"/>
              </a:rPr>
              <a:t>Outsourced Canadian development </a:t>
            </a:r>
          </a:p>
          <a:p>
            <a:pPr marL="323850" lvl="1" indent="-161925">
              <a:lnSpc>
                <a:spcPts val="2625"/>
              </a:lnSpc>
              <a:buFont typeface="Arial"/>
              <a:buChar char="•"/>
            </a:pPr>
            <a:r>
              <a:rPr lang="en-US" sz="1500" spc="75" dirty="0">
                <a:solidFill>
                  <a:srgbClr val="191919"/>
                </a:solidFill>
                <a:latin typeface="HK Grotesk Medium"/>
              </a:rPr>
              <a:t>Registered Sole Proprietorship </a:t>
            </a:r>
          </a:p>
          <a:p>
            <a:pPr marL="323850" lvl="1" indent="-161925">
              <a:lnSpc>
                <a:spcPts val="2625"/>
              </a:lnSpc>
              <a:buFont typeface="Arial"/>
              <a:buChar char="•"/>
            </a:pPr>
            <a:r>
              <a:rPr lang="en-US" sz="1500" b="1" spc="75" dirty="0">
                <a:solidFill>
                  <a:srgbClr val="191919"/>
                </a:solidFill>
                <a:latin typeface="HK Grotesk Medium"/>
              </a:rPr>
              <a:t>Incorporated Hire &amp; Fire Inc.</a:t>
            </a:r>
          </a:p>
          <a:p>
            <a:pPr marL="323850" lvl="1" indent="-161925">
              <a:lnSpc>
                <a:spcPts val="2625"/>
              </a:lnSpc>
              <a:buFont typeface="Arial"/>
              <a:buChar char="•"/>
            </a:pPr>
            <a:r>
              <a:rPr lang="en-US" sz="1500" spc="75" dirty="0">
                <a:solidFill>
                  <a:srgbClr val="191919"/>
                </a:solidFill>
                <a:latin typeface="HK Grotesk Medium"/>
              </a:rPr>
              <a:t>Lisa Swain Creative and Social joined team</a:t>
            </a:r>
          </a:p>
          <a:p>
            <a:pPr marL="323850" lvl="1" indent="-161925">
              <a:lnSpc>
                <a:spcPts val="2625"/>
              </a:lnSpc>
              <a:buFont typeface="Arial"/>
              <a:buChar char="•"/>
            </a:pPr>
            <a:r>
              <a:rPr lang="en-US" sz="1500" spc="75" dirty="0">
                <a:solidFill>
                  <a:srgbClr val="191919"/>
                </a:solidFill>
                <a:latin typeface="HK Grotesk Medium"/>
              </a:rPr>
              <a:t>Launched to social media</a:t>
            </a:r>
          </a:p>
        </p:txBody>
      </p:sp>
      <p:sp>
        <p:nvSpPr>
          <p:cNvPr id="4" name="AutoShape 4"/>
          <p:cNvSpPr/>
          <p:nvPr/>
        </p:nvSpPr>
        <p:spPr>
          <a:xfrm rot="-5400000">
            <a:off x="1032443" y="5138738"/>
            <a:ext cx="7580509" cy="9525"/>
          </a:xfrm>
          <a:prstGeom prst="rect">
            <a:avLst/>
          </a:prstGeom>
          <a:solidFill>
            <a:srgbClr val="191919">
              <a:alpha val="12941"/>
            </a:srgbClr>
          </a:solidFill>
        </p:spPr>
      </p:sp>
      <p:sp>
        <p:nvSpPr>
          <p:cNvPr id="5" name="AutoShape 5"/>
          <p:cNvSpPr/>
          <p:nvPr/>
        </p:nvSpPr>
        <p:spPr>
          <a:xfrm rot="-5400000">
            <a:off x="5313752" y="5138738"/>
            <a:ext cx="7580509" cy="9525"/>
          </a:xfrm>
          <a:prstGeom prst="rect">
            <a:avLst/>
          </a:prstGeom>
          <a:solidFill>
            <a:srgbClr val="191919">
              <a:alpha val="12941"/>
            </a:srgbClr>
          </a:solidFill>
        </p:spPr>
      </p:sp>
      <p:sp>
        <p:nvSpPr>
          <p:cNvPr id="6" name="AutoShape 6"/>
          <p:cNvSpPr/>
          <p:nvPr/>
        </p:nvSpPr>
        <p:spPr>
          <a:xfrm rot="-5400000">
            <a:off x="9893781" y="5138650"/>
            <a:ext cx="7580509" cy="9700"/>
          </a:xfrm>
          <a:prstGeom prst="rect">
            <a:avLst/>
          </a:prstGeom>
          <a:solidFill>
            <a:srgbClr val="191919">
              <a:alpha val="12941"/>
            </a:srgbClr>
          </a:solidFill>
        </p:spPr>
      </p:sp>
      <p:sp>
        <p:nvSpPr>
          <p:cNvPr id="7" name="TextBox 7"/>
          <p:cNvSpPr txBox="1"/>
          <p:nvPr/>
        </p:nvSpPr>
        <p:spPr>
          <a:xfrm>
            <a:off x="5425905" y="2826946"/>
            <a:ext cx="3053340" cy="480644"/>
          </a:xfrm>
          <a:prstGeom prst="rect">
            <a:avLst/>
          </a:prstGeom>
        </p:spPr>
        <p:txBody>
          <a:bodyPr lIns="0" tIns="0" rIns="0" bIns="0" rtlCol="0" anchor="t">
            <a:spAutoFit/>
          </a:bodyPr>
          <a:lstStyle/>
          <a:p>
            <a:pPr algn="ctr">
              <a:lnSpc>
                <a:spcPts val="4212"/>
              </a:lnSpc>
            </a:pPr>
            <a:r>
              <a:rPr lang="en-US" sz="2600" spc="234" dirty="0">
                <a:solidFill>
                  <a:srgbClr val="191919"/>
                </a:solidFill>
                <a:latin typeface="Aileron Regular Italics"/>
              </a:rPr>
              <a:t>2020</a:t>
            </a:r>
          </a:p>
        </p:txBody>
      </p:sp>
      <p:sp>
        <p:nvSpPr>
          <p:cNvPr id="8" name="TextBox 8"/>
          <p:cNvSpPr txBox="1"/>
          <p:nvPr/>
        </p:nvSpPr>
        <p:spPr>
          <a:xfrm>
            <a:off x="10051943" y="1416632"/>
            <a:ext cx="3053340" cy="480644"/>
          </a:xfrm>
          <a:prstGeom prst="rect">
            <a:avLst/>
          </a:prstGeom>
        </p:spPr>
        <p:txBody>
          <a:bodyPr lIns="0" tIns="0" rIns="0" bIns="0" rtlCol="0" anchor="t">
            <a:spAutoFit/>
          </a:bodyPr>
          <a:lstStyle/>
          <a:p>
            <a:pPr algn="ctr">
              <a:lnSpc>
                <a:spcPts val="4212"/>
              </a:lnSpc>
            </a:pPr>
            <a:r>
              <a:rPr lang="en-US" sz="2600" spc="234" dirty="0">
                <a:solidFill>
                  <a:srgbClr val="191919"/>
                </a:solidFill>
                <a:latin typeface="Aileron Regular Italics"/>
              </a:rPr>
              <a:t>2021</a:t>
            </a:r>
          </a:p>
        </p:txBody>
      </p:sp>
      <p:sp>
        <p:nvSpPr>
          <p:cNvPr id="9" name="TextBox 9"/>
          <p:cNvSpPr txBox="1"/>
          <p:nvPr/>
        </p:nvSpPr>
        <p:spPr>
          <a:xfrm>
            <a:off x="14609997" y="1273633"/>
            <a:ext cx="3053340" cy="480644"/>
          </a:xfrm>
          <a:prstGeom prst="rect">
            <a:avLst/>
          </a:prstGeom>
        </p:spPr>
        <p:txBody>
          <a:bodyPr lIns="0" tIns="0" rIns="0" bIns="0" rtlCol="0" anchor="t">
            <a:spAutoFit/>
          </a:bodyPr>
          <a:lstStyle/>
          <a:p>
            <a:pPr algn="ctr">
              <a:lnSpc>
                <a:spcPts val="4212"/>
              </a:lnSpc>
            </a:pPr>
            <a:r>
              <a:rPr lang="en-US" sz="2600" spc="234" dirty="0">
                <a:solidFill>
                  <a:srgbClr val="191919"/>
                </a:solidFill>
                <a:latin typeface="Aileron Regular Italics"/>
              </a:rPr>
              <a:t>2022</a:t>
            </a:r>
          </a:p>
        </p:txBody>
      </p:sp>
      <mc:AlternateContent xmlns:mc="http://schemas.openxmlformats.org/markup-compatibility/2006" xmlns:a14="http://schemas.microsoft.com/office/drawing/2010/main">
        <mc:Choice Requires="a14">
          <p:sp>
            <p:nvSpPr>
              <p:cNvPr id="10" name="TextBox 10"/>
              <p:cNvSpPr txBox="1"/>
              <p:nvPr/>
            </p:nvSpPr>
            <p:spPr>
              <a:xfrm>
                <a:off x="9363731" y="2193643"/>
                <a:ext cx="3904388" cy="7347461"/>
              </a:xfrm>
              <a:prstGeom prst="rect">
                <a:avLst/>
              </a:prstGeom>
            </p:spPr>
            <p:txBody>
              <a:bodyPr wrap="square" lIns="0" tIns="0" rIns="0" bIns="0" rtlCol="0" anchor="t">
                <a:spAutoFit/>
              </a:bodyPr>
              <a:lstStyle/>
              <a:p>
                <a:pPr marL="302260" lvl="1" indent="-151130">
                  <a:lnSpc>
                    <a:spcPts val="2450"/>
                  </a:lnSpc>
                  <a:buFont typeface="Arial"/>
                  <a:buChar char="•"/>
                </a:pPr>
                <a:r>
                  <a:rPr lang="en-US" sz="1400" b="1" spc="70" dirty="0">
                    <a:solidFill>
                      <a:srgbClr val="191919"/>
                    </a:solidFill>
                    <a:latin typeface="HK Grotesk Medium"/>
                  </a:rPr>
                  <a:t>Launch the Kids </a:t>
                </a:r>
                <a:r>
                  <a:rPr lang="en-US" sz="1400" b="1" spc="70" dirty="0" err="1">
                    <a:solidFill>
                      <a:srgbClr val="191919"/>
                    </a:solidFill>
                    <a:latin typeface="HK Grotesk Medium"/>
                  </a:rPr>
                  <a:t>Kash</a:t>
                </a:r>
                <a:r>
                  <a:rPr lang="en-US" sz="1400" b="1" spc="70" dirty="0">
                    <a:solidFill>
                      <a:srgbClr val="191919"/>
                    </a:solidFill>
                    <a:latin typeface="HK Grotesk Medium"/>
                  </a:rPr>
                  <a:t> card integration</a:t>
                </a:r>
              </a:p>
              <a:p>
                <a:pPr marL="302260" lvl="1" indent="-151130">
                  <a:lnSpc>
                    <a:spcPts val="2450"/>
                  </a:lnSpc>
                  <a:buFont typeface="Arial"/>
                  <a:buChar char="•"/>
                </a:pPr>
                <a:r>
                  <a:rPr lang="en-US" sz="1400" spc="70" dirty="0">
                    <a:solidFill>
                      <a:srgbClr val="191919"/>
                    </a:solidFill>
                    <a:latin typeface="HK Grotesk Medium"/>
                  </a:rPr>
                  <a:t>Strategy Plan and Pitch Decks</a:t>
                </a:r>
              </a:p>
              <a:p>
                <a:pPr marL="302260" lvl="1" indent="-151130">
                  <a:lnSpc>
                    <a:spcPts val="2450"/>
                  </a:lnSpc>
                  <a:buFont typeface="Arial"/>
                  <a:buChar char="•"/>
                </a:pPr>
                <a:r>
                  <a:rPr lang="en-US" sz="1400" spc="70" dirty="0">
                    <a:solidFill>
                      <a:srgbClr val="191919"/>
                    </a:solidFill>
                    <a:latin typeface="HK Grotesk Medium"/>
                  </a:rPr>
                  <a:t>Pitch to investors and raise capital </a:t>
                </a:r>
                <a14:m>
                  <m:oMath xmlns:m="http://schemas.openxmlformats.org/officeDocument/2006/math">
                    <m:r>
                      <a:rPr lang="en-US" sz="1400" i="1" spc="70" smtClean="0">
                        <a:solidFill>
                          <a:srgbClr val="191919"/>
                        </a:solidFill>
                        <a:latin typeface="Cambria Math" panose="02040503050406030204" pitchFamily="18" charset="0"/>
                      </a:rPr>
                      <m:t>£</m:t>
                    </m:r>
                  </m:oMath>
                </a14:m>
                <a:r>
                  <a:rPr lang="en-US" sz="1400" spc="70" dirty="0">
                    <a:solidFill>
                      <a:srgbClr val="191919"/>
                    </a:solidFill>
                    <a:latin typeface="HK Grotesk Medium"/>
                  </a:rPr>
                  <a:t>300,000</a:t>
                </a:r>
              </a:p>
              <a:p>
                <a:pPr marL="302260" lvl="1" indent="-151130">
                  <a:lnSpc>
                    <a:spcPts val="2450"/>
                  </a:lnSpc>
                  <a:buFont typeface="Arial"/>
                  <a:buChar char="•"/>
                </a:pPr>
                <a:r>
                  <a:rPr lang="en-US" sz="1400" spc="70" dirty="0">
                    <a:solidFill>
                      <a:srgbClr val="191919"/>
                    </a:solidFill>
                    <a:latin typeface="HK Grotesk Medium"/>
                  </a:rPr>
                  <a:t>Ads begin on FB &amp; IG in the US market</a:t>
                </a:r>
              </a:p>
              <a:p>
                <a:pPr marL="302260" lvl="1" indent="-151130">
                  <a:lnSpc>
                    <a:spcPts val="2450"/>
                  </a:lnSpc>
                  <a:buFont typeface="Arial"/>
                  <a:buChar char="•"/>
                </a:pPr>
                <a:r>
                  <a:rPr lang="en-US" sz="1400" spc="70" dirty="0">
                    <a:solidFill>
                      <a:srgbClr val="191919"/>
                    </a:solidFill>
                    <a:latin typeface="HK Grotesk Medium"/>
                  </a:rPr>
                  <a:t>Engage influencer list and broaden influencer contacts</a:t>
                </a:r>
              </a:p>
              <a:p>
                <a:pPr marL="302260" lvl="1" indent="-151130">
                  <a:lnSpc>
                    <a:spcPts val="2450"/>
                  </a:lnSpc>
                  <a:buFont typeface="Arial"/>
                  <a:buChar char="•"/>
                </a:pPr>
                <a:r>
                  <a:rPr lang="en-US" sz="1400" b="1" spc="70" dirty="0">
                    <a:solidFill>
                      <a:srgbClr val="191919"/>
                    </a:solidFill>
                    <a:latin typeface="HK Grotesk Medium"/>
                  </a:rPr>
                  <a:t>Licensed Hire and Fire your Kids India</a:t>
                </a:r>
              </a:p>
              <a:p>
                <a:pPr marL="302260" lvl="1" indent="-151130">
                  <a:lnSpc>
                    <a:spcPts val="2450"/>
                  </a:lnSpc>
                  <a:buFont typeface="Arial"/>
                  <a:buChar char="•"/>
                </a:pPr>
                <a:r>
                  <a:rPr lang="en-US" sz="1400" spc="70" dirty="0">
                    <a:solidFill>
                      <a:srgbClr val="191919"/>
                    </a:solidFill>
                    <a:latin typeface="HK Grotesk Medium"/>
                  </a:rPr>
                  <a:t>Engage users Store reviews to 100 ea.</a:t>
                </a:r>
              </a:p>
              <a:p>
                <a:pPr marL="302260" lvl="1" indent="-151130">
                  <a:lnSpc>
                    <a:spcPts val="2450"/>
                  </a:lnSpc>
                  <a:buFont typeface="Arial"/>
                  <a:buChar char="•"/>
                </a:pPr>
                <a:r>
                  <a:rPr lang="en-US" sz="1400" spc="70" dirty="0">
                    <a:solidFill>
                      <a:srgbClr val="191919"/>
                    </a:solidFill>
                    <a:latin typeface="HK Grotesk Medium"/>
                  </a:rPr>
                  <a:t>Technology enhancements based off customer feedback</a:t>
                </a:r>
              </a:p>
              <a:p>
                <a:pPr marL="302260" lvl="1" indent="-151130">
                  <a:lnSpc>
                    <a:spcPts val="2450"/>
                  </a:lnSpc>
                  <a:buFont typeface="Arial"/>
                  <a:buChar char="•"/>
                </a:pPr>
                <a:r>
                  <a:rPr lang="en-US" sz="1400" spc="70" dirty="0">
                    <a:solidFill>
                      <a:srgbClr val="191919"/>
                    </a:solidFill>
                    <a:latin typeface="HK Grotesk Medium"/>
                  </a:rPr>
                  <a:t>Hire a PR team to increase brand awareness in radio, tv, publications, influencers</a:t>
                </a:r>
              </a:p>
              <a:p>
                <a:pPr marL="302260" lvl="1" indent="-151130">
                  <a:lnSpc>
                    <a:spcPts val="2450"/>
                  </a:lnSpc>
                  <a:buFont typeface="Arial"/>
                  <a:buChar char="•"/>
                </a:pPr>
                <a:r>
                  <a:rPr lang="en-US" sz="1400" spc="70" dirty="0">
                    <a:solidFill>
                      <a:srgbClr val="191919"/>
                    </a:solidFill>
                    <a:latin typeface="HK Grotesk Medium"/>
                  </a:rPr>
                  <a:t>Secure partner for reloadable pre-paid debit cards</a:t>
                </a:r>
              </a:p>
              <a:p>
                <a:pPr marL="302260" lvl="1" indent="-151130">
                  <a:lnSpc>
                    <a:spcPts val="2450"/>
                  </a:lnSpc>
                  <a:buFont typeface="Arial"/>
                  <a:buChar char="•"/>
                </a:pPr>
                <a:r>
                  <a:rPr lang="en-US" sz="1400" spc="70" dirty="0">
                    <a:solidFill>
                      <a:srgbClr val="191919"/>
                    </a:solidFill>
                    <a:latin typeface="HK Grotesk Medium"/>
                  </a:rPr>
                  <a:t>Test In-App purchases </a:t>
                </a:r>
              </a:p>
              <a:p>
                <a:pPr marL="302260" lvl="1" indent="-151130">
                  <a:lnSpc>
                    <a:spcPts val="2450"/>
                  </a:lnSpc>
                  <a:buFont typeface="Arial"/>
                  <a:buChar char="•"/>
                </a:pPr>
                <a:r>
                  <a:rPr lang="en-US" sz="1400" b="1" spc="70" dirty="0">
                    <a:solidFill>
                      <a:srgbClr val="191919"/>
                    </a:solidFill>
                    <a:latin typeface="HK Grotesk Medium"/>
                  </a:rPr>
                  <a:t>Trademark registered in North America</a:t>
                </a:r>
              </a:p>
              <a:p>
                <a:pPr marL="302260" lvl="1" indent="-151130">
                  <a:lnSpc>
                    <a:spcPts val="2450"/>
                  </a:lnSpc>
                  <a:buFont typeface="Arial"/>
                  <a:buChar char="•"/>
                </a:pPr>
                <a:r>
                  <a:rPr lang="en-US" sz="1400" spc="70" dirty="0">
                    <a:solidFill>
                      <a:srgbClr val="191919"/>
                    </a:solidFill>
                    <a:latin typeface="HK Grotesk Medium"/>
                  </a:rPr>
                  <a:t>Scale Operations</a:t>
                </a:r>
              </a:p>
              <a:p>
                <a:pPr marL="302260" lvl="1" indent="-151130">
                  <a:lnSpc>
                    <a:spcPts val="2450"/>
                  </a:lnSpc>
                  <a:buFont typeface="Arial"/>
                  <a:buChar char="•"/>
                </a:pPr>
                <a:r>
                  <a:rPr lang="en-US" sz="1400" spc="70" dirty="0">
                    <a:solidFill>
                      <a:srgbClr val="191919"/>
                    </a:solidFill>
                    <a:latin typeface="HK Grotesk Medium"/>
                  </a:rPr>
                  <a:t>Expand our team</a:t>
                </a:r>
              </a:p>
              <a:p>
                <a:pPr marL="302260" lvl="1" indent="-151130">
                  <a:lnSpc>
                    <a:spcPts val="2450"/>
                  </a:lnSpc>
                  <a:buFont typeface="Arial"/>
                  <a:buChar char="•"/>
                </a:pPr>
                <a:r>
                  <a:rPr lang="en-US" sz="1400" spc="70" dirty="0">
                    <a:solidFill>
                      <a:srgbClr val="191919"/>
                    </a:solidFill>
                    <a:latin typeface="HK Grotesk Medium"/>
                  </a:rPr>
                  <a:t>Technology enhancements</a:t>
                </a:r>
              </a:p>
              <a:p>
                <a:pPr marL="302260" lvl="1" indent="-151130">
                  <a:lnSpc>
                    <a:spcPts val="2450"/>
                  </a:lnSpc>
                  <a:buFont typeface="Arial"/>
                  <a:buChar char="•"/>
                </a:pPr>
                <a:r>
                  <a:rPr lang="en-US" sz="1400" spc="70" dirty="0">
                    <a:solidFill>
                      <a:srgbClr val="191919"/>
                    </a:solidFill>
                    <a:latin typeface="HK Grotesk Medium"/>
                  </a:rPr>
                  <a:t>Tik Tok and Pinterest</a:t>
                </a:r>
              </a:p>
              <a:p>
                <a:pPr marL="302260" lvl="1" indent="-151130">
                  <a:lnSpc>
                    <a:spcPts val="2450"/>
                  </a:lnSpc>
                  <a:buFont typeface="Arial"/>
                  <a:buChar char="•"/>
                </a:pPr>
                <a:endParaRPr lang="en-US" sz="1400" spc="70" dirty="0">
                  <a:solidFill>
                    <a:srgbClr val="191919"/>
                  </a:solidFill>
                  <a:latin typeface="HK Grotesk Medium"/>
                </a:endParaRPr>
              </a:p>
            </p:txBody>
          </p:sp>
        </mc:Choice>
        <mc:Fallback xmlns="">
          <p:sp>
            <p:nvSpPr>
              <p:cNvPr id="10" name="TextBox 10"/>
              <p:cNvSpPr txBox="1">
                <a:spLocks noRot="1" noChangeAspect="1" noMove="1" noResize="1" noEditPoints="1" noAdjustHandles="1" noChangeArrowheads="1" noChangeShapeType="1" noTextEdit="1"/>
              </p:cNvSpPr>
              <p:nvPr/>
            </p:nvSpPr>
            <p:spPr>
              <a:xfrm>
                <a:off x="9363731" y="2193643"/>
                <a:ext cx="3904388" cy="7347461"/>
              </a:xfrm>
              <a:prstGeom prst="rect">
                <a:avLst/>
              </a:prstGeom>
              <a:blipFill>
                <a:blip r:embed="rId2"/>
                <a:stretch>
                  <a:fillRect/>
                </a:stretch>
              </a:blipFill>
            </p:spPr>
            <p:txBody>
              <a:bodyPr/>
              <a:lstStyle/>
              <a:p>
                <a:r>
                  <a:rPr lang="en-CA">
                    <a:noFill/>
                  </a:rPr>
                  <a:t> </a:t>
                </a:r>
              </a:p>
            </p:txBody>
          </p:sp>
        </mc:Fallback>
      </mc:AlternateContent>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6538" y="1401812"/>
            <a:ext cx="2671916" cy="253832"/>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34313" y="1513339"/>
            <a:ext cx="1180649" cy="1180649"/>
          </a:xfrm>
          <a:prstGeom prst="rect">
            <a:avLst/>
          </a:prstGeom>
        </p:spPr>
      </p:pic>
      <p:sp>
        <p:nvSpPr>
          <p:cNvPr id="15" name="TextBox 15"/>
          <p:cNvSpPr txBox="1"/>
          <p:nvPr/>
        </p:nvSpPr>
        <p:spPr>
          <a:xfrm>
            <a:off x="811230" y="5919480"/>
            <a:ext cx="4043940" cy="4308808"/>
          </a:xfrm>
          <a:prstGeom prst="rect">
            <a:avLst/>
          </a:prstGeom>
        </p:spPr>
        <p:txBody>
          <a:bodyPr lIns="0" tIns="0" rIns="0" bIns="0" rtlCol="0" anchor="t">
            <a:spAutoFit/>
          </a:bodyPr>
          <a:lstStyle/>
          <a:p>
            <a:pPr marL="323850" lvl="1" indent="-161925">
              <a:lnSpc>
                <a:spcPts val="2625"/>
              </a:lnSpc>
              <a:buFont typeface="Arial"/>
              <a:buChar char="•"/>
            </a:pPr>
            <a:r>
              <a:rPr lang="en-US" sz="1500" b="1" spc="75" dirty="0">
                <a:solidFill>
                  <a:srgbClr val="191919"/>
                </a:solidFill>
                <a:latin typeface="HK Grotesk Medium"/>
              </a:rPr>
              <a:t>Trademark filed</a:t>
            </a:r>
          </a:p>
          <a:p>
            <a:pPr marL="323850" lvl="1" indent="-161925">
              <a:lnSpc>
                <a:spcPts val="2625"/>
              </a:lnSpc>
              <a:buFont typeface="Arial"/>
              <a:buChar char="•"/>
            </a:pPr>
            <a:r>
              <a:rPr lang="en-US" sz="1500" spc="75" dirty="0">
                <a:solidFill>
                  <a:srgbClr val="191919"/>
                </a:solidFill>
                <a:latin typeface="HK Grotesk Medium"/>
              </a:rPr>
              <a:t>Pre-Sales</a:t>
            </a:r>
          </a:p>
          <a:p>
            <a:pPr marL="323850" lvl="1" indent="-161925">
              <a:lnSpc>
                <a:spcPts val="2625"/>
              </a:lnSpc>
              <a:buFont typeface="Arial"/>
              <a:buChar char="•"/>
            </a:pPr>
            <a:r>
              <a:rPr lang="en-US" sz="1500" spc="75" dirty="0">
                <a:solidFill>
                  <a:srgbClr val="191919"/>
                </a:solidFill>
                <a:latin typeface="HK Grotesk Medium"/>
              </a:rPr>
              <a:t>Dragons’ Den pitch </a:t>
            </a:r>
          </a:p>
          <a:p>
            <a:pPr marL="323850" lvl="1" indent="-161925">
              <a:lnSpc>
                <a:spcPts val="2625"/>
              </a:lnSpc>
              <a:buFont typeface="Arial"/>
              <a:buChar char="•"/>
            </a:pPr>
            <a:r>
              <a:rPr lang="en-US" sz="1500" spc="75" dirty="0">
                <a:solidFill>
                  <a:srgbClr val="191919"/>
                </a:solidFill>
                <a:latin typeface="HK Grotesk Medium"/>
              </a:rPr>
              <a:t>Beta tested</a:t>
            </a:r>
          </a:p>
          <a:p>
            <a:pPr marL="323850" lvl="1" indent="-161925">
              <a:lnSpc>
                <a:spcPts val="2625"/>
              </a:lnSpc>
              <a:buFont typeface="Arial"/>
              <a:buChar char="•"/>
            </a:pPr>
            <a:r>
              <a:rPr lang="en-US" sz="1500" spc="75" dirty="0">
                <a:solidFill>
                  <a:srgbClr val="191919"/>
                </a:solidFill>
                <a:latin typeface="HK Grotesk Medium"/>
              </a:rPr>
              <a:t>“One to Watch” </a:t>
            </a:r>
          </a:p>
          <a:p>
            <a:pPr marL="323850" lvl="1" indent="-161925">
              <a:lnSpc>
                <a:spcPts val="2625"/>
              </a:lnSpc>
              <a:buFont typeface="Arial"/>
              <a:buChar char="•"/>
            </a:pPr>
            <a:r>
              <a:rPr lang="en-US" sz="1500" spc="75" dirty="0">
                <a:solidFill>
                  <a:srgbClr val="191919"/>
                </a:solidFill>
                <a:latin typeface="HK Grotesk Medium"/>
              </a:rPr>
              <a:t>“Game Changer of the Year” </a:t>
            </a:r>
          </a:p>
          <a:p>
            <a:pPr marL="323850" lvl="1" indent="-161925">
              <a:lnSpc>
                <a:spcPts val="2625"/>
              </a:lnSpc>
              <a:buFont typeface="Arial"/>
              <a:buChar char="•"/>
            </a:pPr>
            <a:r>
              <a:rPr lang="en-US" sz="1500" spc="75" dirty="0">
                <a:solidFill>
                  <a:srgbClr val="191919"/>
                </a:solidFill>
                <a:latin typeface="HK Grotesk Medium"/>
              </a:rPr>
              <a:t>“Innovative Idea of the Year” </a:t>
            </a:r>
          </a:p>
          <a:p>
            <a:pPr marL="323850" lvl="1" indent="-161925">
              <a:lnSpc>
                <a:spcPts val="2625"/>
              </a:lnSpc>
              <a:buFont typeface="Arial"/>
              <a:buChar char="•"/>
            </a:pPr>
            <a:r>
              <a:rPr lang="en-US" sz="1500" spc="75" dirty="0">
                <a:solidFill>
                  <a:srgbClr val="191919"/>
                </a:solidFill>
                <a:latin typeface="HK Grotesk Medium"/>
              </a:rPr>
              <a:t>Kickstarter Campaign, raised 10K</a:t>
            </a:r>
          </a:p>
          <a:p>
            <a:pPr marL="323850" lvl="1" indent="-161925">
              <a:lnSpc>
                <a:spcPts val="2625"/>
              </a:lnSpc>
              <a:buFont typeface="Arial"/>
              <a:buChar char="•"/>
            </a:pPr>
            <a:r>
              <a:rPr lang="en-US" sz="1500" spc="75" dirty="0">
                <a:solidFill>
                  <a:srgbClr val="191919"/>
                </a:solidFill>
                <a:latin typeface="HK Grotesk Medium"/>
              </a:rPr>
              <a:t>Dragons’ Den episode aired</a:t>
            </a:r>
          </a:p>
          <a:p>
            <a:pPr marL="323850" lvl="1" indent="-161925">
              <a:lnSpc>
                <a:spcPts val="2625"/>
              </a:lnSpc>
              <a:buFont typeface="Arial"/>
              <a:buChar char="•"/>
            </a:pPr>
            <a:r>
              <a:rPr lang="en-US" sz="1500" spc="75" dirty="0">
                <a:solidFill>
                  <a:srgbClr val="191919"/>
                </a:solidFill>
                <a:latin typeface="HK Grotesk Medium"/>
              </a:rPr>
              <a:t>Launched MVP app to App Store and Google Play </a:t>
            </a:r>
          </a:p>
          <a:p>
            <a:pPr marL="323850" lvl="1" indent="-161925">
              <a:lnSpc>
                <a:spcPts val="2625"/>
              </a:lnSpc>
              <a:buFont typeface="Arial"/>
              <a:buChar char="•"/>
            </a:pPr>
            <a:r>
              <a:rPr lang="en-US" sz="1500" b="1" spc="75" dirty="0">
                <a:solidFill>
                  <a:srgbClr val="191919"/>
                </a:solidFill>
                <a:latin typeface="HK Grotesk Medium"/>
              </a:rPr>
              <a:t>#1 paid app on the App Store in November</a:t>
            </a:r>
          </a:p>
        </p:txBody>
      </p:sp>
      <p:sp>
        <p:nvSpPr>
          <p:cNvPr id="16" name="TextBox 16"/>
          <p:cNvSpPr txBox="1"/>
          <p:nvPr/>
        </p:nvSpPr>
        <p:spPr>
          <a:xfrm>
            <a:off x="5261694" y="3350697"/>
            <a:ext cx="3565798" cy="5975931"/>
          </a:xfrm>
          <a:prstGeom prst="rect">
            <a:avLst/>
          </a:prstGeom>
        </p:spPr>
        <p:txBody>
          <a:bodyPr lIns="0" tIns="0" rIns="0" bIns="0" rtlCol="0" anchor="t">
            <a:spAutoFit/>
          </a:bodyPr>
          <a:lstStyle/>
          <a:p>
            <a:pPr marL="323850" lvl="1" indent="-161925">
              <a:lnSpc>
                <a:spcPts val="2625"/>
              </a:lnSpc>
              <a:buFont typeface="Arial"/>
              <a:buChar char="•"/>
            </a:pPr>
            <a:r>
              <a:rPr lang="en-US" sz="1500" spc="75" dirty="0">
                <a:solidFill>
                  <a:srgbClr val="191919"/>
                </a:solidFill>
                <a:latin typeface="HK Grotesk Medium"/>
              </a:rPr>
              <a:t>Hired new development team from India</a:t>
            </a:r>
          </a:p>
          <a:p>
            <a:pPr marL="323850" lvl="1" indent="-161925">
              <a:lnSpc>
                <a:spcPts val="2625"/>
              </a:lnSpc>
              <a:buFont typeface="Arial"/>
              <a:buChar char="•"/>
            </a:pPr>
            <a:r>
              <a:rPr lang="en-US" sz="1500" spc="75" dirty="0">
                <a:solidFill>
                  <a:srgbClr val="191919"/>
                </a:solidFill>
                <a:latin typeface="HK Grotesk Medium"/>
              </a:rPr>
              <a:t>Ted </a:t>
            </a:r>
            <a:r>
              <a:rPr lang="en-US" sz="1500" spc="75" dirty="0" err="1">
                <a:solidFill>
                  <a:srgbClr val="191919"/>
                </a:solidFill>
                <a:latin typeface="HK Grotesk Medium"/>
              </a:rPr>
              <a:t>Tabisz</a:t>
            </a:r>
            <a:r>
              <a:rPr lang="en-US" sz="1500" spc="75" dirty="0">
                <a:solidFill>
                  <a:srgbClr val="191919"/>
                </a:solidFill>
                <a:latin typeface="HK Grotesk Medium"/>
              </a:rPr>
              <a:t> COO joined team</a:t>
            </a:r>
          </a:p>
          <a:p>
            <a:pPr marL="323850" lvl="1" indent="-161925">
              <a:lnSpc>
                <a:spcPts val="2625"/>
              </a:lnSpc>
              <a:buFont typeface="Arial"/>
              <a:buChar char="•"/>
            </a:pPr>
            <a:r>
              <a:rPr lang="en-US" sz="1500" spc="75" dirty="0">
                <a:solidFill>
                  <a:srgbClr val="191919"/>
                </a:solidFill>
                <a:latin typeface="HK Grotesk Medium"/>
              </a:rPr>
              <a:t>Subscriber newsletter started</a:t>
            </a:r>
          </a:p>
          <a:p>
            <a:pPr marL="323850" lvl="1" indent="-161925">
              <a:lnSpc>
                <a:spcPts val="2625"/>
              </a:lnSpc>
              <a:buFont typeface="Arial"/>
              <a:buChar char="•"/>
            </a:pPr>
            <a:r>
              <a:rPr lang="en-US" sz="1500" b="1" spc="75" dirty="0">
                <a:solidFill>
                  <a:srgbClr val="191919"/>
                </a:solidFill>
                <a:latin typeface="HK Grotesk Medium"/>
              </a:rPr>
              <a:t>Joined Tech Accelerator, 1855 Whitby</a:t>
            </a:r>
          </a:p>
          <a:p>
            <a:pPr marL="323850" lvl="1" indent="-161925">
              <a:lnSpc>
                <a:spcPts val="2625"/>
              </a:lnSpc>
              <a:buFont typeface="Arial"/>
              <a:buChar char="•"/>
            </a:pPr>
            <a:r>
              <a:rPr lang="en-US" sz="1500" spc="75" dirty="0">
                <a:solidFill>
                  <a:srgbClr val="191919"/>
                </a:solidFill>
                <a:latin typeface="HK Grotesk Medium"/>
              </a:rPr>
              <a:t>Test Families</a:t>
            </a:r>
          </a:p>
          <a:p>
            <a:pPr marL="323850" lvl="1" indent="-161925">
              <a:lnSpc>
                <a:spcPts val="2625"/>
              </a:lnSpc>
              <a:buFont typeface="Arial"/>
              <a:buChar char="•"/>
            </a:pPr>
            <a:r>
              <a:rPr lang="en-US" sz="1500" spc="75" dirty="0">
                <a:solidFill>
                  <a:srgbClr val="191919"/>
                </a:solidFill>
                <a:latin typeface="HK Grotesk Medium"/>
              </a:rPr>
              <a:t>6 new versions released to stores</a:t>
            </a:r>
          </a:p>
          <a:p>
            <a:pPr marL="323850" lvl="1" indent="-161925">
              <a:lnSpc>
                <a:spcPts val="2625"/>
              </a:lnSpc>
              <a:buFont typeface="Arial"/>
              <a:buChar char="•"/>
            </a:pPr>
            <a:r>
              <a:rPr lang="en-US" sz="1500" b="1" spc="75" dirty="0">
                <a:solidFill>
                  <a:srgbClr val="191919"/>
                </a:solidFill>
                <a:latin typeface="HK Grotesk Medium"/>
              </a:rPr>
              <a:t>Partnered with Blackhawk cards</a:t>
            </a:r>
          </a:p>
          <a:p>
            <a:pPr marL="323850" lvl="1" indent="-161925">
              <a:lnSpc>
                <a:spcPts val="2625"/>
              </a:lnSpc>
              <a:buFont typeface="Arial"/>
              <a:buChar char="•"/>
            </a:pPr>
            <a:r>
              <a:rPr lang="en-US" sz="1500" spc="75" dirty="0">
                <a:solidFill>
                  <a:srgbClr val="191919"/>
                </a:solidFill>
                <a:latin typeface="HK Grotesk Medium"/>
              </a:rPr>
              <a:t>Top 50 in Canada’s Total Mom Pitch</a:t>
            </a:r>
          </a:p>
          <a:p>
            <a:pPr marL="323850" lvl="1" indent="-161925">
              <a:lnSpc>
                <a:spcPts val="2625"/>
              </a:lnSpc>
              <a:buFont typeface="Arial"/>
              <a:buChar char="•"/>
            </a:pPr>
            <a:r>
              <a:rPr lang="en-US" sz="1500" spc="75" dirty="0">
                <a:solidFill>
                  <a:srgbClr val="191919"/>
                </a:solidFill>
                <a:latin typeface="HK Grotesk Medium"/>
              </a:rPr>
              <a:t>1st Press Release released</a:t>
            </a:r>
          </a:p>
          <a:p>
            <a:pPr marL="323850" lvl="1" indent="-161925">
              <a:lnSpc>
                <a:spcPts val="2625"/>
              </a:lnSpc>
              <a:buFont typeface="Arial"/>
              <a:buChar char="•"/>
            </a:pPr>
            <a:r>
              <a:rPr lang="en-US" sz="1500" spc="75" dirty="0">
                <a:solidFill>
                  <a:srgbClr val="191919"/>
                </a:solidFill>
                <a:latin typeface="HK Grotesk Medium"/>
              </a:rPr>
              <a:t>Analytics added to HFK platform</a:t>
            </a:r>
          </a:p>
          <a:p>
            <a:pPr marL="323850" lvl="1" indent="-161925">
              <a:lnSpc>
                <a:spcPts val="2625"/>
              </a:lnSpc>
              <a:buFont typeface="Arial"/>
              <a:buChar char="•"/>
            </a:pPr>
            <a:r>
              <a:rPr lang="en-US" sz="1500" spc="75" dirty="0">
                <a:solidFill>
                  <a:srgbClr val="191919"/>
                </a:solidFill>
                <a:latin typeface="HK Grotesk Medium"/>
              </a:rPr>
              <a:t>Hired SEO team, ad campaign began on FB &amp; IG</a:t>
            </a:r>
          </a:p>
          <a:p>
            <a:pPr marL="323850" lvl="1" indent="-161925">
              <a:lnSpc>
                <a:spcPts val="2625"/>
              </a:lnSpc>
              <a:buFont typeface="Arial"/>
              <a:buChar char="•"/>
            </a:pPr>
            <a:r>
              <a:rPr lang="en-US" sz="1500" b="1" spc="75" dirty="0">
                <a:solidFill>
                  <a:srgbClr val="191919"/>
                </a:solidFill>
                <a:latin typeface="HK Grotesk Medium"/>
              </a:rPr>
              <a:t>Added as a resource by Autism Speaks Canada and Boys and Girls Club</a:t>
            </a:r>
          </a:p>
        </p:txBody>
      </p:sp>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8782" y="175022"/>
            <a:ext cx="1180649" cy="1180649"/>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59566" y="1655644"/>
            <a:ext cx="1180649" cy="1180649"/>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57129" y="175022"/>
            <a:ext cx="1180649" cy="1180649"/>
          </a:xfrm>
          <a:prstGeom prst="rect">
            <a:avLst/>
          </a:prstGeom>
        </p:spPr>
      </p:pic>
      <p:sp>
        <p:nvSpPr>
          <p:cNvPr id="22" name="TextBox 10">
            <a:extLst>
              <a:ext uri="{FF2B5EF4-FFF2-40B4-BE49-F238E27FC236}">
                <a16:creationId xmlns:a16="http://schemas.microsoft.com/office/drawing/2014/main" id="{55AE5B0E-22B9-4CCB-8A67-DFBE9549E9D1}"/>
              </a:ext>
            </a:extLst>
          </p:cNvPr>
          <p:cNvSpPr txBox="1"/>
          <p:nvPr/>
        </p:nvSpPr>
        <p:spPr>
          <a:xfrm>
            <a:off x="13842021" y="1754277"/>
            <a:ext cx="4225935" cy="9912265"/>
          </a:xfrm>
          <a:prstGeom prst="rect">
            <a:avLst/>
          </a:prstGeom>
        </p:spPr>
        <p:txBody>
          <a:bodyPr wrap="square" lIns="0" tIns="0" rIns="0" bIns="0" rtlCol="0" anchor="t">
            <a:spAutoFit/>
          </a:bodyPr>
          <a:lstStyle/>
          <a:p>
            <a:pPr marL="302260" lvl="1" indent="-151130">
              <a:lnSpc>
                <a:spcPts val="2450"/>
              </a:lnSpc>
              <a:buFont typeface="Arial"/>
              <a:buChar char="•"/>
            </a:pPr>
            <a:r>
              <a:rPr lang="en-US" sz="1400" spc="70" dirty="0">
                <a:solidFill>
                  <a:srgbClr val="191919"/>
                </a:solidFill>
                <a:latin typeface="HK Grotesk Medium"/>
              </a:rPr>
              <a:t>Secure advertising and sponsorship partnerships</a:t>
            </a:r>
          </a:p>
          <a:p>
            <a:pPr marL="759460" lvl="2" indent="-151130">
              <a:lnSpc>
                <a:spcPts val="2450"/>
              </a:lnSpc>
              <a:buFont typeface="Arial"/>
              <a:buChar char="•"/>
            </a:pPr>
            <a:r>
              <a:rPr lang="en-US" sz="1400" spc="70" dirty="0">
                <a:solidFill>
                  <a:srgbClr val="191919"/>
                </a:solidFill>
                <a:latin typeface="HK Grotesk Medium"/>
              </a:rPr>
              <a:t>Employee of the Month and Year</a:t>
            </a:r>
          </a:p>
          <a:p>
            <a:pPr marL="302260" lvl="1" indent="-151130">
              <a:lnSpc>
                <a:spcPts val="2450"/>
              </a:lnSpc>
              <a:buFont typeface="Arial"/>
              <a:buChar char="•"/>
            </a:pPr>
            <a:r>
              <a:rPr lang="en-US" sz="1400" spc="70" dirty="0">
                <a:solidFill>
                  <a:srgbClr val="191919"/>
                </a:solidFill>
                <a:latin typeface="HK Grotesk Medium"/>
              </a:rPr>
              <a:t>Reloadable debit card launch offering Keep, Give, Save functionality </a:t>
            </a:r>
          </a:p>
          <a:p>
            <a:pPr marL="302260" lvl="1" indent="-151130">
              <a:lnSpc>
                <a:spcPts val="2450"/>
              </a:lnSpc>
              <a:buFont typeface="Arial"/>
              <a:buChar char="•"/>
            </a:pPr>
            <a:r>
              <a:rPr lang="en-US" sz="1400" spc="70" dirty="0">
                <a:solidFill>
                  <a:srgbClr val="191919"/>
                </a:solidFill>
                <a:latin typeface="HK Grotesk Medium"/>
              </a:rPr>
              <a:t>Trademark Kids </a:t>
            </a:r>
            <a:r>
              <a:rPr lang="en-US" sz="1400" spc="70" dirty="0" err="1">
                <a:solidFill>
                  <a:srgbClr val="191919"/>
                </a:solidFill>
                <a:latin typeface="HK Grotesk Medium"/>
              </a:rPr>
              <a:t>Kash</a:t>
            </a:r>
            <a:r>
              <a:rPr lang="en-US" sz="1400" spc="70" dirty="0">
                <a:solidFill>
                  <a:srgbClr val="191919"/>
                </a:solidFill>
                <a:latin typeface="HK Grotesk Medium"/>
              </a:rPr>
              <a:t> name</a:t>
            </a:r>
          </a:p>
          <a:p>
            <a:pPr marL="302260" lvl="1" indent="-151130">
              <a:lnSpc>
                <a:spcPts val="2450"/>
              </a:lnSpc>
              <a:buFont typeface="Arial"/>
              <a:buChar char="•"/>
            </a:pPr>
            <a:r>
              <a:rPr lang="en-US" sz="1400" spc="70" dirty="0">
                <a:solidFill>
                  <a:srgbClr val="191919"/>
                </a:solidFill>
                <a:latin typeface="HK Grotesk Medium"/>
              </a:rPr>
              <a:t>Expand team</a:t>
            </a:r>
          </a:p>
          <a:p>
            <a:pPr marL="759460" lvl="2" indent="-151130">
              <a:lnSpc>
                <a:spcPts val="2450"/>
              </a:lnSpc>
              <a:buFont typeface="Arial"/>
              <a:buChar char="•"/>
            </a:pPr>
            <a:r>
              <a:rPr lang="en-US" sz="1400" spc="70" dirty="0">
                <a:solidFill>
                  <a:srgbClr val="191919"/>
                </a:solidFill>
                <a:latin typeface="HK Grotesk Medium"/>
              </a:rPr>
              <a:t>CTO, Client Service, UI/UX engineer</a:t>
            </a:r>
          </a:p>
          <a:p>
            <a:pPr marL="302260" lvl="1" indent="-151130">
              <a:lnSpc>
                <a:spcPts val="2450"/>
              </a:lnSpc>
              <a:buFont typeface="Arial"/>
              <a:buChar char="•"/>
            </a:pPr>
            <a:r>
              <a:rPr lang="en-US" sz="1400" spc="70" dirty="0">
                <a:solidFill>
                  <a:srgbClr val="191919"/>
                </a:solidFill>
                <a:latin typeface="HK Grotesk Medium"/>
              </a:rPr>
              <a:t>Technology enhancements for gameplay &amp; languages</a:t>
            </a:r>
          </a:p>
          <a:p>
            <a:pPr marL="759460" lvl="2" indent="-151130">
              <a:lnSpc>
                <a:spcPts val="2450"/>
              </a:lnSpc>
              <a:buFont typeface="Arial"/>
              <a:buChar char="•"/>
            </a:pPr>
            <a:r>
              <a:rPr lang="en-US" sz="1400" spc="70" dirty="0">
                <a:solidFill>
                  <a:srgbClr val="191919"/>
                </a:solidFill>
                <a:latin typeface="HK Grotesk Medium"/>
              </a:rPr>
              <a:t>Update UI/UX, more intuitive, vacation days, sick days, overtime, referral, cash advance, interest, self care reminders, employer contributions &amp; more.</a:t>
            </a:r>
          </a:p>
          <a:p>
            <a:pPr marL="302260" lvl="1" indent="-151130">
              <a:lnSpc>
                <a:spcPts val="2450"/>
              </a:lnSpc>
              <a:buFont typeface="Arial"/>
              <a:buChar char="•"/>
            </a:pPr>
            <a:r>
              <a:rPr lang="en-US" sz="1400" spc="70" dirty="0">
                <a:solidFill>
                  <a:srgbClr val="191919"/>
                </a:solidFill>
                <a:latin typeface="HK Grotesk Medium"/>
              </a:rPr>
              <a:t>Automation for customer service and retention</a:t>
            </a:r>
          </a:p>
          <a:p>
            <a:pPr marL="302260" lvl="1" indent="-151130">
              <a:lnSpc>
                <a:spcPts val="2450"/>
              </a:lnSpc>
              <a:buFont typeface="Arial"/>
              <a:buChar char="•"/>
            </a:pPr>
            <a:r>
              <a:rPr lang="en-US" sz="1400" spc="70" dirty="0">
                <a:solidFill>
                  <a:srgbClr val="191919"/>
                </a:solidFill>
                <a:latin typeface="HK Grotesk Medium"/>
              </a:rPr>
              <a:t>Hybrid Virtual Adventure Video Game designed</a:t>
            </a:r>
          </a:p>
          <a:p>
            <a:pPr marL="302260" lvl="1" indent="-151130">
              <a:lnSpc>
                <a:spcPts val="2450"/>
              </a:lnSpc>
              <a:buFont typeface="Arial"/>
              <a:buChar char="•"/>
            </a:pPr>
            <a:r>
              <a:rPr lang="en-US" sz="1400" spc="70" dirty="0">
                <a:solidFill>
                  <a:srgbClr val="191919"/>
                </a:solidFill>
                <a:latin typeface="HK Grotesk Medium"/>
              </a:rPr>
              <a:t>Board game prototype</a:t>
            </a:r>
          </a:p>
          <a:p>
            <a:pPr marL="302260" lvl="1" indent="-151130">
              <a:lnSpc>
                <a:spcPts val="2450"/>
              </a:lnSpc>
              <a:buFont typeface="Arial"/>
              <a:buChar char="•"/>
            </a:pPr>
            <a:r>
              <a:rPr lang="en-US" sz="1400" spc="70" dirty="0">
                <a:solidFill>
                  <a:srgbClr val="191919"/>
                </a:solidFill>
                <a:latin typeface="HK Grotesk Medium"/>
              </a:rPr>
              <a:t>Hire &amp; Fire Jr. home box rollout</a:t>
            </a:r>
          </a:p>
          <a:p>
            <a:pPr marL="302260" lvl="1" indent="-151130">
              <a:lnSpc>
                <a:spcPts val="2450"/>
              </a:lnSpc>
              <a:buFont typeface="Arial"/>
              <a:buChar char="•"/>
            </a:pPr>
            <a:r>
              <a:rPr lang="en-US" sz="1400" spc="70" dirty="0">
                <a:solidFill>
                  <a:srgbClr val="191919"/>
                </a:solidFill>
                <a:latin typeface="HK Grotesk Medium"/>
              </a:rPr>
              <a:t>HIRE &amp; FIRE Membership launched</a:t>
            </a:r>
          </a:p>
          <a:p>
            <a:pPr marL="759460" lvl="2" indent="-151130">
              <a:lnSpc>
                <a:spcPts val="2450"/>
              </a:lnSpc>
              <a:buFont typeface="Arial"/>
              <a:buChar char="•"/>
            </a:pPr>
            <a:r>
              <a:rPr lang="en-US" sz="1400" spc="70" dirty="0">
                <a:solidFill>
                  <a:srgbClr val="191919"/>
                </a:solidFill>
                <a:latin typeface="HK Grotesk Medium"/>
              </a:rPr>
              <a:t>Login to web app for stats analytics, gameplay history, e-learning modules, parent point redemption, payment gift card history and orders, employee of the month, employee of the year nominations, random acts of kindness</a:t>
            </a:r>
          </a:p>
          <a:p>
            <a:pPr marL="759460" lvl="2" indent="-151130">
              <a:lnSpc>
                <a:spcPts val="2450"/>
              </a:lnSpc>
              <a:buFont typeface="Arial"/>
              <a:buChar char="•"/>
            </a:pPr>
            <a:endParaRPr lang="en-US" sz="1400" spc="70" dirty="0">
              <a:solidFill>
                <a:srgbClr val="191919"/>
              </a:solidFill>
              <a:latin typeface="HK Grotesk Medium"/>
            </a:endParaRPr>
          </a:p>
          <a:p>
            <a:pPr marL="759460" lvl="2" indent="-151130">
              <a:lnSpc>
                <a:spcPts val="2450"/>
              </a:lnSpc>
              <a:buFont typeface="Arial"/>
              <a:buChar char="•"/>
            </a:pPr>
            <a:endParaRPr lang="en-US" sz="1400" spc="70" dirty="0">
              <a:solidFill>
                <a:srgbClr val="191919"/>
              </a:solidFill>
              <a:latin typeface="HK Grotesk Medium"/>
            </a:endParaRPr>
          </a:p>
          <a:p>
            <a:pPr marL="302260" lvl="1" indent="-151130">
              <a:lnSpc>
                <a:spcPts val="2450"/>
              </a:lnSpc>
              <a:buFont typeface="Arial"/>
              <a:buChar char="•"/>
            </a:pPr>
            <a:endParaRPr lang="en-US" sz="1400" spc="70" dirty="0">
              <a:solidFill>
                <a:srgbClr val="191919"/>
              </a:solidFill>
              <a:latin typeface="HK Grotesk Medium"/>
            </a:endParaRPr>
          </a:p>
        </p:txBody>
      </p:sp>
      <p:sp>
        <p:nvSpPr>
          <p:cNvPr id="21" name="TextBox 3">
            <a:extLst>
              <a:ext uri="{FF2B5EF4-FFF2-40B4-BE49-F238E27FC236}">
                <a16:creationId xmlns:a16="http://schemas.microsoft.com/office/drawing/2014/main" id="{D5E5788F-22F8-4C24-BC69-A284AD81127A}"/>
              </a:ext>
            </a:extLst>
          </p:cNvPr>
          <p:cNvSpPr txBox="1"/>
          <p:nvPr/>
        </p:nvSpPr>
        <p:spPr>
          <a:xfrm>
            <a:off x="-373150" y="-117483"/>
            <a:ext cx="6718835" cy="1546577"/>
          </a:xfrm>
          <a:prstGeom prst="rect">
            <a:avLst/>
          </a:prstGeom>
        </p:spPr>
        <p:txBody>
          <a:bodyPr lIns="0" tIns="0" rIns="0" bIns="0" rtlCol="0" anchor="t">
            <a:spAutoFit/>
          </a:bodyPr>
          <a:lstStyle/>
          <a:p>
            <a:pPr marL="0" lvl="0" indent="0" algn="ctr">
              <a:lnSpc>
                <a:spcPts val="12221"/>
              </a:lnSpc>
              <a:spcBef>
                <a:spcPct val="0"/>
              </a:spcBef>
            </a:pPr>
            <a:r>
              <a:rPr lang="en-US" sz="9699" dirty="0">
                <a:solidFill>
                  <a:srgbClr val="363839"/>
                </a:solidFill>
                <a:latin typeface="Lemon Tuesday"/>
              </a:rPr>
              <a:t>Milestones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74925" y="2587033"/>
            <a:ext cx="15738150" cy="2679121"/>
          </a:xfrm>
          <a:prstGeom prst="rect">
            <a:avLst/>
          </a:prstGeom>
        </p:spPr>
      </p:pic>
      <p:pic>
        <p:nvPicPr>
          <p:cNvPr id="3" name="Picture 3"/>
          <p:cNvPicPr>
            <a:picLocks noChangeAspect="1"/>
          </p:cNvPicPr>
          <p:nvPr/>
        </p:nvPicPr>
        <p:blipFill>
          <a:blip r:embed="rId3"/>
          <a:srcRect/>
          <a:stretch>
            <a:fillRect/>
          </a:stretch>
        </p:blipFill>
        <p:spPr>
          <a:xfrm>
            <a:off x="15370525" y="5748189"/>
            <a:ext cx="1428867" cy="1428867"/>
          </a:xfrm>
          <a:prstGeom prst="rect">
            <a:avLst/>
          </a:prstGeom>
        </p:spPr>
      </p:pic>
      <p:pic>
        <p:nvPicPr>
          <p:cNvPr id="4" name="Picture 4"/>
          <p:cNvPicPr>
            <a:picLocks noChangeAspect="1"/>
          </p:cNvPicPr>
          <p:nvPr/>
        </p:nvPicPr>
        <p:blipFill>
          <a:blip r:embed="rId4"/>
          <a:srcRect/>
          <a:stretch>
            <a:fillRect/>
          </a:stretch>
        </p:blipFill>
        <p:spPr>
          <a:xfrm>
            <a:off x="13205204" y="8107364"/>
            <a:ext cx="1800637" cy="1742552"/>
          </a:xfrm>
          <a:prstGeom prst="rect">
            <a:avLst/>
          </a:prstGeom>
        </p:spPr>
      </p:pic>
      <p:pic>
        <p:nvPicPr>
          <p:cNvPr id="5" name="Picture 5"/>
          <p:cNvPicPr>
            <a:picLocks noChangeAspect="1"/>
          </p:cNvPicPr>
          <p:nvPr/>
        </p:nvPicPr>
        <p:blipFill>
          <a:blip r:embed="rId5"/>
          <a:srcRect/>
          <a:stretch>
            <a:fillRect/>
          </a:stretch>
        </p:blipFill>
        <p:spPr>
          <a:xfrm>
            <a:off x="15370525" y="7767705"/>
            <a:ext cx="1642550" cy="1642550"/>
          </a:xfrm>
          <a:prstGeom prst="rect">
            <a:avLst/>
          </a:prstGeom>
        </p:spPr>
      </p:pic>
      <p:pic>
        <p:nvPicPr>
          <p:cNvPr id="6" name="Picture 6"/>
          <p:cNvPicPr>
            <a:picLocks noChangeAspect="1"/>
          </p:cNvPicPr>
          <p:nvPr/>
        </p:nvPicPr>
        <p:blipFill>
          <a:blip r:embed="rId6"/>
          <a:srcRect/>
          <a:stretch>
            <a:fillRect/>
          </a:stretch>
        </p:blipFill>
        <p:spPr>
          <a:xfrm>
            <a:off x="9618450" y="5597200"/>
            <a:ext cx="2046575" cy="2510164"/>
          </a:xfrm>
          <a:prstGeom prst="rect">
            <a:avLst/>
          </a:prstGeom>
        </p:spPr>
      </p:pic>
      <p:pic>
        <p:nvPicPr>
          <p:cNvPr id="7" name="Picture 7"/>
          <p:cNvPicPr>
            <a:picLocks noChangeAspect="1"/>
          </p:cNvPicPr>
          <p:nvPr/>
        </p:nvPicPr>
        <p:blipFill>
          <a:blip r:embed="rId7"/>
          <a:srcRect/>
          <a:stretch>
            <a:fillRect/>
          </a:stretch>
        </p:blipFill>
        <p:spPr>
          <a:xfrm>
            <a:off x="12314683" y="5597200"/>
            <a:ext cx="2271795" cy="2170505"/>
          </a:xfrm>
          <a:prstGeom prst="rect">
            <a:avLst/>
          </a:prstGeom>
        </p:spPr>
      </p:pic>
      <p:pic>
        <p:nvPicPr>
          <p:cNvPr id="8" name="Picture 8"/>
          <p:cNvPicPr>
            <a:picLocks noChangeAspect="1"/>
          </p:cNvPicPr>
          <p:nvPr/>
        </p:nvPicPr>
        <p:blipFill>
          <a:blip r:embed="rId8"/>
          <a:srcRect/>
          <a:stretch>
            <a:fillRect/>
          </a:stretch>
        </p:blipFill>
        <p:spPr>
          <a:xfrm>
            <a:off x="9862341" y="8397970"/>
            <a:ext cx="2955942" cy="1112287"/>
          </a:xfrm>
          <a:prstGeom prst="rect">
            <a:avLst/>
          </a:prstGeom>
        </p:spPr>
      </p:pic>
      <p:pic>
        <p:nvPicPr>
          <p:cNvPr id="9" name="Picture 9"/>
          <p:cNvPicPr>
            <a:picLocks noChangeAspect="1"/>
          </p:cNvPicPr>
          <p:nvPr/>
        </p:nvPicPr>
        <p:blipFill>
          <a:blip r:embed="rId9"/>
          <a:srcRect t="6811" b="6811"/>
          <a:stretch>
            <a:fillRect/>
          </a:stretch>
        </p:blipFill>
        <p:spPr>
          <a:xfrm>
            <a:off x="1296375" y="5597200"/>
            <a:ext cx="7481541" cy="4238236"/>
          </a:xfrm>
          <a:prstGeom prst="rect">
            <a:avLst/>
          </a:prstGeom>
        </p:spPr>
      </p:pic>
      <p:sp>
        <p:nvSpPr>
          <p:cNvPr id="10" name="TextBox 10"/>
          <p:cNvSpPr txBox="1"/>
          <p:nvPr/>
        </p:nvSpPr>
        <p:spPr>
          <a:xfrm>
            <a:off x="685800" y="772270"/>
            <a:ext cx="7786341" cy="1649240"/>
          </a:xfrm>
          <a:prstGeom prst="rect">
            <a:avLst/>
          </a:prstGeom>
        </p:spPr>
        <p:txBody>
          <a:bodyPr lIns="0" tIns="0" rIns="0" bIns="0" rtlCol="0" anchor="t">
            <a:spAutoFit/>
          </a:bodyPr>
          <a:lstStyle/>
          <a:p>
            <a:pPr marL="0" lvl="0" indent="0" algn="l">
              <a:lnSpc>
                <a:spcPts val="13104"/>
              </a:lnSpc>
              <a:spcBef>
                <a:spcPct val="0"/>
              </a:spcBef>
            </a:pPr>
            <a:r>
              <a:rPr lang="en-US" sz="10400" dirty="0">
                <a:solidFill>
                  <a:srgbClr val="363839"/>
                </a:solidFill>
                <a:latin typeface="Lemon Tuesday"/>
              </a:rPr>
              <a:t>Media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0"/>
            <a:ext cx="7067550" cy="10287000"/>
          </a:xfrm>
          <a:prstGeom prst="rect">
            <a:avLst/>
          </a:prstGeom>
          <a:solidFill>
            <a:srgbClr val="DDBEDB"/>
          </a:solidFill>
        </p:spPr>
      </p:sp>
      <p:grpSp>
        <p:nvGrpSpPr>
          <p:cNvPr id="5" name="Group 5"/>
          <p:cNvGrpSpPr/>
          <p:nvPr/>
        </p:nvGrpSpPr>
        <p:grpSpPr>
          <a:xfrm>
            <a:off x="1009650" y="904268"/>
            <a:ext cx="5029200" cy="2427526"/>
            <a:chOff x="0" y="0"/>
            <a:chExt cx="6705600" cy="3236701"/>
          </a:xfrm>
        </p:grpSpPr>
        <p:sp>
          <p:nvSpPr>
            <p:cNvPr id="6" name="TextBox 6"/>
            <p:cNvSpPr txBox="1"/>
            <p:nvPr/>
          </p:nvSpPr>
          <p:spPr>
            <a:xfrm>
              <a:off x="0" y="-66675"/>
              <a:ext cx="6705600" cy="2177695"/>
            </a:xfrm>
            <a:prstGeom prst="rect">
              <a:avLst/>
            </a:prstGeom>
          </p:spPr>
          <p:txBody>
            <a:bodyPr lIns="0" tIns="0" rIns="0" bIns="0" rtlCol="0" anchor="t">
              <a:spAutoFit/>
            </a:bodyPr>
            <a:lstStyle/>
            <a:p>
              <a:pPr marL="0" lvl="0" indent="0" algn="l">
                <a:lnSpc>
                  <a:spcPts val="13104"/>
                </a:lnSpc>
                <a:spcBef>
                  <a:spcPct val="0"/>
                </a:spcBef>
              </a:pPr>
              <a:r>
                <a:rPr lang="en-US" sz="10400" u="none" dirty="0">
                  <a:solidFill>
                    <a:srgbClr val="363839"/>
                  </a:solidFill>
                  <a:latin typeface="Lemon Tuesday"/>
                </a:rPr>
                <a:t>Problem</a:t>
              </a:r>
            </a:p>
          </p:txBody>
        </p:sp>
        <p:sp>
          <p:nvSpPr>
            <p:cNvPr id="7" name="TextBox 7"/>
            <p:cNvSpPr txBox="1"/>
            <p:nvPr/>
          </p:nvSpPr>
          <p:spPr>
            <a:xfrm>
              <a:off x="0" y="2473767"/>
              <a:ext cx="6705600" cy="762934"/>
            </a:xfrm>
            <a:prstGeom prst="rect">
              <a:avLst/>
            </a:prstGeom>
          </p:spPr>
          <p:txBody>
            <a:bodyPr lIns="0" tIns="0" rIns="0" bIns="0" rtlCol="0" anchor="t">
              <a:spAutoFit/>
            </a:bodyPr>
            <a:lstStyle/>
            <a:p>
              <a:pPr marL="0" lvl="0" indent="0" algn="l">
                <a:lnSpc>
                  <a:spcPts val="4827"/>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5068">
            <a:off x="1034612" y="3151324"/>
            <a:ext cx="3340721" cy="317368"/>
          </a:xfrm>
          <a:prstGeom prst="rect">
            <a:avLst/>
          </a:prstGeom>
        </p:spPr>
      </p:pic>
      <p:sp>
        <p:nvSpPr>
          <p:cNvPr id="9" name="TextBox 9"/>
          <p:cNvSpPr txBox="1"/>
          <p:nvPr/>
        </p:nvSpPr>
        <p:spPr>
          <a:xfrm>
            <a:off x="558348" y="5881065"/>
            <a:ext cx="9344025" cy="1410335"/>
          </a:xfrm>
          <a:prstGeom prst="rect">
            <a:avLst/>
          </a:prstGeom>
        </p:spPr>
        <p:txBody>
          <a:bodyPr lIns="0" tIns="0" rIns="0" bIns="0" rtlCol="0" anchor="t">
            <a:spAutoFit/>
          </a:bodyPr>
          <a:lstStyle/>
          <a:p>
            <a:pPr>
              <a:lnSpc>
                <a:spcPts val="5589"/>
              </a:lnSpc>
            </a:pPr>
            <a:r>
              <a:rPr lang="en-US" sz="4300" spc="-42" dirty="0">
                <a:solidFill>
                  <a:srgbClr val="363839"/>
                </a:solidFill>
                <a:latin typeface="HK Grotesk Bold Bold"/>
              </a:rPr>
              <a:t>Communication is </a:t>
            </a:r>
          </a:p>
          <a:p>
            <a:pPr marL="0" lvl="0" indent="0" algn="l">
              <a:lnSpc>
                <a:spcPts val="5590"/>
              </a:lnSpc>
              <a:spcBef>
                <a:spcPct val="0"/>
              </a:spcBef>
            </a:pPr>
            <a:r>
              <a:rPr lang="en-US" sz="4300" spc="-42" dirty="0">
                <a:solidFill>
                  <a:srgbClr val="363839"/>
                </a:solidFill>
                <a:latin typeface="HK Grotesk Bold Bold"/>
              </a:rPr>
              <a:t>changing</a:t>
            </a:r>
          </a:p>
        </p:txBody>
      </p:sp>
      <p:sp>
        <p:nvSpPr>
          <p:cNvPr id="10" name="TextBox 10"/>
          <p:cNvSpPr txBox="1"/>
          <p:nvPr/>
        </p:nvSpPr>
        <p:spPr>
          <a:xfrm>
            <a:off x="558348" y="9371805"/>
            <a:ext cx="8908553" cy="731145"/>
          </a:xfrm>
          <a:prstGeom prst="rect">
            <a:avLst/>
          </a:prstGeom>
        </p:spPr>
        <p:txBody>
          <a:bodyPr lIns="0" tIns="0" rIns="0" bIns="0" rtlCol="0" anchor="t">
            <a:spAutoFit/>
          </a:bodyPr>
          <a:lstStyle/>
          <a:p>
            <a:pPr marL="0" lvl="0" indent="0" algn="l">
              <a:lnSpc>
                <a:spcPts val="5849"/>
              </a:lnSpc>
              <a:spcBef>
                <a:spcPct val="0"/>
              </a:spcBef>
            </a:pPr>
            <a:r>
              <a:rPr lang="en-US" sz="4300" spc="-44" dirty="0">
                <a:solidFill>
                  <a:srgbClr val="363839"/>
                </a:solidFill>
                <a:latin typeface="HK Grotesk Bold Bold"/>
              </a:rPr>
              <a:t>Parents need help</a:t>
            </a:r>
          </a:p>
        </p:txBody>
      </p:sp>
      <p:sp>
        <p:nvSpPr>
          <p:cNvPr id="19" name="TextBox 19"/>
          <p:cNvSpPr txBox="1"/>
          <p:nvPr/>
        </p:nvSpPr>
        <p:spPr>
          <a:xfrm>
            <a:off x="549649" y="3901262"/>
            <a:ext cx="9344025" cy="1410335"/>
          </a:xfrm>
          <a:prstGeom prst="rect">
            <a:avLst/>
          </a:prstGeom>
        </p:spPr>
        <p:txBody>
          <a:bodyPr lIns="0" tIns="0" rIns="0" bIns="0" rtlCol="0" anchor="t">
            <a:spAutoFit/>
          </a:bodyPr>
          <a:lstStyle/>
          <a:p>
            <a:pPr>
              <a:lnSpc>
                <a:spcPts val="5589"/>
              </a:lnSpc>
            </a:pPr>
            <a:r>
              <a:rPr lang="en-US" sz="4300" spc="-42" dirty="0">
                <a:solidFill>
                  <a:srgbClr val="363839"/>
                </a:solidFill>
                <a:latin typeface="HK Grotesk Bold Bold"/>
              </a:rPr>
              <a:t>Parents are </a:t>
            </a:r>
          </a:p>
          <a:p>
            <a:pPr marL="0" lvl="0" indent="0" algn="l">
              <a:lnSpc>
                <a:spcPts val="5590"/>
              </a:lnSpc>
              <a:spcBef>
                <a:spcPct val="0"/>
              </a:spcBef>
            </a:pPr>
            <a:r>
              <a:rPr lang="en-US" sz="4300" spc="-42" dirty="0">
                <a:solidFill>
                  <a:srgbClr val="363839"/>
                </a:solidFill>
                <a:latin typeface="HK Grotesk Bold Bold"/>
              </a:rPr>
              <a:t>overwhelmed</a:t>
            </a:r>
          </a:p>
        </p:txBody>
      </p:sp>
      <p:sp>
        <p:nvSpPr>
          <p:cNvPr id="21" name="TextBox 10">
            <a:extLst>
              <a:ext uri="{FF2B5EF4-FFF2-40B4-BE49-F238E27FC236}">
                <a16:creationId xmlns:a16="http://schemas.microsoft.com/office/drawing/2014/main" id="{E58BC002-CB02-4471-BF5F-39C3920D11C4}"/>
              </a:ext>
            </a:extLst>
          </p:cNvPr>
          <p:cNvSpPr txBox="1"/>
          <p:nvPr/>
        </p:nvSpPr>
        <p:spPr>
          <a:xfrm>
            <a:off x="549649" y="8002784"/>
            <a:ext cx="8908553" cy="731145"/>
          </a:xfrm>
          <a:prstGeom prst="rect">
            <a:avLst/>
          </a:prstGeom>
        </p:spPr>
        <p:txBody>
          <a:bodyPr lIns="0" tIns="0" rIns="0" bIns="0" rtlCol="0" anchor="t">
            <a:spAutoFit/>
          </a:bodyPr>
          <a:lstStyle/>
          <a:p>
            <a:pPr marL="0" lvl="0" indent="0" algn="l">
              <a:lnSpc>
                <a:spcPts val="5849"/>
              </a:lnSpc>
              <a:spcBef>
                <a:spcPct val="0"/>
              </a:spcBef>
            </a:pPr>
            <a:r>
              <a:rPr lang="en-US" sz="4300" spc="-44" dirty="0">
                <a:solidFill>
                  <a:srgbClr val="363839"/>
                </a:solidFill>
                <a:latin typeface="HK Grotesk Bold Bold"/>
              </a:rPr>
              <a:t>Limited financial literacy</a:t>
            </a:r>
          </a:p>
        </p:txBody>
      </p:sp>
      <p:pic>
        <p:nvPicPr>
          <p:cNvPr id="24" name="Picture 23" descr="A picture containing text, person&#10;&#10;Description automatically generated">
            <a:extLst>
              <a:ext uri="{FF2B5EF4-FFF2-40B4-BE49-F238E27FC236}">
                <a16:creationId xmlns:a16="http://schemas.microsoft.com/office/drawing/2014/main" id="{036C3A9F-5626-3044-9391-8FDF04E68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7773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2122" flipH="1">
            <a:off x="-4652895" y="975738"/>
            <a:ext cx="26996322" cy="8436350"/>
          </a:xfrm>
          <a:prstGeom prst="rect">
            <a:avLst/>
          </a:prstGeom>
        </p:spPr>
      </p:pic>
      <p:pic>
        <p:nvPicPr>
          <p:cNvPr id="3" name="Picture 3"/>
          <p:cNvPicPr>
            <a:picLocks noChangeAspect="1"/>
          </p:cNvPicPr>
          <p:nvPr/>
        </p:nvPicPr>
        <p:blipFill>
          <a:blip r:embed="rId4"/>
          <a:srcRect l="469" r="469"/>
          <a:stretch>
            <a:fillRect/>
          </a:stretch>
        </p:blipFill>
        <p:spPr>
          <a:xfrm>
            <a:off x="9320531" y="2307551"/>
            <a:ext cx="3913366" cy="702305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12229" y="3584615"/>
            <a:ext cx="1055854" cy="4799335"/>
          </a:xfrm>
          <a:prstGeom prst="rect">
            <a:avLst/>
          </a:prstGeom>
        </p:spPr>
      </p:pic>
      <p:sp>
        <p:nvSpPr>
          <p:cNvPr id="5" name="TextBox 5"/>
          <p:cNvSpPr txBox="1"/>
          <p:nvPr/>
        </p:nvSpPr>
        <p:spPr>
          <a:xfrm>
            <a:off x="13233897" y="6494490"/>
            <a:ext cx="2344186" cy="1571625"/>
          </a:xfrm>
          <a:prstGeom prst="rect">
            <a:avLst/>
          </a:prstGeom>
        </p:spPr>
        <p:txBody>
          <a:bodyPr lIns="0" tIns="0" rIns="0" bIns="0" rtlCol="0" anchor="t">
            <a:spAutoFit/>
          </a:bodyPr>
          <a:lstStyle/>
          <a:p>
            <a:pPr algn="ctr">
              <a:lnSpc>
                <a:spcPts val="12599"/>
              </a:lnSpc>
            </a:pPr>
            <a:r>
              <a:rPr lang="en-US" sz="9000">
                <a:solidFill>
                  <a:srgbClr val="777777"/>
                </a:solidFill>
                <a:latin typeface="Evolve Sans"/>
              </a:rPr>
              <a:t>=</a:t>
            </a:r>
          </a:p>
        </p:txBody>
      </p:sp>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4977719" y="6396033"/>
            <a:ext cx="1745939" cy="1879191"/>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69505" y="5101515"/>
            <a:ext cx="964017" cy="555515"/>
          </a:xfrm>
          <a:prstGeom prst="rect">
            <a:avLst/>
          </a:prstGeom>
        </p:spPr>
      </p:pic>
      <p:grpSp>
        <p:nvGrpSpPr>
          <p:cNvPr id="8" name="Group 8"/>
          <p:cNvGrpSpPr/>
          <p:nvPr/>
        </p:nvGrpSpPr>
        <p:grpSpPr>
          <a:xfrm>
            <a:off x="1358107" y="7876375"/>
            <a:ext cx="883957" cy="883957"/>
            <a:chOff x="0" y="0"/>
            <a:chExt cx="1178610" cy="1178610"/>
          </a:xfrm>
        </p:grpSpPr>
        <p:grpSp>
          <p:nvGrpSpPr>
            <p:cNvPr id="9" name="Group 9"/>
            <p:cNvGrpSpPr/>
            <p:nvPr/>
          </p:nvGrpSpPr>
          <p:grpSpPr>
            <a:xfrm>
              <a:off x="0" y="0"/>
              <a:ext cx="1178610" cy="117861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84CA"/>
              </a:solidFill>
            </p:spPr>
          </p:sp>
        </p:grpSp>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51894" y="168199"/>
              <a:ext cx="674822" cy="842211"/>
            </a:xfrm>
            <a:prstGeom prst="rect">
              <a:avLst/>
            </a:prstGeom>
          </p:spPr>
        </p:pic>
      </p:grpSp>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67631" y="3475396"/>
            <a:ext cx="1064909" cy="1194849"/>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58107" y="6206293"/>
            <a:ext cx="877289" cy="1044392"/>
          </a:xfrm>
          <a:prstGeom prst="rect">
            <a:avLst/>
          </a:prstGeom>
        </p:spPr>
      </p:pic>
      <p:sp>
        <p:nvSpPr>
          <p:cNvPr id="14" name="TextBox 14"/>
          <p:cNvSpPr txBox="1"/>
          <p:nvPr/>
        </p:nvSpPr>
        <p:spPr>
          <a:xfrm>
            <a:off x="7641037" y="8985604"/>
            <a:ext cx="7404802" cy="718947"/>
          </a:xfrm>
          <a:prstGeom prst="rect">
            <a:avLst/>
          </a:prstGeom>
        </p:spPr>
        <p:txBody>
          <a:bodyPr lIns="0" tIns="0" rIns="0" bIns="0" rtlCol="0" anchor="t">
            <a:spAutoFit/>
          </a:bodyPr>
          <a:lstStyle/>
          <a:p>
            <a:pPr marL="0" lvl="0" indent="0" algn="ctr">
              <a:lnSpc>
                <a:spcPts val="5838"/>
              </a:lnSpc>
              <a:spcBef>
                <a:spcPct val="0"/>
              </a:spcBef>
            </a:pPr>
            <a:r>
              <a:rPr lang="en-US" sz="4170">
                <a:solidFill>
                  <a:srgbClr val="C038B5"/>
                </a:solidFill>
                <a:latin typeface="HK Grotesk Bold"/>
              </a:rPr>
              <a:t>ALL IN ONE</a:t>
            </a:r>
          </a:p>
        </p:txBody>
      </p:sp>
      <p:sp>
        <p:nvSpPr>
          <p:cNvPr id="15" name="TextBox 15"/>
          <p:cNvSpPr txBox="1"/>
          <p:nvPr/>
        </p:nvSpPr>
        <p:spPr>
          <a:xfrm>
            <a:off x="1028700" y="952500"/>
            <a:ext cx="8115300" cy="1172954"/>
          </a:xfrm>
          <a:prstGeom prst="rect">
            <a:avLst/>
          </a:prstGeom>
        </p:spPr>
        <p:txBody>
          <a:bodyPr lIns="0" tIns="0" rIns="0" bIns="0" rtlCol="0" anchor="t">
            <a:spAutoFit/>
          </a:bodyPr>
          <a:lstStyle/>
          <a:p>
            <a:pPr marL="0" lvl="0" indent="0" algn="l">
              <a:lnSpc>
                <a:spcPts val="9360"/>
              </a:lnSpc>
              <a:spcBef>
                <a:spcPct val="0"/>
              </a:spcBef>
            </a:pPr>
            <a:r>
              <a:rPr lang="en-US" sz="7200" spc="-72" dirty="0">
                <a:solidFill>
                  <a:srgbClr val="363839"/>
                </a:solidFill>
                <a:latin typeface="HK Grotesk Bold Bold"/>
              </a:rPr>
              <a:t>Current Resources</a:t>
            </a:r>
          </a:p>
        </p:txBody>
      </p:sp>
      <p:sp>
        <p:nvSpPr>
          <p:cNvPr id="16" name="TextBox 16"/>
          <p:cNvSpPr txBox="1"/>
          <p:nvPr/>
        </p:nvSpPr>
        <p:spPr>
          <a:xfrm>
            <a:off x="4363640" y="2096879"/>
            <a:ext cx="4037477" cy="711383"/>
          </a:xfrm>
          <a:prstGeom prst="rect">
            <a:avLst/>
          </a:prstGeom>
        </p:spPr>
        <p:txBody>
          <a:bodyPr lIns="0" tIns="0" rIns="0" bIns="0" rtlCol="0" anchor="t">
            <a:spAutoFit/>
          </a:bodyPr>
          <a:lstStyle/>
          <a:p>
            <a:pPr marL="0" lvl="0" indent="0">
              <a:lnSpc>
                <a:spcPts val="5670"/>
              </a:lnSpc>
              <a:spcBef>
                <a:spcPct val="0"/>
              </a:spcBef>
            </a:pPr>
            <a:r>
              <a:rPr lang="en-US" sz="4500">
                <a:solidFill>
                  <a:srgbClr val="363839"/>
                </a:solidFill>
                <a:latin typeface="Lemon Tuesday Bold"/>
              </a:rPr>
              <a:t>for Parenting</a:t>
            </a:r>
          </a:p>
        </p:txBody>
      </p:sp>
      <p:sp>
        <p:nvSpPr>
          <p:cNvPr id="17" name="TextBox 17"/>
          <p:cNvSpPr txBox="1"/>
          <p:nvPr/>
        </p:nvSpPr>
        <p:spPr>
          <a:xfrm>
            <a:off x="2890270" y="3860646"/>
            <a:ext cx="5344359" cy="386581"/>
          </a:xfrm>
          <a:prstGeom prst="rect">
            <a:avLst/>
          </a:prstGeom>
        </p:spPr>
        <p:txBody>
          <a:bodyPr lIns="0" tIns="0" rIns="0" bIns="0" rtlCol="0" anchor="t">
            <a:spAutoFit/>
          </a:bodyPr>
          <a:lstStyle/>
          <a:p>
            <a:pPr>
              <a:lnSpc>
                <a:spcPts val="2895"/>
              </a:lnSpc>
            </a:pPr>
            <a:r>
              <a:rPr lang="en-US" sz="2800" dirty="0">
                <a:solidFill>
                  <a:srgbClr val="000000"/>
                </a:solidFill>
                <a:latin typeface="HK Grotesk Bold Bold"/>
              </a:rPr>
              <a:t>Friends &amp; Family</a:t>
            </a:r>
          </a:p>
        </p:txBody>
      </p:sp>
      <p:sp>
        <p:nvSpPr>
          <p:cNvPr id="18" name="TextBox 18"/>
          <p:cNvSpPr txBox="1"/>
          <p:nvPr/>
        </p:nvSpPr>
        <p:spPr>
          <a:xfrm>
            <a:off x="2888396" y="5232291"/>
            <a:ext cx="6049275" cy="386581"/>
          </a:xfrm>
          <a:prstGeom prst="rect">
            <a:avLst/>
          </a:prstGeom>
        </p:spPr>
        <p:txBody>
          <a:bodyPr lIns="0" tIns="0" rIns="0" bIns="0" rtlCol="0" anchor="t">
            <a:spAutoFit/>
          </a:bodyPr>
          <a:lstStyle/>
          <a:p>
            <a:pPr>
              <a:lnSpc>
                <a:spcPts val="2895"/>
              </a:lnSpc>
            </a:pPr>
            <a:r>
              <a:rPr lang="en-US" sz="2800" dirty="0">
                <a:solidFill>
                  <a:srgbClr val="000000"/>
                </a:solidFill>
                <a:latin typeface="HK Grotesk Bold"/>
              </a:rPr>
              <a:t>Books, Podcasts, Articles</a:t>
            </a:r>
          </a:p>
        </p:txBody>
      </p:sp>
      <p:sp>
        <p:nvSpPr>
          <p:cNvPr id="19" name="TextBox 19"/>
          <p:cNvSpPr txBox="1"/>
          <p:nvPr/>
        </p:nvSpPr>
        <p:spPr>
          <a:xfrm>
            <a:off x="2888396" y="6632563"/>
            <a:ext cx="4601475" cy="386581"/>
          </a:xfrm>
          <a:prstGeom prst="rect">
            <a:avLst/>
          </a:prstGeom>
        </p:spPr>
        <p:txBody>
          <a:bodyPr lIns="0" tIns="0" rIns="0" bIns="0" rtlCol="0" anchor="t">
            <a:spAutoFit/>
          </a:bodyPr>
          <a:lstStyle/>
          <a:p>
            <a:pPr>
              <a:lnSpc>
                <a:spcPts val="2895"/>
              </a:lnSpc>
            </a:pPr>
            <a:r>
              <a:rPr lang="en-US" sz="2800" dirty="0">
                <a:solidFill>
                  <a:srgbClr val="000000"/>
                </a:solidFill>
                <a:latin typeface="HK Grotesk Bold Bold"/>
              </a:rPr>
              <a:t>Professionals </a:t>
            </a:r>
          </a:p>
        </p:txBody>
      </p:sp>
      <p:sp>
        <p:nvSpPr>
          <p:cNvPr id="20" name="TextBox 20"/>
          <p:cNvSpPr txBox="1"/>
          <p:nvPr/>
        </p:nvSpPr>
        <p:spPr>
          <a:xfrm>
            <a:off x="2983834" y="8132708"/>
            <a:ext cx="5157231" cy="386581"/>
          </a:xfrm>
          <a:prstGeom prst="rect">
            <a:avLst/>
          </a:prstGeom>
        </p:spPr>
        <p:txBody>
          <a:bodyPr lIns="0" tIns="0" rIns="0" bIns="0" rtlCol="0" anchor="t">
            <a:spAutoFit/>
          </a:bodyPr>
          <a:lstStyle/>
          <a:p>
            <a:pPr>
              <a:lnSpc>
                <a:spcPts val="2895"/>
              </a:lnSpc>
            </a:pPr>
            <a:r>
              <a:rPr lang="en-US" sz="2800" dirty="0">
                <a:solidFill>
                  <a:srgbClr val="000000"/>
                </a:solidFill>
                <a:latin typeface="HK Grotesk Bold Bold"/>
              </a:rPr>
              <a:t>Apps</a:t>
            </a:r>
            <a:r>
              <a:rPr lang="en-US" sz="2800" dirty="0">
                <a:solidFill>
                  <a:srgbClr val="000000"/>
                </a:solidFill>
                <a:latin typeface="HK Grotesk Bold"/>
              </a:rPr>
              <a:t> </a:t>
            </a:r>
          </a:p>
        </p:txBody>
      </p:sp>
      <p:sp>
        <p:nvSpPr>
          <p:cNvPr id="21" name="TextBox 21"/>
          <p:cNvSpPr txBox="1"/>
          <p:nvPr/>
        </p:nvSpPr>
        <p:spPr>
          <a:xfrm>
            <a:off x="14510197" y="4606748"/>
            <a:ext cx="2680984" cy="1276638"/>
          </a:xfrm>
          <a:prstGeom prst="rect">
            <a:avLst/>
          </a:prstGeom>
        </p:spPr>
        <p:txBody>
          <a:bodyPr lIns="0" tIns="0" rIns="0" bIns="0" rtlCol="0" anchor="t">
            <a:spAutoFit/>
          </a:bodyPr>
          <a:lstStyle/>
          <a:p>
            <a:pPr marL="0" lvl="0" indent="0" algn="l">
              <a:lnSpc>
                <a:spcPts val="5073"/>
              </a:lnSpc>
              <a:spcBef>
                <a:spcPct val="0"/>
              </a:spcBef>
            </a:pPr>
            <a:r>
              <a:rPr lang="en-US" sz="3902" spc="-39">
                <a:solidFill>
                  <a:srgbClr val="363839"/>
                </a:solidFill>
                <a:latin typeface="HK Grotesk Bold Bold"/>
              </a:rPr>
              <a:t>Gamified Parenting</a:t>
            </a:r>
          </a:p>
        </p:txBody>
      </p:sp>
      <p:sp>
        <p:nvSpPr>
          <p:cNvPr id="22" name="TextBox 22"/>
          <p:cNvSpPr txBox="1"/>
          <p:nvPr/>
        </p:nvSpPr>
        <p:spPr>
          <a:xfrm>
            <a:off x="13775604" y="3578710"/>
            <a:ext cx="4150169" cy="812524"/>
          </a:xfrm>
          <a:prstGeom prst="rect">
            <a:avLst/>
          </a:prstGeom>
        </p:spPr>
        <p:txBody>
          <a:bodyPr lIns="0" tIns="0" rIns="0" bIns="0" rtlCol="0" anchor="t">
            <a:spAutoFit/>
          </a:bodyPr>
          <a:lstStyle/>
          <a:p>
            <a:pPr marL="0" lvl="0" indent="0">
              <a:lnSpc>
                <a:spcPts val="6509"/>
              </a:lnSpc>
              <a:spcBef>
                <a:spcPct val="0"/>
              </a:spcBef>
            </a:pPr>
            <a:r>
              <a:rPr lang="en-US" sz="5166">
                <a:solidFill>
                  <a:srgbClr val="363839"/>
                </a:solidFill>
                <a:latin typeface="Lemon Tuesday Bold"/>
              </a:rPr>
              <a:t>New Resource </a:t>
            </a:r>
          </a:p>
        </p:txBody>
      </p:sp>
    </p:spTree>
    <p:extLst>
      <p:ext uri="{BB962C8B-B14F-4D97-AF65-F5344CB8AC3E}">
        <p14:creationId xmlns:p14="http://schemas.microsoft.com/office/powerpoint/2010/main" val="412068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ED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17373"/>
            <a:ext cx="8944678" cy="3633752"/>
            <a:chOff x="0" y="-1188048"/>
            <a:chExt cx="11926237" cy="4845004"/>
          </a:xfrm>
        </p:grpSpPr>
        <p:sp>
          <p:nvSpPr>
            <p:cNvPr id="3" name="TextBox 3"/>
            <p:cNvSpPr txBox="1"/>
            <p:nvPr/>
          </p:nvSpPr>
          <p:spPr>
            <a:xfrm>
              <a:off x="0" y="-1188048"/>
              <a:ext cx="11926237" cy="2146738"/>
            </a:xfrm>
            <a:prstGeom prst="rect">
              <a:avLst/>
            </a:prstGeom>
          </p:spPr>
          <p:txBody>
            <a:bodyPr lIns="0" tIns="0" rIns="0" bIns="0" rtlCol="0" anchor="t">
              <a:spAutoFit/>
            </a:bodyPr>
            <a:lstStyle/>
            <a:p>
              <a:pPr marL="0" lvl="0" indent="0" algn="l">
                <a:lnSpc>
                  <a:spcPts val="13158"/>
                </a:lnSpc>
                <a:spcBef>
                  <a:spcPct val="0"/>
                </a:spcBef>
              </a:pPr>
              <a:r>
                <a:rPr lang="en-US" sz="10121" spc="-101" dirty="0">
                  <a:solidFill>
                    <a:srgbClr val="363839"/>
                  </a:solidFill>
                  <a:latin typeface="Lemon Tuesday"/>
                </a:rPr>
                <a:t>The Solution</a:t>
              </a:r>
            </a:p>
          </p:txBody>
        </p:sp>
        <p:sp>
          <p:nvSpPr>
            <p:cNvPr id="4" name="TextBox 4"/>
            <p:cNvSpPr txBox="1"/>
            <p:nvPr/>
          </p:nvSpPr>
          <p:spPr>
            <a:xfrm>
              <a:off x="0" y="2666237"/>
              <a:ext cx="11926237" cy="990719"/>
            </a:xfrm>
            <a:prstGeom prst="rect">
              <a:avLst/>
            </a:prstGeom>
          </p:spPr>
          <p:txBody>
            <a:bodyPr lIns="0" tIns="0" rIns="0" bIns="0" rtlCol="0" anchor="t">
              <a:spAutoFit/>
            </a:bodyPr>
            <a:lstStyle/>
            <a:p>
              <a:pPr marL="0" lvl="0" indent="0">
                <a:lnSpc>
                  <a:spcPts val="6387"/>
                </a:lnSpc>
              </a:pPr>
              <a:endParaRPr/>
            </a:p>
          </p:txBody>
        </p:sp>
      </p:grpSp>
      <p:pic>
        <p:nvPicPr>
          <p:cNvPr id="6" name="Picture 6"/>
          <p:cNvPicPr>
            <a:picLocks noChangeAspect="1"/>
          </p:cNvPicPr>
          <p:nvPr/>
        </p:nvPicPr>
        <p:blipFill>
          <a:blip r:embed="rId2"/>
          <a:srcRect/>
          <a:stretch>
            <a:fillRect/>
          </a:stretch>
        </p:blipFill>
        <p:spPr>
          <a:xfrm>
            <a:off x="13253153" y="1008409"/>
            <a:ext cx="5539394" cy="9170584"/>
          </a:xfrm>
          <a:prstGeom prst="rect">
            <a:avLst/>
          </a:prstGeom>
        </p:spPr>
      </p:pic>
      <p:grpSp>
        <p:nvGrpSpPr>
          <p:cNvPr id="7" name="Group 7"/>
          <p:cNvGrpSpPr/>
          <p:nvPr/>
        </p:nvGrpSpPr>
        <p:grpSpPr>
          <a:xfrm>
            <a:off x="4802126" y="2937420"/>
            <a:ext cx="5370353" cy="7269513"/>
            <a:chOff x="0" y="0"/>
            <a:chExt cx="7160471" cy="9692684"/>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7160471" cy="9692684"/>
            </a:xfrm>
            <a:prstGeom prst="rect">
              <a:avLst/>
            </a:prstGeom>
          </p:spPr>
        </p:pic>
        <p:pic>
          <p:nvPicPr>
            <p:cNvPr id="9" name="Picture 9"/>
            <p:cNvPicPr>
              <a:picLocks noChangeAspect="1"/>
            </p:cNvPicPr>
            <p:nvPr/>
          </p:nvPicPr>
          <p:blipFill>
            <a:blip r:embed="rId5"/>
            <a:srcRect l="718" r="1436" b="15611"/>
            <a:stretch>
              <a:fillRect/>
            </a:stretch>
          </p:blipFill>
          <p:spPr>
            <a:xfrm>
              <a:off x="324407" y="953730"/>
              <a:ext cx="6303231" cy="7248449"/>
            </a:xfrm>
            <a:prstGeom prst="rect">
              <a:avLst/>
            </a:prstGeom>
          </p:spPr>
        </p:pic>
      </p:grpSp>
      <p:pic>
        <p:nvPicPr>
          <p:cNvPr id="10" name="Picture 10"/>
          <p:cNvPicPr>
            <a:picLocks noChangeAspect="1"/>
          </p:cNvPicPr>
          <p:nvPr/>
        </p:nvPicPr>
        <p:blipFill>
          <a:blip r:embed="rId6"/>
          <a:srcRect l="703" t="317"/>
          <a:stretch>
            <a:fillRect/>
          </a:stretch>
        </p:blipFill>
        <p:spPr>
          <a:xfrm>
            <a:off x="8821956" y="318800"/>
            <a:ext cx="6022048" cy="10017390"/>
          </a:xfrm>
          <a:prstGeom prst="rect">
            <a:avLst/>
          </a:prstGeom>
        </p:spPr>
      </p:pic>
      <p:sp>
        <p:nvSpPr>
          <p:cNvPr id="11" name="TextBox 11"/>
          <p:cNvSpPr txBox="1"/>
          <p:nvPr/>
        </p:nvSpPr>
        <p:spPr>
          <a:xfrm>
            <a:off x="5736191" y="6871866"/>
            <a:ext cx="2973779" cy="1014020"/>
          </a:xfrm>
          <a:prstGeom prst="rect">
            <a:avLst/>
          </a:prstGeom>
        </p:spPr>
        <p:txBody>
          <a:bodyPr lIns="0" tIns="0" rIns="0" bIns="0" rtlCol="0" anchor="t">
            <a:spAutoFit/>
          </a:bodyPr>
          <a:lstStyle/>
          <a:p>
            <a:pPr algn="ctr">
              <a:lnSpc>
                <a:spcPts val="4064"/>
              </a:lnSpc>
            </a:pPr>
            <a:r>
              <a:rPr lang="en-US" sz="2902" dirty="0">
                <a:solidFill>
                  <a:srgbClr val="C038B5"/>
                </a:solidFill>
                <a:latin typeface="Lilita One"/>
              </a:rPr>
              <a:t>YOU'RE RECOGNIZED!</a:t>
            </a:r>
          </a:p>
        </p:txBody>
      </p:sp>
      <p:grpSp>
        <p:nvGrpSpPr>
          <p:cNvPr id="12" name="Group 12"/>
          <p:cNvGrpSpPr/>
          <p:nvPr/>
        </p:nvGrpSpPr>
        <p:grpSpPr>
          <a:xfrm>
            <a:off x="8502818" y="6329862"/>
            <a:ext cx="2455925" cy="2455925"/>
            <a:chOff x="0" y="0"/>
            <a:chExt cx="3274567" cy="3274567"/>
          </a:xfrm>
        </p:grpSpPr>
        <p:grpSp>
          <p:nvGrpSpPr>
            <p:cNvPr id="13" name="Group 13"/>
            <p:cNvGrpSpPr/>
            <p:nvPr/>
          </p:nvGrpSpPr>
          <p:grpSpPr>
            <a:xfrm>
              <a:off x="301618" y="301618"/>
              <a:ext cx="2671332" cy="267133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274567" cy="3274567"/>
            </a:xfrm>
            <a:prstGeom prst="rect">
              <a:avLst/>
            </a:prstGeom>
          </p:spPr>
        </p:pic>
      </p:grpSp>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19869" y="4388706"/>
            <a:ext cx="2409990" cy="2409990"/>
          </a:xfrm>
          <a:prstGeom prst="rect">
            <a:avLst/>
          </a:prstGeom>
        </p:spPr>
      </p:pic>
      <p:sp>
        <p:nvSpPr>
          <p:cNvPr id="17" name="TextBox 17"/>
          <p:cNvSpPr txBox="1"/>
          <p:nvPr/>
        </p:nvSpPr>
        <p:spPr>
          <a:xfrm>
            <a:off x="14860563" y="7086240"/>
            <a:ext cx="2613121" cy="532653"/>
          </a:xfrm>
          <a:prstGeom prst="rect">
            <a:avLst/>
          </a:prstGeom>
        </p:spPr>
        <p:txBody>
          <a:bodyPr lIns="0" tIns="0" rIns="0" bIns="0" rtlCol="0" anchor="t">
            <a:spAutoFit/>
          </a:bodyPr>
          <a:lstStyle/>
          <a:p>
            <a:pPr algn="ctr">
              <a:lnSpc>
                <a:spcPts val="4241"/>
              </a:lnSpc>
            </a:pPr>
            <a:r>
              <a:rPr lang="en-US" sz="3029" dirty="0">
                <a:solidFill>
                  <a:srgbClr val="ED3558"/>
                </a:solidFill>
                <a:latin typeface="Lilita One"/>
              </a:rPr>
              <a:t>YOU'RE FIRED!</a:t>
            </a:r>
          </a:p>
        </p:txBody>
      </p:sp>
      <p:sp>
        <p:nvSpPr>
          <p:cNvPr id="19" name="Rectangle 18">
            <a:extLst>
              <a:ext uri="{FF2B5EF4-FFF2-40B4-BE49-F238E27FC236}">
                <a16:creationId xmlns:a16="http://schemas.microsoft.com/office/drawing/2014/main" id="{D2B958ED-39F5-DD43-92B2-926188CDFEEA}"/>
              </a:ext>
            </a:extLst>
          </p:cNvPr>
          <p:cNvSpPr/>
          <p:nvPr/>
        </p:nvSpPr>
        <p:spPr>
          <a:xfrm>
            <a:off x="71134" y="3922303"/>
            <a:ext cx="4609339" cy="3672672"/>
          </a:xfrm>
          <a:prstGeom prst="rect">
            <a:avLst/>
          </a:prstGeom>
        </p:spPr>
        <p:txBody>
          <a:bodyPr wrap="none">
            <a:spAutoFit/>
          </a:bodyPr>
          <a:lstStyle/>
          <a:p>
            <a:pPr lvl="0">
              <a:lnSpc>
                <a:spcPts val="5590"/>
              </a:lnSpc>
              <a:spcBef>
                <a:spcPct val="0"/>
              </a:spcBef>
            </a:pPr>
            <a:r>
              <a:rPr lang="en-US" sz="4400" i="1" spc="-42" dirty="0">
                <a:solidFill>
                  <a:srgbClr val="B747C2"/>
                </a:solidFill>
                <a:latin typeface="HK Grotesk Bold Bold"/>
              </a:rPr>
              <a:t>Recognition</a:t>
            </a:r>
          </a:p>
          <a:p>
            <a:pPr lvl="0">
              <a:lnSpc>
                <a:spcPts val="5590"/>
              </a:lnSpc>
              <a:spcBef>
                <a:spcPct val="0"/>
              </a:spcBef>
            </a:pPr>
            <a:endParaRPr lang="en-US" sz="4400" i="1" spc="-42" dirty="0">
              <a:solidFill>
                <a:srgbClr val="363839"/>
              </a:solidFill>
              <a:latin typeface="HK Grotesk Bold Bold"/>
            </a:endParaRPr>
          </a:p>
          <a:p>
            <a:pPr marL="546100" lvl="0">
              <a:lnSpc>
                <a:spcPts val="5590"/>
              </a:lnSpc>
              <a:spcBef>
                <a:spcPct val="0"/>
              </a:spcBef>
            </a:pPr>
            <a:r>
              <a:rPr lang="en-US" sz="4400" i="1" spc="-42" dirty="0">
                <a:solidFill>
                  <a:srgbClr val="00B050"/>
                </a:solidFill>
                <a:latin typeface="HK Grotesk Bold Bold"/>
              </a:rPr>
              <a:t>Reward</a:t>
            </a:r>
          </a:p>
          <a:p>
            <a:pPr marL="546100" lvl="0">
              <a:lnSpc>
                <a:spcPts val="5590"/>
              </a:lnSpc>
              <a:spcBef>
                <a:spcPct val="0"/>
              </a:spcBef>
            </a:pPr>
            <a:endParaRPr lang="en-US" sz="4400" i="1" spc="-42" dirty="0">
              <a:solidFill>
                <a:srgbClr val="363839"/>
              </a:solidFill>
              <a:latin typeface="HK Grotesk Bold Bold"/>
            </a:endParaRPr>
          </a:p>
          <a:p>
            <a:pPr marL="1074738" lvl="0">
              <a:lnSpc>
                <a:spcPts val="5590"/>
              </a:lnSpc>
              <a:spcBef>
                <a:spcPct val="0"/>
              </a:spcBef>
            </a:pPr>
            <a:r>
              <a:rPr lang="en-US" sz="4400" i="1" spc="-42" dirty="0">
                <a:solidFill>
                  <a:srgbClr val="C00000"/>
                </a:solidFill>
                <a:latin typeface="HK Grotesk Bold Bold"/>
              </a:rPr>
              <a:t>Consequence</a:t>
            </a:r>
          </a:p>
        </p:txBody>
      </p:sp>
      <p:sp>
        <p:nvSpPr>
          <p:cNvPr id="21" name="TextBox 20">
            <a:extLst>
              <a:ext uri="{FF2B5EF4-FFF2-40B4-BE49-F238E27FC236}">
                <a16:creationId xmlns:a16="http://schemas.microsoft.com/office/drawing/2014/main" id="{1CEAEE5D-B8C5-40D4-A5B7-C9AF0500C3F2}"/>
              </a:ext>
            </a:extLst>
          </p:cNvPr>
          <p:cNvSpPr txBox="1"/>
          <p:nvPr/>
        </p:nvSpPr>
        <p:spPr>
          <a:xfrm>
            <a:off x="1322055" y="1679815"/>
            <a:ext cx="6477000" cy="461665"/>
          </a:xfrm>
          <a:prstGeom prst="rect">
            <a:avLst/>
          </a:prstGeom>
          <a:noFill/>
        </p:spPr>
        <p:txBody>
          <a:bodyPr wrap="square" rtlCol="0">
            <a:spAutoFit/>
          </a:bodyPr>
          <a:lstStyle/>
          <a:p>
            <a:r>
              <a:rPr lang="en-US" sz="2400" dirty="0"/>
              <a:t>Hire and Fire your Kids – Gamified Parenting App</a:t>
            </a:r>
            <a:endParaRPr lang="en-CA" sz="2400" dirty="0"/>
          </a:p>
        </p:txBody>
      </p:sp>
    </p:spTree>
    <p:extLst>
      <p:ext uri="{BB962C8B-B14F-4D97-AF65-F5344CB8AC3E}">
        <p14:creationId xmlns:p14="http://schemas.microsoft.com/office/powerpoint/2010/main" val="1643161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3900" y="390525"/>
            <a:ext cx="7786341" cy="1649240"/>
          </a:xfrm>
          <a:prstGeom prst="rect">
            <a:avLst/>
          </a:prstGeom>
        </p:spPr>
        <p:txBody>
          <a:bodyPr lIns="0" tIns="0" rIns="0" bIns="0" rtlCol="0" anchor="t">
            <a:spAutoFit/>
          </a:bodyPr>
          <a:lstStyle/>
          <a:p>
            <a:pPr marL="0" lvl="0" indent="0" algn="l">
              <a:lnSpc>
                <a:spcPts val="13104"/>
              </a:lnSpc>
              <a:spcBef>
                <a:spcPct val="0"/>
              </a:spcBef>
            </a:pPr>
            <a:r>
              <a:rPr lang="en-US" sz="10400" dirty="0">
                <a:solidFill>
                  <a:srgbClr val="363839"/>
                </a:solidFill>
                <a:latin typeface="Lemon Tuesday"/>
              </a:rPr>
              <a:t>Testimonials</a:t>
            </a:r>
          </a:p>
        </p:txBody>
      </p:sp>
      <p:pic>
        <p:nvPicPr>
          <p:cNvPr id="3" name="Picture 3"/>
          <p:cNvPicPr>
            <a:picLocks noChangeAspect="1"/>
          </p:cNvPicPr>
          <p:nvPr/>
        </p:nvPicPr>
        <p:blipFill>
          <a:blip r:embed="rId2"/>
          <a:srcRect t="5776" b="5776"/>
          <a:stretch>
            <a:fillRect/>
          </a:stretch>
        </p:blipFill>
        <p:spPr>
          <a:xfrm>
            <a:off x="1533068" y="2077617"/>
            <a:ext cx="4368481" cy="2915961"/>
          </a:xfrm>
          <a:prstGeom prst="rect">
            <a:avLst/>
          </a:prstGeom>
        </p:spPr>
      </p:pic>
      <p:pic>
        <p:nvPicPr>
          <p:cNvPr id="4" name="Picture 4"/>
          <p:cNvPicPr>
            <a:picLocks noChangeAspect="1"/>
          </p:cNvPicPr>
          <p:nvPr/>
        </p:nvPicPr>
        <p:blipFill>
          <a:blip r:embed="rId3"/>
          <a:srcRect t="5345" b="44592"/>
          <a:stretch>
            <a:fillRect/>
          </a:stretch>
        </p:blipFill>
        <p:spPr>
          <a:xfrm>
            <a:off x="12688149" y="2055053"/>
            <a:ext cx="4368481" cy="2915961"/>
          </a:xfrm>
          <a:prstGeom prst="rect">
            <a:avLst/>
          </a:prstGeom>
        </p:spPr>
      </p:pic>
      <p:pic>
        <p:nvPicPr>
          <p:cNvPr id="6" name="Picture 6"/>
          <p:cNvPicPr>
            <a:picLocks noChangeAspect="1"/>
          </p:cNvPicPr>
          <p:nvPr/>
        </p:nvPicPr>
        <p:blipFill>
          <a:blip r:embed="rId4"/>
          <a:srcRect/>
          <a:stretch>
            <a:fillRect/>
          </a:stretch>
        </p:blipFill>
        <p:spPr>
          <a:xfrm rot="-1260622">
            <a:off x="-1019054" y="7150819"/>
            <a:ext cx="4319306" cy="5728442"/>
          </a:xfrm>
          <a:prstGeom prst="rect">
            <a:avLst/>
          </a:prstGeom>
        </p:spPr>
      </p:pic>
      <p:pic>
        <p:nvPicPr>
          <p:cNvPr id="7" name="Picture 7"/>
          <p:cNvPicPr>
            <a:picLocks noChangeAspect="1"/>
          </p:cNvPicPr>
          <p:nvPr/>
        </p:nvPicPr>
        <p:blipFill>
          <a:blip r:embed="rId5"/>
          <a:srcRect/>
          <a:stretch>
            <a:fillRect/>
          </a:stretch>
        </p:blipFill>
        <p:spPr>
          <a:xfrm>
            <a:off x="16531236" y="8275752"/>
            <a:ext cx="2369331" cy="3142304"/>
          </a:xfrm>
          <a:prstGeom prst="rect">
            <a:avLst/>
          </a:prstGeom>
        </p:spPr>
      </p:pic>
      <p:pic>
        <p:nvPicPr>
          <p:cNvPr id="8" name="Picture 8"/>
          <p:cNvPicPr>
            <a:picLocks noChangeAspect="1"/>
          </p:cNvPicPr>
          <p:nvPr/>
        </p:nvPicPr>
        <p:blipFill>
          <a:blip r:embed="rId6"/>
          <a:srcRect/>
          <a:stretch>
            <a:fillRect/>
          </a:stretch>
        </p:blipFill>
        <p:spPr>
          <a:xfrm rot="653568">
            <a:off x="5714257" y="7523948"/>
            <a:ext cx="3767443" cy="3767443"/>
          </a:xfrm>
          <a:prstGeom prst="rect">
            <a:avLst/>
          </a:prstGeom>
        </p:spPr>
      </p:pic>
      <p:pic>
        <p:nvPicPr>
          <p:cNvPr id="9" name="Picture 9"/>
          <p:cNvPicPr>
            <a:picLocks noChangeAspect="1"/>
          </p:cNvPicPr>
          <p:nvPr/>
        </p:nvPicPr>
        <p:blipFill>
          <a:blip r:embed="rId7"/>
          <a:srcRect l="10140" r="10140"/>
          <a:stretch>
            <a:fillRect/>
          </a:stretch>
        </p:blipFill>
        <p:spPr>
          <a:xfrm>
            <a:off x="9779098" y="7201917"/>
            <a:ext cx="2394997" cy="3984419"/>
          </a:xfrm>
          <a:prstGeom prst="rect">
            <a:avLst/>
          </a:prstGeom>
        </p:spPr>
      </p:pic>
      <p:sp>
        <p:nvSpPr>
          <p:cNvPr id="10" name="TextBox 10"/>
          <p:cNvSpPr txBox="1"/>
          <p:nvPr/>
        </p:nvSpPr>
        <p:spPr>
          <a:xfrm>
            <a:off x="1496126" y="5507928"/>
            <a:ext cx="4405423" cy="1059002"/>
          </a:xfrm>
          <a:prstGeom prst="rect">
            <a:avLst/>
          </a:prstGeom>
        </p:spPr>
        <p:txBody>
          <a:bodyPr lIns="0" tIns="0" rIns="0" bIns="0" rtlCol="0" anchor="t">
            <a:spAutoFit/>
          </a:bodyPr>
          <a:lstStyle/>
          <a:p>
            <a:pPr marL="0" lvl="0" indent="0" algn="ctr">
              <a:lnSpc>
                <a:spcPts val="4298"/>
              </a:lnSpc>
              <a:spcBef>
                <a:spcPct val="0"/>
              </a:spcBef>
            </a:pPr>
            <a:r>
              <a:rPr lang="en-US" sz="3070" dirty="0">
                <a:solidFill>
                  <a:srgbClr val="052B20"/>
                </a:solidFill>
                <a:latin typeface="HK Grotesk Medium"/>
              </a:rPr>
              <a:t>"He understands th</a:t>
            </a:r>
            <a:r>
              <a:rPr lang="en-US" sz="3070" u="none" dirty="0">
                <a:solidFill>
                  <a:srgbClr val="052B20"/>
                </a:solidFill>
                <a:latin typeface="HK Grotesk Medium"/>
              </a:rPr>
              <a:t>e expectations."</a:t>
            </a:r>
          </a:p>
        </p:txBody>
      </p:sp>
      <p:sp>
        <p:nvSpPr>
          <p:cNvPr id="11" name="TextBox 11"/>
          <p:cNvSpPr txBox="1"/>
          <p:nvPr/>
        </p:nvSpPr>
        <p:spPr>
          <a:xfrm>
            <a:off x="1533068" y="6906854"/>
            <a:ext cx="4405423" cy="1971040"/>
          </a:xfrm>
          <a:prstGeom prst="rect">
            <a:avLst/>
          </a:prstGeom>
        </p:spPr>
        <p:txBody>
          <a:bodyPr lIns="0" tIns="0" rIns="0" bIns="0" rtlCol="0" anchor="t">
            <a:spAutoFit/>
          </a:bodyPr>
          <a:lstStyle/>
          <a:p>
            <a:pPr marL="0" lvl="0" indent="0" algn="ctr">
              <a:lnSpc>
                <a:spcPts val="2240"/>
              </a:lnSpc>
              <a:spcBef>
                <a:spcPct val="0"/>
              </a:spcBef>
            </a:pPr>
            <a:r>
              <a:rPr lang="en-US" sz="1600" u="none" spc="-16" dirty="0">
                <a:solidFill>
                  <a:srgbClr val="000000"/>
                </a:solidFill>
                <a:latin typeface="HK Grotesk Light"/>
              </a:rPr>
              <a:t>We love Hire and Fire your Kids.  I have an 8 year old and this app helps him see what jobs are available and what he CAN do</a:t>
            </a:r>
            <a:r>
              <a:rPr lang="en-US" sz="1600" spc="-16" dirty="0">
                <a:solidFill>
                  <a:srgbClr val="000000"/>
                </a:solidFill>
                <a:latin typeface="HK Grotesk Light"/>
              </a:rPr>
              <a:t>. </a:t>
            </a:r>
            <a:r>
              <a:rPr lang="en-US" sz="1600" u="none" spc="-16" dirty="0">
                <a:solidFill>
                  <a:srgbClr val="000000"/>
                </a:solidFill>
                <a:latin typeface="HK Grotesk Light"/>
              </a:rPr>
              <a:t>He also takes responsibility for his jobs and understands the expectations in our house which is awesome! Definitely an app every family should have".</a:t>
            </a:r>
          </a:p>
          <a:p>
            <a:pPr marL="0" lvl="0" indent="0" algn="ctr">
              <a:lnSpc>
                <a:spcPts val="2240"/>
              </a:lnSpc>
              <a:spcBef>
                <a:spcPct val="0"/>
              </a:spcBef>
            </a:pPr>
            <a:r>
              <a:rPr lang="en-US" sz="1600" u="none" spc="-16" dirty="0">
                <a:solidFill>
                  <a:srgbClr val="000000"/>
                </a:solidFill>
                <a:latin typeface="HK Grotesk Light Bold"/>
              </a:rPr>
              <a:t>- Rachel, mother of 2 kids, ages 9 and 1</a:t>
            </a:r>
          </a:p>
        </p:txBody>
      </p:sp>
      <p:sp>
        <p:nvSpPr>
          <p:cNvPr id="14" name="TextBox 14"/>
          <p:cNvSpPr txBox="1"/>
          <p:nvPr/>
        </p:nvSpPr>
        <p:spPr>
          <a:xfrm>
            <a:off x="12436462" y="5498403"/>
            <a:ext cx="4862623" cy="1042781"/>
          </a:xfrm>
          <a:prstGeom prst="rect">
            <a:avLst/>
          </a:prstGeom>
        </p:spPr>
        <p:txBody>
          <a:bodyPr lIns="0" tIns="0" rIns="0" bIns="0" rtlCol="0" anchor="t">
            <a:spAutoFit/>
          </a:bodyPr>
          <a:lstStyle/>
          <a:p>
            <a:pPr marL="0" lvl="0" indent="0" algn="ctr">
              <a:lnSpc>
                <a:spcPts val="4158"/>
              </a:lnSpc>
              <a:spcBef>
                <a:spcPct val="0"/>
              </a:spcBef>
            </a:pPr>
            <a:r>
              <a:rPr lang="en-US" sz="2970">
                <a:solidFill>
                  <a:srgbClr val="052B20"/>
                </a:solidFill>
                <a:latin typeface="HK Grotesk Medium"/>
              </a:rPr>
              <a:t>“W</a:t>
            </a:r>
            <a:r>
              <a:rPr lang="en-US" sz="2970" u="none">
                <a:solidFill>
                  <a:srgbClr val="052B20"/>
                </a:solidFill>
                <a:latin typeface="HK Grotesk Medium"/>
              </a:rPr>
              <a:t>e Love Having Our Monthly Family Meetings."</a:t>
            </a:r>
          </a:p>
        </p:txBody>
      </p:sp>
      <p:sp>
        <p:nvSpPr>
          <p:cNvPr id="15" name="TextBox 15"/>
          <p:cNvSpPr txBox="1"/>
          <p:nvPr/>
        </p:nvSpPr>
        <p:spPr>
          <a:xfrm>
            <a:off x="12665062" y="6906854"/>
            <a:ext cx="4405423" cy="2252980"/>
          </a:xfrm>
          <a:prstGeom prst="rect">
            <a:avLst/>
          </a:prstGeom>
        </p:spPr>
        <p:txBody>
          <a:bodyPr lIns="0" tIns="0" rIns="0" bIns="0" rtlCol="0" anchor="t">
            <a:spAutoFit/>
          </a:bodyPr>
          <a:lstStyle/>
          <a:p>
            <a:pPr marL="0" lvl="0" indent="0" algn="ctr">
              <a:lnSpc>
                <a:spcPts val="2240"/>
              </a:lnSpc>
              <a:spcBef>
                <a:spcPct val="0"/>
              </a:spcBef>
            </a:pPr>
            <a:r>
              <a:rPr lang="en-US" sz="1600" spc="-16">
                <a:solidFill>
                  <a:srgbClr val="000000"/>
                </a:solidFill>
                <a:latin typeface="HK Grotesk Light"/>
              </a:rPr>
              <a:t>Hire</a:t>
            </a:r>
            <a:r>
              <a:rPr lang="en-US" sz="1600" u="none" spc="-16">
                <a:solidFill>
                  <a:srgbClr val="000000"/>
                </a:solidFill>
                <a:latin typeface="HK Grotesk Light"/>
              </a:rPr>
              <a:t> and Fire your Kids has transformed the way we interact in the house. There is less complaining from my two kids and less nagging/yelling from me. We now work as a team to keep the house clean. We love having our monthly family meetings to discuss and revise expectations and discuss how the girls want to use the points they have earned.</a:t>
            </a:r>
          </a:p>
          <a:p>
            <a:pPr marL="0" lvl="0" indent="0" algn="ctr">
              <a:lnSpc>
                <a:spcPts val="2240"/>
              </a:lnSpc>
              <a:spcBef>
                <a:spcPct val="0"/>
              </a:spcBef>
            </a:pPr>
            <a:r>
              <a:rPr lang="en-US" sz="1600" u="none" spc="-16">
                <a:solidFill>
                  <a:srgbClr val="000000"/>
                </a:solidFill>
                <a:latin typeface="HK Grotesk Light Bold"/>
              </a:rPr>
              <a:t>- Michelle, mom of 2 ages 9 and 11</a:t>
            </a:r>
          </a:p>
        </p:txBody>
      </p:sp>
      <p:pic>
        <p:nvPicPr>
          <p:cNvPr id="16" name="Picture 10">
            <a:extLst>
              <a:ext uri="{FF2B5EF4-FFF2-40B4-BE49-F238E27FC236}">
                <a16:creationId xmlns:a16="http://schemas.microsoft.com/office/drawing/2014/main" id="{5377E209-208A-48F0-AEEC-36A8A62824B8}"/>
              </a:ext>
            </a:extLst>
          </p:cNvPr>
          <p:cNvPicPr>
            <a:picLocks noChangeAspect="1"/>
          </p:cNvPicPr>
          <p:nvPr/>
        </p:nvPicPr>
        <p:blipFill>
          <a:blip r:embed="rId8"/>
          <a:srcRect l="9092" t="65935" r="17337" b="6096"/>
          <a:stretch>
            <a:fillRect/>
          </a:stretch>
        </p:blipFill>
        <p:spPr>
          <a:xfrm>
            <a:off x="6959760" y="2039765"/>
            <a:ext cx="4526258" cy="3060496"/>
          </a:xfrm>
          <a:prstGeom prst="rect">
            <a:avLst/>
          </a:prstGeom>
        </p:spPr>
      </p:pic>
      <p:sp>
        <p:nvSpPr>
          <p:cNvPr id="17" name="TextBox 14">
            <a:extLst>
              <a:ext uri="{FF2B5EF4-FFF2-40B4-BE49-F238E27FC236}">
                <a16:creationId xmlns:a16="http://schemas.microsoft.com/office/drawing/2014/main" id="{CCE8245E-11B1-4FD8-B8D6-1D3A2BBC2BDD}"/>
              </a:ext>
            </a:extLst>
          </p:cNvPr>
          <p:cNvSpPr txBox="1"/>
          <p:nvPr/>
        </p:nvSpPr>
        <p:spPr>
          <a:xfrm>
            <a:off x="6367113" y="5485037"/>
            <a:ext cx="5865923" cy="531620"/>
          </a:xfrm>
          <a:prstGeom prst="rect">
            <a:avLst/>
          </a:prstGeom>
        </p:spPr>
        <p:txBody>
          <a:bodyPr lIns="0" tIns="0" rIns="0" bIns="0" rtlCol="0" anchor="t">
            <a:spAutoFit/>
          </a:bodyPr>
          <a:lstStyle/>
          <a:p>
            <a:pPr marL="0" lvl="0" indent="0" algn="ctr">
              <a:lnSpc>
                <a:spcPts val="4298"/>
              </a:lnSpc>
              <a:spcBef>
                <a:spcPct val="0"/>
              </a:spcBef>
            </a:pPr>
            <a:r>
              <a:rPr lang="en-US" sz="3070" dirty="0">
                <a:solidFill>
                  <a:srgbClr val="052B20"/>
                </a:solidFill>
                <a:latin typeface="HK Grotesk Medium"/>
              </a:rPr>
              <a:t>"My Teen’s at Work!</a:t>
            </a:r>
            <a:r>
              <a:rPr lang="en-US" sz="3070" u="none" dirty="0">
                <a:solidFill>
                  <a:srgbClr val="052B20"/>
                </a:solidFill>
                <a:latin typeface="HK Grotesk Medium"/>
              </a:rPr>
              <a:t>"</a:t>
            </a:r>
          </a:p>
        </p:txBody>
      </p:sp>
      <p:sp>
        <p:nvSpPr>
          <p:cNvPr id="18" name="TextBox 9">
            <a:extLst>
              <a:ext uri="{FF2B5EF4-FFF2-40B4-BE49-F238E27FC236}">
                <a16:creationId xmlns:a16="http://schemas.microsoft.com/office/drawing/2014/main" id="{922CCE28-0DC6-4127-BFA0-CE68A1E1ABF2}"/>
              </a:ext>
            </a:extLst>
          </p:cNvPr>
          <p:cNvSpPr txBox="1"/>
          <p:nvPr/>
        </p:nvSpPr>
        <p:spPr>
          <a:xfrm>
            <a:off x="6745819" y="6161192"/>
            <a:ext cx="5165909" cy="1401602"/>
          </a:xfrm>
          <a:prstGeom prst="rect">
            <a:avLst/>
          </a:prstGeom>
        </p:spPr>
        <p:txBody>
          <a:bodyPr wrap="square" lIns="0" tIns="0" rIns="0" bIns="0" rtlCol="0" anchor="t">
            <a:spAutoFit/>
          </a:bodyPr>
          <a:lstStyle/>
          <a:p>
            <a:pPr marL="0" lvl="0" indent="0" algn="ctr">
              <a:lnSpc>
                <a:spcPts val="2239"/>
              </a:lnSpc>
              <a:spcBef>
                <a:spcPct val="0"/>
              </a:spcBef>
            </a:pPr>
            <a:r>
              <a:rPr lang="en-US" sz="1600" b="0" i="0" dirty="0">
                <a:solidFill>
                  <a:srgbClr val="333333"/>
                </a:solidFill>
                <a:effectLst/>
                <a:latin typeface="Roboto"/>
              </a:rPr>
              <a:t>Fantastic app! We have 3 teens at home and this keeps this mama sane and my home clean! I have MUCH more time to spend doing OTHER mom things! </a:t>
            </a:r>
            <a:r>
              <a:rPr lang="en-US" sz="1599" u="none" spc="-15" dirty="0">
                <a:solidFill>
                  <a:srgbClr val="000000"/>
                </a:solidFill>
                <a:latin typeface="HK Grotesk Light"/>
              </a:rPr>
              <a:t>My teen's at work! Lol</a:t>
            </a:r>
          </a:p>
          <a:p>
            <a:pPr marL="0" lvl="0" indent="0" algn="ctr">
              <a:lnSpc>
                <a:spcPts val="2239"/>
              </a:lnSpc>
              <a:spcBef>
                <a:spcPct val="0"/>
              </a:spcBef>
            </a:pPr>
            <a:r>
              <a:rPr lang="en-US" sz="1599" u="none" spc="-15" dirty="0">
                <a:solidFill>
                  <a:srgbClr val="000000"/>
                </a:solidFill>
                <a:latin typeface="HK Grotesk Light Bold"/>
              </a:rPr>
              <a:t>- Lindsay</a:t>
            </a:r>
          </a:p>
        </p:txBody>
      </p:sp>
    </p:spTree>
    <p:extLst>
      <p:ext uri="{BB962C8B-B14F-4D97-AF65-F5344CB8AC3E}">
        <p14:creationId xmlns:p14="http://schemas.microsoft.com/office/powerpoint/2010/main" val="352006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45159">
            <a:off x="-724503" y="8044527"/>
            <a:ext cx="2065897" cy="2739877"/>
          </a:xfrm>
          <a:prstGeom prst="rect">
            <a:avLst/>
          </a:prstGeom>
        </p:spPr>
      </p:pic>
      <p:pic>
        <p:nvPicPr>
          <p:cNvPr id="3" name="Picture 3"/>
          <p:cNvPicPr>
            <a:picLocks noChangeAspect="1"/>
          </p:cNvPicPr>
          <p:nvPr/>
        </p:nvPicPr>
        <p:blipFill>
          <a:blip r:embed="rId3"/>
          <a:srcRect/>
          <a:stretch>
            <a:fillRect/>
          </a:stretch>
        </p:blipFill>
        <p:spPr>
          <a:xfrm>
            <a:off x="16779110" y="8276051"/>
            <a:ext cx="2148986" cy="2850074"/>
          </a:xfrm>
          <a:prstGeom prst="rect">
            <a:avLst/>
          </a:prstGeom>
        </p:spPr>
      </p:pic>
      <p:pic>
        <p:nvPicPr>
          <p:cNvPr id="4" name="Picture 4"/>
          <p:cNvPicPr>
            <a:picLocks noChangeAspect="1"/>
          </p:cNvPicPr>
          <p:nvPr/>
        </p:nvPicPr>
        <p:blipFill>
          <a:blip r:embed="rId4"/>
          <a:srcRect/>
          <a:stretch>
            <a:fillRect/>
          </a:stretch>
        </p:blipFill>
        <p:spPr>
          <a:xfrm rot="653568">
            <a:off x="4857031" y="8867553"/>
            <a:ext cx="2433974" cy="2433974"/>
          </a:xfrm>
          <a:prstGeom prst="rect">
            <a:avLst/>
          </a:prstGeom>
        </p:spPr>
      </p:pic>
      <p:pic>
        <p:nvPicPr>
          <p:cNvPr id="5" name="Picture 5"/>
          <p:cNvPicPr>
            <a:picLocks noChangeAspect="1"/>
          </p:cNvPicPr>
          <p:nvPr/>
        </p:nvPicPr>
        <p:blipFill>
          <a:blip r:embed="rId5"/>
          <a:srcRect l="10140" r="10140"/>
          <a:stretch>
            <a:fillRect/>
          </a:stretch>
        </p:blipFill>
        <p:spPr>
          <a:xfrm>
            <a:off x="16471915" y="9167453"/>
            <a:ext cx="934534" cy="1554731"/>
          </a:xfrm>
          <a:prstGeom prst="rect">
            <a:avLst/>
          </a:prstGeom>
        </p:spPr>
      </p:pic>
      <p:sp>
        <p:nvSpPr>
          <p:cNvPr id="6" name="TextBox 6"/>
          <p:cNvSpPr txBox="1"/>
          <p:nvPr/>
        </p:nvSpPr>
        <p:spPr>
          <a:xfrm>
            <a:off x="723900" y="390525"/>
            <a:ext cx="9958041" cy="1649240"/>
          </a:xfrm>
          <a:prstGeom prst="rect">
            <a:avLst/>
          </a:prstGeom>
        </p:spPr>
        <p:txBody>
          <a:bodyPr lIns="0" tIns="0" rIns="0" bIns="0" rtlCol="0" anchor="t">
            <a:spAutoFit/>
          </a:bodyPr>
          <a:lstStyle/>
          <a:p>
            <a:pPr marL="0" lvl="0" indent="0" algn="l">
              <a:lnSpc>
                <a:spcPts val="13104"/>
              </a:lnSpc>
              <a:spcBef>
                <a:spcPct val="0"/>
              </a:spcBef>
            </a:pPr>
            <a:r>
              <a:rPr lang="en-US" sz="10400">
                <a:solidFill>
                  <a:srgbClr val="363839"/>
                </a:solidFill>
                <a:latin typeface="Lemon Tuesday"/>
              </a:rPr>
              <a:t>Recommendations</a:t>
            </a:r>
          </a:p>
        </p:txBody>
      </p:sp>
      <p:grpSp>
        <p:nvGrpSpPr>
          <p:cNvPr id="7" name="Group 7"/>
          <p:cNvGrpSpPr/>
          <p:nvPr/>
        </p:nvGrpSpPr>
        <p:grpSpPr>
          <a:xfrm>
            <a:off x="723900" y="4368304"/>
            <a:ext cx="4405423" cy="4799149"/>
            <a:chOff x="0" y="0"/>
            <a:chExt cx="5873898" cy="6398866"/>
          </a:xfrm>
        </p:grpSpPr>
        <p:sp>
          <p:nvSpPr>
            <p:cNvPr id="8" name="TextBox 8"/>
            <p:cNvSpPr txBox="1"/>
            <p:nvPr/>
          </p:nvSpPr>
          <p:spPr>
            <a:xfrm>
              <a:off x="0" y="-66675"/>
              <a:ext cx="5873898" cy="1310577"/>
            </a:xfrm>
            <a:prstGeom prst="rect">
              <a:avLst/>
            </a:prstGeom>
          </p:spPr>
          <p:txBody>
            <a:bodyPr lIns="0" tIns="0" rIns="0" bIns="0" rtlCol="0" anchor="t">
              <a:spAutoFit/>
            </a:bodyPr>
            <a:lstStyle/>
            <a:p>
              <a:pPr marL="0" lvl="0" indent="0" algn="ctr">
                <a:lnSpc>
                  <a:spcPts val="4018"/>
                </a:lnSpc>
                <a:spcBef>
                  <a:spcPct val="0"/>
                </a:spcBef>
              </a:pPr>
              <a:r>
                <a:rPr lang="en-US" sz="2870">
                  <a:solidFill>
                    <a:srgbClr val="052B20"/>
                  </a:solidFill>
                  <a:latin typeface="HK Grotesk Medium"/>
                </a:rPr>
                <a:t>Dr. Kortn</a:t>
              </a:r>
              <a:r>
                <a:rPr lang="en-US" sz="2870" u="none">
                  <a:solidFill>
                    <a:srgbClr val="052B20"/>
                  </a:solidFill>
                  <a:latin typeface="HK Grotesk Medium"/>
                </a:rPr>
                <a:t>ey Peagram, Ph.D.</a:t>
              </a:r>
            </a:p>
          </p:txBody>
        </p:sp>
        <p:sp>
          <p:nvSpPr>
            <p:cNvPr id="9" name="TextBox 9"/>
            <p:cNvSpPr txBox="1"/>
            <p:nvPr/>
          </p:nvSpPr>
          <p:spPr>
            <a:xfrm>
              <a:off x="0" y="1727805"/>
              <a:ext cx="5873898" cy="4671060"/>
            </a:xfrm>
            <a:prstGeom prst="rect">
              <a:avLst/>
            </a:prstGeom>
          </p:spPr>
          <p:txBody>
            <a:bodyPr lIns="0" tIns="0" rIns="0" bIns="0" rtlCol="0" anchor="t">
              <a:spAutoFit/>
            </a:bodyPr>
            <a:lstStyle/>
            <a:p>
              <a:pPr marL="0" lvl="0" indent="0" algn="ctr">
                <a:lnSpc>
                  <a:spcPts val="2519"/>
                </a:lnSpc>
                <a:spcBef>
                  <a:spcPct val="0"/>
                </a:spcBef>
              </a:pPr>
              <a:r>
                <a:rPr lang="en-US" sz="1799" spc="-17">
                  <a:solidFill>
                    <a:srgbClr val="000000"/>
                  </a:solidFill>
                  <a:latin typeface="HK Grotesk Light Bold"/>
                </a:rPr>
                <a:t>"As a Psychologist and a Bully Teacher, I think this app is really important to have for every parent. It really drills down the importance of responsibility, accountability, and teaching our children about expectations. It builds character and promotes strong work ethics. It helps build problem solving and organizational skills. With the advance in technology, this app is easy to use and helps parents track progress. We highly recommend it in every home."</a:t>
              </a:r>
            </a:p>
          </p:txBody>
        </p:sp>
      </p:grpSp>
      <p:sp>
        <p:nvSpPr>
          <p:cNvPr id="10" name="TextBox 10"/>
          <p:cNvSpPr txBox="1"/>
          <p:nvPr/>
        </p:nvSpPr>
        <p:spPr>
          <a:xfrm>
            <a:off x="6785996" y="4332834"/>
            <a:ext cx="4716009" cy="962186"/>
          </a:xfrm>
          <a:prstGeom prst="rect">
            <a:avLst/>
          </a:prstGeom>
        </p:spPr>
        <p:txBody>
          <a:bodyPr lIns="0" tIns="0" rIns="0" bIns="0" rtlCol="0" anchor="t">
            <a:spAutoFit/>
          </a:bodyPr>
          <a:lstStyle/>
          <a:p>
            <a:pPr marL="0" lvl="0" indent="0" algn="ctr">
              <a:lnSpc>
                <a:spcPts val="3876"/>
              </a:lnSpc>
              <a:spcBef>
                <a:spcPct val="0"/>
              </a:spcBef>
            </a:pPr>
            <a:r>
              <a:rPr lang="en-US" sz="2768">
                <a:solidFill>
                  <a:srgbClr val="052B20"/>
                </a:solidFill>
                <a:latin typeface="HK Grotesk Medium"/>
              </a:rPr>
              <a:t>Stephanie Scott B.A</a:t>
            </a:r>
            <a:r>
              <a:rPr lang="en-US" sz="2768" u="none">
                <a:solidFill>
                  <a:srgbClr val="052B20"/>
                </a:solidFill>
                <a:latin typeface="HK Grotesk Medium"/>
              </a:rPr>
              <a:t> (CYC) Child and Youth Counsellor</a:t>
            </a:r>
          </a:p>
        </p:txBody>
      </p:sp>
      <p:sp>
        <p:nvSpPr>
          <p:cNvPr id="11" name="TextBox 11"/>
          <p:cNvSpPr txBox="1"/>
          <p:nvPr/>
        </p:nvSpPr>
        <p:spPr>
          <a:xfrm>
            <a:off x="6414256" y="5673554"/>
            <a:ext cx="5459487" cy="4477059"/>
          </a:xfrm>
          <a:prstGeom prst="rect">
            <a:avLst/>
          </a:prstGeom>
        </p:spPr>
        <p:txBody>
          <a:bodyPr lIns="0" tIns="0" rIns="0" bIns="0" rtlCol="0" anchor="t">
            <a:spAutoFit/>
          </a:bodyPr>
          <a:lstStyle/>
          <a:p>
            <a:pPr algn="ctr">
              <a:lnSpc>
                <a:spcPts val="2505"/>
              </a:lnSpc>
            </a:pPr>
            <a:r>
              <a:rPr lang="en-US" sz="1789" spc="-17" dirty="0">
                <a:solidFill>
                  <a:srgbClr val="000000"/>
                </a:solidFill>
                <a:latin typeface="HK Grotesk Light Bold"/>
              </a:rPr>
              <a:t>"This app (he loves electronics) has totally gained his interest in completing not only the simple chores he is expected to do, but take the lead and offer to complete other tasks that demonstrate he can contribute towards his household. It has been more enjoyable for the family to give praise and recognition where it is due, and has been a teachable tool for him to understand the real world, as he is approaching high school. I am happy to add Hire and Fire Your Kids app to my resource collection! I am eager to share it with other families in need, and watch how it makes a positive and fun, difference in their lives.'</a:t>
            </a:r>
          </a:p>
          <a:p>
            <a:pPr algn="ctr">
              <a:lnSpc>
                <a:spcPts val="2505"/>
              </a:lnSpc>
            </a:pPr>
            <a:endParaRPr lang="en-US" sz="1789" spc="-17" dirty="0">
              <a:solidFill>
                <a:srgbClr val="000000"/>
              </a:solidFill>
              <a:latin typeface="HK Grotesk Light Bold"/>
            </a:endParaRPr>
          </a:p>
          <a:p>
            <a:pPr marL="0" lvl="0" indent="0" algn="ctr">
              <a:lnSpc>
                <a:spcPts val="2505"/>
              </a:lnSpc>
              <a:spcBef>
                <a:spcPct val="0"/>
              </a:spcBef>
            </a:pPr>
            <a:r>
              <a:rPr lang="en-US" sz="1789" spc="-17" dirty="0">
                <a:solidFill>
                  <a:srgbClr val="000000"/>
                </a:solidFill>
                <a:latin typeface="HK Grotesk Light Bold Italics"/>
              </a:rPr>
              <a:t>RE: a youth on the spectrum</a:t>
            </a:r>
          </a:p>
        </p:txBody>
      </p:sp>
      <p:sp>
        <p:nvSpPr>
          <p:cNvPr id="12" name="TextBox 12"/>
          <p:cNvSpPr txBox="1"/>
          <p:nvPr/>
        </p:nvSpPr>
        <p:spPr>
          <a:xfrm>
            <a:off x="12853278" y="4332834"/>
            <a:ext cx="5000326" cy="1469120"/>
          </a:xfrm>
          <a:prstGeom prst="rect">
            <a:avLst/>
          </a:prstGeom>
        </p:spPr>
        <p:txBody>
          <a:bodyPr lIns="0" tIns="0" rIns="0" bIns="0" rtlCol="0" anchor="t">
            <a:spAutoFit/>
          </a:bodyPr>
          <a:lstStyle/>
          <a:p>
            <a:pPr marL="0" lvl="0" indent="0" algn="ctr">
              <a:lnSpc>
                <a:spcPts val="3909"/>
              </a:lnSpc>
              <a:spcBef>
                <a:spcPct val="0"/>
              </a:spcBef>
            </a:pPr>
            <a:r>
              <a:rPr lang="en-US" sz="2792">
                <a:solidFill>
                  <a:srgbClr val="052B20"/>
                </a:solidFill>
                <a:latin typeface="HK Grotesk Medium"/>
              </a:rPr>
              <a:t>Jan</a:t>
            </a:r>
            <a:r>
              <a:rPr lang="en-US" sz="2792" u="none">
                <a:solidFill>
                  <a:srgbClr val="052B20"/>
                </a:solidFill>
                <a:latin typeface="HK Grotesk Medium"/>
              </a:rPr>
              <a:t>et Arnold, BA Psych., RECE</a:t>
            </a:r>
          </a:p>
          <a:p>
            <a:pPr marL="0" lvl="0" indent="0" algn="ctr">
              <a:lnSpc>
                <a:spcPts val="3909"/>
              </a:lnSpc>
              <a:spcBef>
                <a:spcPct val="0"/>
              </a:spcBef>
            </a:pPr>
            <a:r>
              <a:rPr lang="en-US" sz="2792" u="none">
                <a:solidFill>
                  <a:srgbClr val="052B20"/>
                </a:solidFill>
                <a:latin typeface="HK Grotesk Medium"/>
              </a:rPr>
              <a:t>Behaviour Consultant,</a:t>
            </a:r>
          </a:p>
          <a:p>
            <a:pPr marL="0" lvl="0" indent="0" algn="ctr">
              <a:lnSpc>
                <a:spcPts val="3909"/>
              </a:lnSpc>
              <a:spcBef>
                <a:spcPct val="0"/>
              </a:spcBef>
            </a:pPr>
            <a:endParaRPr lang="en-US" sz="2792" u="none">
              <a:solidFill>
                <a:srgbClr val="052B20"/>
              </a:solidFill>
              <a:latin typeface="HK Grotesk Medium"/>
            </a:endParaRPr>
          </a:p>
        </p:txBody>
      </p:sp>
      <p:sp>
        <p:nvSpPr>
          <p:cNvPr id="13" name="TextBox 13"/>
          <p:cNvSpPr txBox="1"/>
          <p:nvPr/>
        </p:nvSpPr>
        <p:spPr>
          <a:xfrm>
            <a:off x="13020076" y="5773379"/>
            <a:ext cx="4386373" cy="3551555"/>
          </a:xfrm>
          <a:prstGeom prst="rect">
            <a:avLst/>
          </a:prstGeom>
        </p:spPr>
        <p:txBody>
          <a:bodyPr lIns="0" tIns="0" rIns="0" bIns="0" rtlCol="0" anchor="t">
            <a:spAutoFit/>
          </a:bodyPr>
          <a:lstStyle/>
          <a:p>
            <a:pPr marL="0" lvl="0" indent="0" algn="ctr">
              <a:lnSpc>
                <a:spcPts val="2379"/>
              </a:lnSpc>
              <a:spcBef>
                <a:spcPct val="0"/>
              </a:spcBef>
            </a:pPr>
            <a:r>
              <a:rPr lang="en-US" sz="1700" spc="-17">
                <a:solidFill>
                  <a:srgbClr val="000000"/>
                </a:solidFill>
                <a:latin typeface="HK Grotesk Light Bold"/>
              </a:rPr>
              <a:t>"Children feel confident when they try something on their own and master the skill. When we allow them the chance to do things on their own, we are teaching them core competency skills which is essential to lifelong success. It’s more than just doing their chores; it's about supporting our children to build independence in many different areas and to become self-reliant individuals who can become productive members in their communities. This app is a tool to help children develop these necessary skills from an early age."</a:t>
            </a:r>
          </a:p>
        </p:txBody>
      </p:sp>
      <p:sp>
        <p:nvSpPr>
          <p:cNvPr id="14" name="TextBox 14"/>
          <p:cNvSpPr txBox="1"/>
          <p:nvPr/>
        </p:nvSpPr>
        <p:spPr>
          <a:xfrm>
            <a:off x="537106" y="2944024"/>
            <a:ext cx="4779011" cy="668347"/>
          </a:xfrm>
          <a:prstGeom prst="rect">
            <a:avLst/>
          </a:prstGeom>
        </p:spPr>
        <p:txBody>
          <a:bodyPr lIns="0" tIns="0" rIns="0" bIns="0" rtlCol="0" anchor="t">
            <a:spAutoFit/>
          </a:bodyPr>
          <a:lstStyle/>
          <a:p>
            <a:pPr marL="0" lvl="0" indent="0" algn="ctr">
              <a:lnSpc>
                <a:spcPts val="5306"/>
              </a:lnSpc>
              <a:spcBef>
                <a:spcPct val="0"/>
              </a:spcBef>
            </a:pPr>
            <a:r>
              <a:rPr lang="en-US" sz="4082" spc="-40">
                <a:solidFill>
                  <a:srgbClr val="363839"/>
                </a:solidFill>
                <a:latin typeface="Clear Sans Regular Bold"/>
              </a:rPr>
              <a:t>Psychologist</a:t>
            </a: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900" y="3709531"/>
            <a:ext cx="3925081" cy="372883"/>
          </a:xfrm>
          <a:prstGeom prst="rect">
            <a:avLst/>
          </a:prstGeom>
        </p:spPr>
      </p:pic>
      <p:sp>
        <p:nvSpPr>
          <p:cNvPr id="16" name="TextBox 16"/>
          <p:cNvSpPr txBox="1"/>
          <p:nvPr/>
        </p:nvSpPr>
        <p:spPr>
          <a:xfrm>
            <a:off x="6754494" y="2944024"/>
            <a:ext cx="4779011" cy="668347"/>
          </a:xfrm>
          <a:prstGeom prst="rect">
            <a:avLst/>
          </a:prstGeom>
        </p:spPr>
        <p:txBody>
          <a:bodyPr lIns="0" tIns="0" rIns="0" bIns="0" rtlCol="0" anchor="t">
            <a:spAutoFit/>
          </a:bodyPr>
          <a:lstStyle/>
          <a:p>
            <a:pPr marL="0" lvl="0" indent="0" algn="ctr">
              <a:lnSpc>
                <a:spcPts val="5306"/>
              </a:lnSpc>
              <a:spcBef>
                <a:spcPct val="0"/>
              </a:spcBef>
            </a:pPr>
            <a:r>
              <a:rPr lang="en-US" sz="4082" spc="-40">
                <a:solidFill>
                  <a:srgbClr val="363839"/>
                </a:solidFill>
                <a:latin typeface="Clear Sans Regular Bold"/>
              </a:rPr>
              <a:t>Social Worker</a:t>
            </a:r>
          </a:p>
        </p:txBody>
      </p:sp>
      <p:sp>
        <p:nvSpPr>
          <p:cNvPr id="17" name="TextBox 17"/>
          <p:cNvSpPr txBox="1"/>
          <p:nvPr/>
        </p:nvSpPr>
        <p:spPr>
          <a:xfrm>
            <a:off x="13102301" y="2930910"/>
            <a:ext cx="4779011" cy="637482"/>
          </a:xfrm>
          <a:prstGeom prst="rect">
            <a:avLst/>
          </a:prstGeom>
        </p:spPr>
        <p:txBody>
          <a:bodyPr lIns="0" tIns="0" rIns="0" bIns="0" rtlCol="0" anchor="t">
            <a:spAutoFit/>
          </a:bodyPr>
          <a:lstStyle/>
          <a:p>
            <a:pPr marL="0" lvl="0" indent="0" algn="ctr">
              <a:lnSpc>
                <a:spcPts val="5306"/>
              </a:lnSpc>
              <a:spcBef>
                <a:spcPct val="0"/>
              </a:spcBef>
            </a:pPr>
            <a:r>
              <a:rPr lang="en-US" sz="4082" spc="-40" dirty="0">
                <a:solidFill>
                  <a:srgbClr val="363839"/>
                </a:solidFill>
                <a:latin typeface="Clear Sans Regular Bold"/>
              </a:rPr>
              <a:t>Behavioral Therapist</a:t>
            </a:r>
          </a:p>
        </p:txBody>
      </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81459" y="3612372"/>
            <a:ext cx="3925081" cy="372883"/>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19986" y="3709531"/>
            <a:ext cx="3925081" cy="372883"/>
          </a:xfrm>
          <a:prstGeom prst="rect">
            <a:avLst/>
          </a:prstGeom>
        </p:spPr>
      </p:pic>
      <p:pic>
        <p:nvPicPr>
          <p:cNvPr id="1026" name="Picture 2" descr="Home - Autism Speaks Canada">
            <a:extLst>
              <a:ext uri="{FF2B5EF4-FFF2-40B4-BE49-F238E27FC236}">
                <a16:creationId xmlns:a16="http://schemas.microsoft.com/office/drawing/2014/main" id="{31ADF721-7CCC-4D21-87F4-01F5874828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2086" y="607269"/>
            <a:ext cx="2124864" cy="1538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ys &amp; Girls Clubs of Kawartha Lakes (@BGCKL) | Twitter">
            <a:extLst>
              <a:ext uri="{FF2B5EF4-FFF2-40B4-BE49-F238E27FC236}">
                <a16:creationId xmlns:a16="http://schemas.microsoft.com/office/drawing/2014/main" id="{79DF780D-48EB-40A0-9ECE-54C43526C0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00984" y="542838"/>
            <a:ext cx="1981643" cy="1981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BEDB"/>
        </a:solidFill>
        <a:effectLst/>
      </p:bgPr>
    </p:bg>
    <p:spTree>
      <p:nvGrpSpPr>
        <p:cNvPr id="1" name=""/>
        <p:cNvGrpSpPr/>
        <p:nvPr/>
      </p:nvGrpSpPr>
      <p:grpSpPr>
        <a:xfrm>
          <a:off x="0" y="0"/>
          <a:ext cx="0" cy="0"/>
          <a:chOff x="0" y="0"/>
          <a:chExt cx="0" cy="0"/>
        </a:xfrm>
      </p:grpSpPr>
      <p:sp>
        <p:nvSpPr>
          <p:cNvPr id="2" name="TextBox 2"/>
          <p:cNvSpPr txBox="1"/>
          <p:nvPr/>
        </p:nvSpPr>
        <p:spPr>
          <a:xfrm>
            <a:off x="1028700" y="962025"/>
            <a:ext cx="9045381" cy="1655903"/>
          </a:xfrm>
          <a:prstGeom prst="rect">
            <a:avLst/>
          </a:prstGeom>
        </p:spPr>
        <p:txBody>
          <a:bodyPr lIns="0" tIns="0" rIns="0" bIns="0" rtlCol="0" anchor="t">
            <a:spAutoFit/>
          </a:bodyPr>
          <a:lstStyle/>
          <a:p>
            <a:pPr marL="0" lvl="0" indent="0" algn="l">
              <a:lnSpc>
                <a:spcPts val="13154"/>
              </a:lnSpc>
              <a:spcBef>
                <a:spcPct val="0"/>
              </a:spcBef>
            </a:pPr>
            <a:r>
              <a:rPr lang="en-US" sz="10439" dirty="0">
                <a:solidFill>
                  <a:srgbClr val="363839"/>
                </a:solidFill>
                <a:latin typeface="Lemon Tuesday"/>
              </a:rPr>
              <a:t>Market</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84220" y="1021901"/>
            <a:ext cx="3877226" cy="339257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606268" y="4642996"/>
            <a:ext cx="1553623" cy="72049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5068">
            <a:off x="1037573" y="3087853"/>
            <a:ext cx="5013610" cy="476293"/>
          </a:xfrm>
          <a:prstGeom prst="rect">
            <a:avLst/>
          </a:prstGeom>
        </p:spPr>
      </p:pic>
      <p:sp>
        <p:nvSpPr>
          <p:cNvPr id="6" name="TextBox 6"/>
          <p:cNvSpPr txBox="1"/>
          <p:nvPr/>
        </p:nvSpPr>
        <p:spPr>
          <a:xfrm>
            <a:off x="7377148" y="6234697"/>
            <a:ext cx="3145184" cy="1291316"/>
          </a:xfrm>
          <a:prstGeom prst="rect">
            <a:avLst/>
          </a:prstGeom>
        </p:spPr>
        <p:txBody>
          <a:bodyPr wrap="square" lIns="0" tIns="0" rIns="0" bIns="0" rtlCol="0" anchor="t">
            <a:spAutoFit/>
          </a:bodyPr>
          <a:lstStyle/>
          <a:p>
            <a:pPr algn="ctr">
              <a:lnSpc>
                <a:spcPts val="3360"/>
              </a:lnSpc>
            </a:pPr>
            <a:r>
              <a:rPr lang="en-US" dirty="0">
                <a:solidFill>
                  <a:srgbClr val="000000"/>
                </a:solidFill>
                <a:latin typeface="HK Grotesk Medium"/>
              </a:rPr>
              <a:t>of family spending influenced by pre-teen and teens.</a:t>
            </a:r>
          </a:p>
          <a:p>
            <a:pPr marL="0" lvl="0" indent="0" algn="ctr">
              <a:lnSpc>
                <a:spcPts val="3360"/>
              </a:lnSpc>
              <a:spcBef>
                <a:spcPct val="0"/>
              </a:spcBef>
            </a:pPr>
            <a:endParaRPr lang="en-US" sz="2400" dirty="0">
              <a:solidFill>
                <a:srgbClr val="000000"/>
              </a:solidFill>
              <a:latin typeface="HK Grotesk Medium"/>
            </a:endParaRPr>
          </a:p>
        </p:txBody>
      </p:sp>
      <p:sp>
        <p:nvSpPr>
          <p:cNvPr id="7" name="TextBox 7"/>
          <p:cNvSpPr txBox="1"/>
          <p:nvPr/>
        </p:nvSpPr>
        <p:spPr>
          <a:xfrm>
            <a:off x="1857386" y="6348983"/>
            <a:ext cx="3694004" cy="405752"/>
          </a:xfrm>
          <a:prstGeom prst="rect">
            <a:avLst/>
          </a:prstGeom>
        </p:spPr>
        <p:txBody>
          <a:bodyPr lIns="0" tIns="0" rIns="0" bIns="0" rtlCol="0" anchor="t">
            <a:spAutoFit/>
          </a:bodyPr>
          <a:lstStyle/>
          <a:p>
            <a:pPr marL="0" lvl="0" indent="0" algn="l">
              <a:lnSpc>
                <a:spcPts val="3360"/>
              </a:lnSpc>
              <a:spcBef>
                <a:spcPct val="0"/>
              </a:spcBef>
            </a:pPr>
            <a:r>
              <a:rPr lang="en-US" dirty="0">
                <a:solidFill>
                  <a:srgbClr val="000000"/>
                </a:solidFill>
                <a:latin typeface="HK Grotesk Medium"/>
              </a:rPr>
              <a:t>b</a:t>
            </a:r>
            <a:r>
              <a:rPr lang="en-US" u="none" dirty="0">
                <a:solidFill>
                  <a:srgbClr val="000000"/>
                </a:solidFill>
                <a:latin typeface="HK Grotesk Medium"/>
              </a:rPr>
              <a:t>uying power of pre-teens</a:t>
            </a:r>
          </a:p>
        </p:txBody>
      </p:sp>
      <p:sp>
        <p:nvSpPr>
          <p:cNvPr id="8" name="TextBox 8"/>
          <p:cNvSpPr txBox="1"/>
          <p:nvPr/>
        </p:nvSpPr>
        <p:spPr>
          <a:xfrm>
            <a:off x="793140" y="4758570"/>
            <a:ext cx="4978776" cy="1606594"/>
          </a:xfrm>
          <a:prstGeom prst="rect">
            <a:avLst/>
          </a:prstGeom>
        </p:spPr>
        <p:txBody>
          <a:bodyPr wrap="square" lIns="0" tIns="0" rIns="0" bIns="0" rtlCol="0" anchor="t">
            <a:spAutoFit/>
          </a:bodyPr>
          <a:lstStyle/>
          <a:p>
            <a:pPr>
              <a:lnSpc>
                <a:spcPts val="11648"/>
              </a:lnSpc>
            </a:pPr>
            <a:r>
              <a:rPr lang="en-US" sz="14500" b="1" dirty="0">
                <a:solidFill>
                  <a:srgbClr val="BD5FC2"/>
                </a:solidFill>
                <a:latin typeface="Bangers Bold"/>
              </a:rPr>
              <a:t>$260B</a:t>
            </a: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77148" y="8164593"/>
            <a:ext cx="2085904" cy="141580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5215" y="7855551"/>
            <a:ext cx="1345263" cy="1724696"/>
          </a:xfrm>
          <a:prstGeom prst="rect">
            <a:avLst/>
          </a:prstGeom>
        </p:spPr>
      </p:pic>
      <p:sp>
        <p:nvSpPr>
          <p:cNvPr id="11" name="TextBox 11"/>
          <p:cNvSpPr txBox="1"/>
          <p:nvPr/>
        </p:nvSpPr>
        <p:spPr>
          <a:xfrm>
            <a:off x="13641080" y="5964332"/>
            <a:ext cx="3877226" cy="4139723"/>
          </a:xfrm>
          <a:prstGeom prst="rect">
            <a:avLst/>
          </a:prstGeom>
        </p:spPr>
        <p:txBody>
          <a:bodyPr wrap="square" lIns="0" tIns="0" rIns="0" bIns="0" rtlCol="0" anchor="t">
            <a:spAutoFit/>
          </a:bodyPr>
          <a:lstStyle/>
          <a:p>
            <a:pPr marL="0" lvl="0" indent="0" algn="ctr">
              <a:lnSpc>
                <a:spcPts val="3647"/>
              </a:lnSpc>
              <a:spcBef>
                <a:spcPct val="0"/>
              </a:spcBef>
            </a:pPr>
            <a:r>
              <a:rPr lang="en-US" sz="2605" u="none" dirty="0">
                <a:solidFill>
                  <a:srgbClr val="000000"/>
                </a:solidFill>
                <a:latin typeface="HK Grotesk Light"/>
              </a:rPr>
              <a:t>Facebook, Instagram &amp; Google ads </a:t>
            </a:r>
          </a:p>
          <a:p>
            <a:pPr marL="0" lvl="0" indent="0" algn="ctr">
              <a:lnSpc>
                <a:spcPts val="3647"/>
              </a:lnSpc>
              <a:spcBef>
                <a:spcPct val="0"/>
              </a:spcBef>
            </a:pPr>
            <a:endParaRPr lang="en-US" sz="2605" u="none" dirty="0">
              <a:solidFill>
                <a:srgbClr val="000000"/>
              </a:solidFill>
              <a:latin typeface="HK Grotesk Light"/>
            </a:endParaRPr>
          </a:p>
          <a:p>
            <a:pPr marL="0" lvl="0" indent="0" algn="ctr">
              <a:lnSpc>
                <a:spcPts val="3647"/>
              </a:lnSpc>
              <a:spcBef>
                <a:spcPct val="0"/>
              </a:spcBef>
            </a:pPr>
            <a:r>
              <a:rPr lang="en-US" sz="2605" u="none" dirty="0">
                <a:solidFill>
                  <a:srgbClr val="000000"/>
                </a:solidFill>
                <a:latin typeface="HK Grotesk Light"/>
              </a:rPr>
              <a:t> In app advertising on apps with same target</a:t>
            </a:r>
          </a:p>
          <a:p>
            <a:pPr marL="0" lvl="0" indent="0" algn="ctr">
              <a:lnSpc>
                <a:spcPts val="3647"/>
              </a:lnSpc>
              <a:spcBef>
                <a:spcPct val="0"/>
              </a:spcBef>
            </a:pPr>
            <a:endParaRPr lang="en-US" sz="2605" dirty="0">
              <a:solidFill>
                <a:srgbClr val="000000"/>
              </a:solidFill>
              <a:latin typeface="HK Grotesk Light"/>
            </a:endParaRPr>
          </a:p>
          <a:p>
            <a:pPr marL="0" lvl="0" indent="0" algn="ctr">
              <a:lnSpc>
                <a:spcPts val="3647"/>
              </a:lnSpc>
              <a:spcBef>
                <a:spcPct val="0"/>
              </a:spcBef>
            </a:pPr>
            <a:r>
              <a:rPr lang="en-US" sz="2605" u="none" dirty="0">
                <a:solidFill>
                  <a:srgbClr val="000000"/>
                </a:solidFill>
                <a:latin typeface="HK Grotesk Light"/>
              </a:rPr>
              <a:t>PR firm to grow brand awareness and customer acquisition </a:t>
            </a:r>
          </a:p>
        </p:txBody>
      </p:sp>
      <p:sp>
        <p:nvSpPr>
          <p:cNvPr id="12" name="TextBox 12"/>
          <p:cNvSpPr txBox="1"/>
          <p:nvPr/>
        </p:nvSpPr>
        <p:spPr>
          <a:xfrm>
            <a:off x="2599489" y="8031243"/>
            <a:ext cx="3694004" cy="1210310"/>
          </a:xfrm>
          <a:prstGeom prst="rect">
            <a:avLst/>
          </a:prstGeom>
        </p:spPr>
        <p:txBody>
          <a:bodyPr lIns="0" tIns="0" rIns="0" bIns="0" rtlCol="0" anchor="t">
            <a:spAutoFit/>
          </a:bodyPr>
          <a:lstStyle/>
          <a:p>
            <a:pPr algn="ctr">
              <a:lnSpc>
                <a:spcPts val="9940"/>
              </a:lnSpc>
            </a:pPr>
            <a:r>
              <a:rPr lang="en-US" sz="6600" dirty="0">
                <a:solidFill>
                  <a:srgbClr val="FFFFFF"/>
                </a:solidFill>
                <a:latin typeface="Lemon Tuesday"/>
              </a:rPr>
              <a:t>Age 35-55</a:t>
            </a:r>
          </a:p>
        </p:txBody>
      </p:sp>
      <p:sp>
        <p:nvSpPr>
          <p:cNvPr id="13" name="TextBox 13"/>
          <p:cNvSpPr txBox="1"/>
          <p:nvPr/>
        </p:nvSpPr>
        <p:spPr>
          <a:xfrm>
            <a:off x="9725871" y="8031243"/>
            <a:ext cx="3358349" cy="1210310"/>
          </a:xfrm>
          <a:prstGeom prst="rect">
            <a:avLst/>
          </a:prstGeom>
        </p:spPr>
        <p:txBody>
          <a:bodyPr lIns="0" tIns="0" rIns="0" bIns="0" rtlCol="0" anchor="t">
            <a:spAutoFit/>
          </a:bodyPr>
          <a:lstStyle/>
          <a:p>
            <a:pPr algn="ctr">
              <a:lnSpc>
                <a:spcPts val="9940"/>
              </a:lnSpc>
            </a:pPr>
            <a:r>
              <a:rPr lang="en-US" sz="6600" dirty="0">
                <a:solidFill>
                  <a:srgbClr val="FFFFFF"/>
                </a:solidFill>
                <a:latin typeface="Lemon Tuesday"/>
              </a:rPr>
              <a:t>Age 7-16</a:t>
            </a:r>
          </a:p>
        </p:txBody>
      </p:sp>
      <p:sp>
        <p:nvSpPr>
          <p:cNvPr id="14" name="TextBox 14"/>
          <p:cNvSpPr txBox="1"/>
          <p:nvPr/>
        </p:nvSpPr>
        <p:spPr>
          <a:xfrm>
            <a:off x="6603624" y="4758570"/>
            <a:ext cx="4978776" cy="1606594"/>
          </a:xfrm>
          <a:prstGeom prst="rect">
            <a:avLst/>
          </a:prstGeom>
        </p:spPr>
        <p:txBody>
          <a:bodyPr wrap="square" lIns="0" tIns="0" rIns="0" bIns="0" rtlCol="0" anchor="t">
            <a:spAutoFit/>
          </a:bodyPr>
          <a:lstStyle/>
          <a:p>
            <a:pPr>
              <a:lnSpc>
                <a:spcPts val="11648"/>
              </a:lnSpc>
            </a:pPr>
            <a:r>
              <a:rPr lang="en-US" sz="14500" b="1" dirty="0">
                <a:solidFill>
                  <a:srgbClr val="43A384"/>
                </a:solidFill>
                <a:latin typeface="Bangers Bold"/>
              </a:rPr>
              <a:t>$600B</a:t>
            </a:r>
          </a:p>
        </p:txBody>
      </p:sp>
    </p:spTree>
    <p:extLst>
      <p:ext uri="{BB962C8B-B14F-4D97-AF65-F5344CB8AC3E}">
        <p14:creationId xmlns:p14="http://schemas.microsoft.com/office/powerpoint/2010/main" val="1194711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412837" y="114300"/>
            <a:ext cx="7462326" cy="10287000"/>
          </a:xfrm>
          <a:prstGeom prst="rect">
            <a:avLst/>
          </a:prstGeom>
          <a:solidFill>
            <a:srgbClr val="DDBEDB"/>
          </a:solidFill>
        </p:spPr>
      </p:sp>
      <p:pic>
        <p:nvPicPr>
          <p:cNvPr id="4" name="Picture 4"/>
          <p:cNvPicPr>
            <a:picLocks noChangeAspect="1"/>
          </p:cNvPicPr>
          <p:nvPr/>
        </p:nvPicPr>
        <p:blipFill>
          <a:blip r:embed="rId2"/>
          <a:srcRect l="1535" r="1535" b="17888"/>
          <a:stretch>
            <a:fillRect/>
          </a:stretch>
        </p:blipFill>
        <p:spPr>
          <a:xfrm>
            <a:off x="438391" y="390065"/>
            <a:ext cx="4582718" cy="4084669"/>
          </a:xfrm>
          <a:prstGeom prst="rect">
            <a:avLst/>
          </a:prstGeom>
        </p:spPr>
      </p:pic>
      <p:pic>
        <p:nvPicPr>
          <p:cNvPr id="5" name="Picture 5"/>
          <p:cNvPicPr>
            <a:picLocks noChangeAspect="1"/>
          </p:cNvPicPr>
          <p:nvPr/>
        </p:nvPicPr>
        <p:blipFill>
          <a:blip r:embed="rId3"/>
          <a:srcRect/>
          <a:stretch>
            <a:fillRect/>
          </a:stretch>
        </p:blipFill>
        <p:spPr>
          <a:xfrm>
            <a:off x="13450304" y="390065"/>
            <a:ext cx="4084669" cy="4084669"/>
          </a:xfrm>
          <a:prstGeom prst="rect">
            <a:avLst/>
          </a:prstGeom>
        </p:spPr>
      </p:pic>
      <p:grpSp>
        <p:nvGrpSpPr>
          <p:cNvPr id="6" name="Group 6"/>
          <p:cNvGrpSpPr/>
          <p:nvPr/>
        </p:nvGrpSpPr>
        <p:grpSpPr>
          <a:xfrm>
            <a:off x="16450492" y="2432399"/>
            <a:ext cx="1572659" cy="1572659"/>
            <a:chOff x="0" y="0"/>
            <a:chExt cx="2096878" cy="2096878"/>
          </a:xfrm>
        </p:grpSpPr>
        <p:grpSp>
          <p:nvGrpSpPr>
            <p:cNvPr id="7" name="Group 7"/>
            <p:cNvGrpSpPr/>
            <p:nvPr/>
          </p:nvGrpSpPr>
          <p:grpSpPr>
            <a:xfrm>
              <a:off x="193142" y="193142"/>
              <a:ext cx="1710595" cy="171059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096878" cy="2096878"/>
            </a:xfrm>
            <a:prstGeom prst="rect">
              <a:avLst/>
            </a:prstGeom>
          </p:spPr>
        </p:pic>
      </p:grpSp>
      <p:pic>
        <p:nvPicPr>
          <p:cNvPr id="10" name="Picture 10"/>
          <p:cNvPicPr>
            <a:picLocks noChangeAspect="1"/>
          </p:cNvPicPr>
          <p:nvPr/>
        </p:nvPicPr>
        <p:blipFill>
          <a:blip r:embed="rId6"/>
          <a:srcRect/>
          <a:stretch>
            <a:fillRect/>
          </a:stretch>
        </p:blipFill>
        <p:spPr>
          <a:xfrm>
            <a:off x="13294406" y="5473313"/>
            <a:ext cx="4739631" cy="4813687"/>
          </a:xfrm>
          <a:prstGeom prst="rect">
            <a:avLst/>
          </a:prstGeom>
        </p:spPr>
      </p:pic>
      <p:pic>
        <p:nvPicPr>
          <p:cNvPr id="11" name="Picture 11"/>
          <p:cNvPicPr>
            <a:picLocks noChangeAspect="1"/>
          </p:cNvPicPr>
          <p:nvPr/>
        </p:nvPicPr>
        <p:blipFill>
          <a:blip r:embed="rId7"/>
          <a:srcRect l="848" t="3279" r="848"/>
          <a:stretch>
            <a:fillRect/>
          </a:stretch>
        </p:blipFill>
        <p:spPr>
          <a:xfrm>
            <a:off x="307023" y="5582635"/>
            <a:ext cx="4990370" cy="4704365"/>
          </a:xfrm>
          <a:prstGeom prst="rect">
            <a:avLst/>
          </a:prstGeom>
        </p:spPr>
      </p:pic>
      <p:sp>
        <p:nvSpPr>
          <p:cNvPr id="12" name="TextBox 12"/>
          <p:cNvSpPr txBox="1"/>
          <p:nvPr/>
        </p:nvSpPr>
        <p:spPr>
          <a:xfrm>
            <a:off x="5633258" y="2546245"/>
            <a:ext cx="6718835" cy="3086481"/>
          </a:xfrm>
          <a:prstGeom prst="rect">
            <a:avLst/>
          </a:prstGeom>
        </p:spPr>
        <p:txBody>
          <a:bodyPr lIns="0" tIns="0" rIns="0" bIns="0" rtlCol="0" anchor="t">
            <a:spAutoFit/>
          </a:bodyPr>
          <a:lstStyle/>
          <a:p>
            <a:pPr marL="0" lvl="0" indent="0" algn="ctr">
              <a:lnSpc>
                <a:spcPts val="12221"/>
              </a:lnSpc>
              <a:spcBef>
                <a:spcPct val="0"/>
              </a:spcBef>
            </a:pPr>
            <a:r>
              <a:rPr lang="en-US" sz="9699" dirty="0">
                <a:solidFill>
                  <a:srgbClr val="363839"/>
                </a:solidFill>
                <a:latin typeface="Lemon Tuesday"/>
              </a:rPr>
              <a:t>Competitive Advantage</a:t>
            </a:r>
          </a:p>
        </p:txBody>
      </p:sp>
      <p:sp>
        <p:nvSpPr>
          <p:cNvPr id="13" name="TextBox 13"/>
          <p:cNvSpPr txBox="1"/>
          <p:nvPr/>
        </p:nvSpPr>
        <p:spPr>
          <a:xfrm>
            <a:off x="5996864" y="6667500"/>
            <a:ext cx="5991621" cy="3161699"/>
          </a:xfrm>
          <a:prstGeom prst="rect">
            <a:avLst/>
          </a:prstGeom>
        </p:spPr>
        <p:txBody>
          <a:bodyPr wrap="square" lIns="0" tIns="0" rIns="0" bIns="0" rtlCol="0" anchor="t">
            <a:spAutoFit/>
          </a:bodyPr>
          <a:lstStyle/>
          <a:p>
            <a:pPr marL="0" lvl="0" indent="0" algn="ctr">
              <a:lnSpc>
                <a:spcPts val="4098"/>
              </a:lnSpc>
              <a:spcBef>
                <a:spcPct val="0"/>
              </a:spcBef>
            </a:pPr>
            <a:r>
              <a:rPr lang="en-US" sz="3600" dirty="0">
                <a:solidFill>
                  <a:srgbClr val="5D1D59"/>
                </a:solidFill>
                <a:latin typeface="HK Grotesk Medium Bold"/>
              </a:rPr>
              <a:t>World’s </a:t>
            </a:r>
            <a:r>
              <a:rPr lang="en-US" sz="3600">
                <a:solidFill>
                  <a:srgbClr val="5D1D59"/>
                </a:solidFill>
                <a:latin typeface="HK Grotesk Medium Bold"/>
              </a:rPr>
              <a:t>1</a:t>
            </a:r>
            <a:r>
              <a:rPr lang="en-US" sz="3600" baseline="30000">
                <a:solidFill>
                  <a:srgbClr val="5D1D59"/>
                </a:solidFill>
                <a:latin typeface="HK Grotesk Medium Bold"/>
              </a:rPr>
              <a:t>st</a:t>
            </a:r>
            <a:r>
              <a:rPr lang="en-US" sz="3600">
                <a:solidFill>
                  <a:srgbClr val="5D1D59"/>
                </a:solidFill>
                <a:latin typeface="HK Grotesk Medium Bold"/>
              </a:rPr>
              <a:t> Gamified Parenting </a:t>
            </a:r>
            <a:r>
              <a:rPr lang="en-US" sz="3600" dirty="0">
                <a:solidFill>
                  <a:srgbClr val="5D1D59"/>
                </a:solidFill>
                <a:latin typeface="HK Grotesk Medium Bold"/>
              </a:rPr>
              <a:t>App </a:t>
            </a:r>
          </a:p>
          <a:p>
            <a:pPr marL="0" lvl="0" indent="0" algn="ctr">
              <a:lnSpc>
                <a:spcPts val="4098"/>
              </a:lnSpc>
              <a:spcBef>
                <a:spcPct val="0"/>
              </a:spcBef>
            </a:pPr>
            <a:r>
              <a:rPr lang="en-US" sz="3600" dirty="0">
                <a:solidFill>
                  <a:srgbClr val="5D1D59"/>
                </a:solidFill>
                <a:latin typeface="HK Grotesk Medium Bold"/>
              </a:rPr>
              <a:t>helping to raise great kids</a:t>
            </a:r>
          </a:p>
          <a:p>
            <a:pPr marL="0" lvl="0" indent="0" algn="ctr">
              <a:lnSpc>
                <a:spcPts val="4098"/>
              </a:lnSpc>
              <a:spcBef>
                <a:spcPct val="0"/>
              </a:spcBef>
            </a:pPr>
            <a:endParaRPr lang="en-US" sz="3600" dirty="0">
              <a:solidFill>
                <a:srgbClr val="5D1D59"/>
              </a:solidFill>
              <a:latin typeface="HK Grotesk Medium Bold"/>
            </a:endParaRPr>
          </a:p>
          <a:p>
            <a:pPr marL="0" lvl="0" indent="0" algn="ctr">
              <a:lnSpc>
                <a:spcPts val="4098"/>
              </a:lnSpc>
              <a:spcBef>
                <a:spcPct val="0"/>
              </a:spcBef>
            </a:pPr>
            <a:r>
              <a:rPr lang="en-US" sz="3600" u="none" dirty="0">
                <a:solidFill>
                  <a:srgbClr val="5D1D59"/>
                </a:solidFill>
                <a:latin typeface="HK Grotesk Medium Bold"/>
              </a:rPr>
              <a:t>No other single app </a:t>
            </a:r>
          </a:p>
          <a:p>
            <a:pPr marL="0" lvl="0" indent="0" algn="ctr">
              <a:lnSpc>
                <a:spcPts val="4098"/>
              </a:lnSpc>
              <a:spcBef>
                <a:spcPct val="0"/>
              </a:spcBef>
            </a:pPr>
            <a:r>
              <a:rPr lang="en-US" sz="3600" u="none" dirty="0">
                <a:solidFill>
                  <a:srgbClr val="5D1D59"/>
                </a:solidFill>
                <a:latin typeface="HK Grotesk Medium Bold"/>
              </a:rPr>
              <a:t>offers all of this</a:t>
            </a:r>
          </a:p>
        </p:txBody>
      </p:sp>
      <p:pic>
        <p:nvPicPr>
          <p:cNvPr id="14" name="Picture 3">
            <a:extLst>
              <a:ext uri="{FF2B5EF4-FFF2-40B4-BE49-F238E27FC236}">
                <a16:creationId xmlns:a16="http://schemas.microsoft.com/office/drawing/2014/main" id="{5ECE8DF7-D6BB-AE40-97F0-499C369927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068">
            <a:off x="6485871" y="5752726"/>
            <a:ext cx="5013610" cy="476293"/>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1413987A-40DD-DB4F-9251-3FC50724D24F}"/>
              </a:ext>
            </a:extLst>
          </p:cNvPr>
          <p:cNvPicPr>
            <a:picLocks noChangeAspect="1"/>
          </p:cNvPicPr>
          <p:nvPr/>
        </p:nvPicPr>
        <p:blipFill rotWithShape="1">
          <a:blip r:embed="rId10">
            <a:extLst>
              <a:ext uri="{28A0092B-C50C-407E-A947-70E740481C1C}">
                <a14:useLocalDpi xmlns:a14="http://schemas.microsoft.com/office/drawing/2010/main" val="0"/>
              </a:ext>
            </a:extLst>
          </a:blip>
          <a:srcRect l="1107" t="44234" r="1426" b="29045"/>
          <a:stretch/>
        </p:blipFill>
        <p:spPr>
          <a:xfrm>
            <a:off x="695191" y="1333500"/>
            <a:ext cx="3437973" cy="1676400"/>
          </a:xfrm>
          <a:prstGeom prst="rect">
            <a:avLst/>
          </a:prstGeom>
        </p:spPr>
      </p:pic>
    </p:spTree>
    <p:extLst>
      <p:ext uri="{BB962C8B-B14F-4D97-AF65-F5344CB8AC3E}">
        <p14:creationId xmlns:p14="http://schemas.microsoft.com/office/powerpoint/2010/main" val="2566288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7531</TotalTime>
  <Words>1617</Words>
  <Application>Microsoft Office PowerPoint</Application>
  <PresentationFormat>Custom</PresentationFormat>
  <Paragraphs>216</Paragraphs>
  <Slides>21</Slides>
  <Notes>2</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21</vt:i4>
      </vt:variant>
    </vt:vector>
  </HeadingPairs>
  <TitlesOfParts>
    <vt:vector size="44" baseType="lpstr">
      <vt:lpstr>HK Grotesk Light Bold</vt:lpstr>
      <vt:lpstr>Bangers Bold</vt:lpstr>
      <vt:lpstr>Evolve Sans</vt:lpstr>
      <vt:lpstr>Arial</vt:lpstr>
      <vt:lpstr>Lilita One</vt:lpstr>
      <vt:lpstr>Aileron Regular Italics</vt:lpstr>
      <vt:lpstr>Calibri</vt:lpstr>
      <vt:lpstr>Cambria Math</vt:lpstr>
      <vt:lpstr>HK Grotesk Light Bold Italics</vt:lpstr>
      <vt:lpstr>HK Grotesk Bold Bold</vt:lpstr>
      <vt:lpstr>Roboto</vt:lpstr>
      <vt:lpstr>Wingdings</vt:lpstr>
      <vt:lpstr>HK Grotesk Bold</vt:lpstr>
      <vt:lpstr>Clear Sans Regular</vt:lpstr>
      <vt:lpstr>HK Grotesk Medium Bold</vt:lpstr>
      <vt:lpstr>Grotesque</vt:lpstr>
      <vt:lpstr>HK Grotesk Medium</vt:lpstr>
      <vt:lpstr>Clear Sans Regular Bold</vt:lpstr>
      <vt:lpstr>Lemon Tuesday Bold</vt:lpstr>
      <vt:lpstr>Lemon Tuesday</vt:lpstr>
      <vt:lpstr>HK Grotesk Light</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A gamified family app managing behaviours and chores through a system of reward, recognition and consequence.</dc:title>
  <dc:creator>Edward Tabisz</dc:creator>
  <cp:lastModifiedBy>Jody Swain</cp:lastModifiedBy>
  <cp:revision>237</cp:revision>
  <cp:lastPrinted>2021-04-04T21:14:17Z</cp:lastPrinted>
  <dcterms:created xsi:type="dcterms:W3CDTF">2006-08-16T00:00:00Z</dcterms:created>
  <dcterms:modified xsi:type="dcterms:W3CDTF">2021-09-13T23:12:58Z</dcterms:modified>
  <dc:identifier>DAEYT7ZWyhg</dc:identifier>
</cp:coreProperties>
</file>