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Shape 1"/>
          <p:cNvSpPr/>
          <p:nvPr/>
        </p:nvSpPr>
        <p:spPr>
          <a:xfrm>
            <a:off x="9875520" y="-1371600"/>
            <a:ext cx="4572000" cy="4572000"/>
          </a:xfrm>
          <a:prstGeom prst="ellipse">
            <a:avLst/>
          </a:prstGeom>
          <a:solidFill>
            <a:srgbClr val="263080"/>
          </a:solidFill>
          <a:ln/>
        </p:spPr>
      </p:sp>
      <p:sp>
        <p:nvSpPr>
          <p:cNvPr id="4" name="Shape 2"/>
          <p:cNvSpPr/>
          <p:nvPr/>
        </p:nvSpPr>
        <p:spPr>
          <a:xfrm>
            <a:off x="10789920" y="4754880"/>
            <a:ext cx="2926080" cy="2926080"/>
          </a:xfrm>
          <a:prstGeom prst="ellipse">
            <a:avLst/>
          </a:prstGeom>
          <a:solidFill>
            <a:srgbClr val="263080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96596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CHARGE RULE CHANGE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31520" y="2377440"/>
            <a:ext cx="10515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EIRC Clients and Staff Need to Know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731520" y="3703320"/>
            <a:ext cx="9601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DHS rescinds the 2022 public charge rule — new standard effective September 18, 2026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31520" y="4572000"/>
            <a:ext cx="3108960" cy="502920"/>
          </a:xfrm>
          <a:prstGeom prst="rect">
            <a:avLst>
              <a:gd name="adj" fmla="val 14545"/>
            </a:avLst>
          </a:prstGeom>
          <a:solidFill>
            <a:srgbClr val="D64545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572000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EFFECTIVE SEPT. 18, 2026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31520" y="6263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B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Equal Immigration Rights Center  |  Lawrenceville, GA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Is “Public Charge”?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1463040"/>
            <a:ext cx="502920" cy="502920"/>
          </a:xfrm>
          <a:prstGeom prst="ellipse">
            <a:avLst/>
          </a:prstGeom>
          <a:solidFill>
            <a:srgbClr val="CADCFC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463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1E2761"/>
                </a:solidFill>
              </a:rPr>
              <a:t>⚖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80160" y="1417320"/>
            <a:ext cx="102412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ground of inadmissibility under the Immigration and Nationality Act (INA). An applicant can be denied a visa, admission, or adjustment of status if immigration officials find them likely to become dependent on the government.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48640" y="2697480"/>
            <a:ext cx="502920" cy="502920"/>
          </a:xfrm>
          <a:prstGeom prst="ellipse">
            <a:avLst/>
          </a:prstGeom>
          <a:solidFill>
            <a:srgbClr val="CADCF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26974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1E2761"/>
                </a:solidFill>
              </a:rPr>
              <a:t>⏱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280160" y="2651760"/>
            <a:ext cx="102412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comes into play at specific moments — filing Form I-485 (adjustment of status) or applying for a visa. It does not affect eligibility for public benefits themselves.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48640" y="3794760"/>
            <a:ext cx="502920" cy="502920"/>
          </a:xfrm>
          <a:prstGeom prst="ellipse">
            <a:avLst/>
          </a:prstGeom>
          <a:solidFill>
            <a:srgbClr val="CADCFC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3794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1E2761"/>
                </a:solidFill>
              </a:rPr>
              <a:t>↻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280160" y="3749040"/>
            <a:ext cx="102412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2022 Biden-era rule limited the test to primary dependence on cash aid or long-term institutional care. DHS has now rescinded that rule, restoring broader officer discretion effective September 18, 2026.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0" y="6263640"/>
            <a:ext cx="12188952" cy="59436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6263640"/>
            <a:ext cx="10972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DHS/USCIS final rule, announced July 16, 2026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Standard Is Getting Stricter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48640" y="10515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B6B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Removing the word “primarily” changes who can be found likely to become a public charge.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5349240" cy="4434840"/>
          </a:xfrm>
          <a:prstGeom prst="roundRect">
            <a:avLst>
              <a:gd name="adj" fmla="val 1649"/>
            </a:avLst>
          </a:prstGeom>
          <a:solidFill>
            <a:srgbClr val="F2F2F2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1920240"/>
            <a:ext cx="4800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6B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2022 RULE (until Sept. 18, 2026)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22960" y="2377440"/>
            <a:ext cx="480060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be “primarily dependent” on the government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cash assistance or long-term institutional care counts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Narrow set of factors considered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Medicaid, housing, nutrition programs generally excluded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6172200" y="1691640"/>
            <a:ext cx="5349240" cy="4434840"/>
          </a:xfrm>
          <a:prstGeom prst="roundRect">
            <a:avLst>
              <a:gd name="adj" fmla="val 1649"/>
            </a:avLst>
          </a:prstGeom>
          <a:solidFill>
            <a:srgbClr val="1E2761"/>
          </a:solidFill>
          <a:ln/>
        </p:spPr>
      </p:sp>
      <p:sp>
        <p:nvSpPr>
          <p:cNvPr id="8" name="Text 6"/>
          <p:cNvSpPr/>
          <p:nvPr/>
        </p:nvSpPr>
        <p:spPr>
          <a:xfrm>
            <a:off x="6446520" y="1920240"/>
            <a:ext cx="4800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RULE (from Sept. 18, 2026)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446520" y="2377440"/>
            <a:ext cx="480060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“Primarily” is removed — any meaningful dependence can count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Officers weigh all pertinent facts case-by-case</a:t>
            </a:r>
            <a:endParaRPr lang="en-US" sz="15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Age, health, income, assets, education, job skills, family size, benefits history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charge bonds may be required in some cases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Dates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822960" y="2834640"/>
            <a:ext cx="10515600" cy="0"/>
          </a:xfrm>
          <a:prstGeom prst="line">
            <a:avLst/>
          </a:prstGeom>
          <a:noFill/>
          <a:ln w="38100">
            <a:solidFill>
              <a:srgbClr val="CADCF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94944" y="2706624"/>
            <a:ext cx="256032" cy="256032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5" name="Text 3"/>
          <p:cNvSpPr/>
          <p:nvPr/>
        </p:nvSpPr>
        <p:spPr>
          <a:xfrm>
            <a:off x="-411480" y="20574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Jan. 21, 2026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-685800" y="3154680"/>
            <a:ext cx="30175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 visa-issuance pause begins for nationals of 75 listed countries (incl. DRC &amp; Republic of Congo) for consular processing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952744" y="2706624"/>
            <a:ext cx="256032" cy="256032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8" name="Text 6"/>
          <p:cNvSpPr/>
          <p:nvPr/>
        </p:nvSpPr>
        <p:spPr>
          <a:xfrm>
            <a:off x="4846320" y="20574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Jul. 16, 2026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572000" y="3154680"/>
            <a:ext cx="30175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DHS/USCIS announce final rule rescinding the 2022 public charge regulation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11210544" y="2706624"/>
            <a:ext cx="256032" cy="256032"/>
          </a:xfrm>
          <a:prstGeom prst="ellipse">
            <a:avLst/>
          </a:prstGeom>
          <a:solidFill>
            <a:srgbClr val="D64545"/>
          </a:solidFill>
          <a:ln/>
        </p:spPr>
      </p:sp>
      <p:sp>
        <p:nvSpPr>
          <p:cNvPr id="11" name="Text 9"/>
          <p:cNvSpPr/>
          <p:nvPr/>
        </p:nvSpPr>
        <p:spPr>
          <a:xfrm>
            <a:off x="10104120" y="205740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D64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Sep. 18, 2026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9829800" y="3154680"/>
            <a:ext cx="30175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rule takes effect; only the revised Form I-485 will be accepted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22960" y="5577840"/>
            <a:ext cx="10515600" cy="914400"/>
          </a:xfrm>
          <a:prstGeom prst="roundRect">
            <a:avLst>
              <a:gd name="adj" fmla="val 8000"/>
            </a:avLst>
          </a:prstGeom>
          <a:solidFill>
            <a:srgbClr val="CADCFC"/>
          </a:solidFill>
          <a:ln/>
        </p:spPr>
      </p:sp>
      <p:sp>
        <p:nvSpPr>
          <p:cNvPr id="14" name="Text 12"/>
          <p:cNvSpPr/>
          <p:nvPr/>
        </p:nvSpPr>
        <p:spPr>
          <a:xfrm>
            <a:off x="1097280" y="5577840"/>
            <a:ext cx="9966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Applications filed before September 18, 2026 are judged under the current, more protective 2022 standard.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Who the New Rule Applies To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1737360"/>
            <a:ext cx="3520440" cy="4206240"/>
          </a:xfrm>
          <a:prstGeom prst="roundRect">
            <a:avLst>
              <a:gd name="adj" fmla="val 2597"/>
            </a:avLst>
          </a:prstGeom>
          <a:solidFill>
            <a:srgbClr val="F7F9FF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68680" y="2103120"/>
            <a:ext cx="640080" cy="64008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5" name="Text 3"/>
          <p:cNvSpPr/>
          <p:nvPr/>
        </p:nvSpPr>
        <p:spPr>
          <a:xfrm>
            <a:off x="868680" y="21031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FFFFFF"/>
                </a:solidFill>
              </a:rPr>
              <a:t>⌂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822960" y="2971800"/>
            <a:ext cx="2971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Adjustment of status (I-485)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3794760"/>
            <a:ext cx="29718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Applicants filing to become a lawful permanent resident from within the U.S.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389120" y="1737360"/>
            <a:ext cx="3520440" cy="4206240"/>
          </a:xfrm>
          <a:prstGeom prst="roundRect">
            <a:avLst>
              <a:gd name="adj" fmla="val 2597"/>
            </a:avLst>
          </a:prstGeom>
          <a:solidFill>
            <a:srgbClr val="F7F9FF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709160" y="2103120"/>
            <a:ext cx="640080" cy="64008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0" name="Text 8"/>
          <p:cNvSpPr/>
          <p:nvPr/>
        </p:nvSpPr>
        <p:spPr>
          <a:xfrm>
            <a:off x="4709160" y="21031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FFFFFF"/>
                </a:solidFill>
              </a:rPr>
              <a:t>✈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4663440" y="2971800"/>
            <a:ext cx="2971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Consular processing abroad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663440" y="3794760"/>
            <a:ext cx="29718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Immigrant and nonimmigrant visa applicants interviewed at a U.S. embassy or consulate.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8229600" y="1737360"/>
            <a:ext cx="3520440" cy="4206240"/>
          </a:xfrm>
          <a:prstGeom prst="roundRect">
            <a:avLst>
              <a:gd name="adj" fmla="val 2597"/>
            </a:avLst>
          </a:prstGeom>
          <a:solidFill>
            <a:srgbClr val="F7F9FF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549640" y="2103120"/>
            <a:ext cx="640080" cy="64008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5" name="Text 13"/>
          <p:cNvSpPr/>
          <p:nvPr/>
        </p:nvSpPr>
        <p:spPr>
          <a:xfrm>
            <a:off x="8549640" y="21031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FFFFFF"/>
                </a:solidFill>
              </a:rPr>
              <a:t>✍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8503920" y="2971800"/>
            <a:ext cx="2971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New I-485 required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8503920" y="3794760"/>
            <a:ext cx="29718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USCIS will reject older editions of the form postmarked/e-filed on or after Sept. 18.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Who Remains Exempt — By Statute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548640" y="10515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categories are set by Congress, not regulation — the rescission cannot change them.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384048" cy="384048"/>
          </a:xfrm>
          <a:prstGeom prst="ellipse">
            <a:avLst/>
          </a:prstGeom>
          <a:solidFill>
            <a:srgbClr val="CADCFC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6916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761"/>
                </a:solidFill>
              </a:rPr>
              <a:t>✓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78992" y="1645920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U.S. citizens — including U.S. citizen children of immigrants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6172200" y="1691640"/>
            <a:ext cx="384048" cy="384048"/>
          </a:xfrm>
          <a:prstGeom prst="ellipse">
            <a:avLst/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6172200" y="16916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761"/>
                </a:solidFill>
              </a:rPr>
              <a:t>✓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702552" y="1645920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Asylees and refugees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548640" y="2350008"/>
            <a:ext cx="384048" cy="384048"/>
          </a:xfrm>
          <a:prstGeom prst="ellipse">
            <a:avLst/>
          </a:prstGeom>
          <a:solidFill>
            <a:srgbClr val="CADCFC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23500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761"/>
                </a:solidFill>
              </a:rPr>
              <a:t>✓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78992" y="2304288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VAWA self-petitioners</a:t>
            </a:r>
            <a:endParaRPr lang="en-US" sz="1450" dirty="0"/>
          </a:p>
        </p:txBody>
      </p:sp>
      <p:sp>
        <p:nvSpPr>
          <p:cNvPr id="13" name="Shape 11"/>
          <p:cNvSpPr/>
          <p:nvPr/>
        </p:nvSpPr>
        <p:spPr>
          <a:xfrm>
            <a:off x="6172200" y="2350008"/>
            <a:ext cx="384048" cy="384048"/>
          </a:xfrm>
          <a:prstGeom prst="ellipse">
            <a:avLst/>
          </a:prstGeom>
          <a:solidFill>
            <a:srgbClr val="CADCFC"/>
          </a:solidFill>
          <a:ln/>
        </p:spPr>
      </p:sp>
      <p:sp>
        <p:nvSpPr>
          <p:cNvPr id="14" name="Text 12"/>
          <p:cNvSpPr/>
          <p:nvPr/>
        </p:nvSpPr>
        <p:spPr>
          <a:xfrm>
            <a:off x="6172200" y="23500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761"/>
                </a:solidFill>
              </a:rPr>
              <a:t>✓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702552" y="2304288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 visa and T visa applicants/holders</a:t>
            </a:r>
            <a:endParaRPr lang="en-US" sz="1450" dirty="0"/>
          </a:p>
        </p:txBody>
      </p:sp>
      <p:sp>
        <p:nvSpPr>
          <p:cNvPr id="16" name="Shape 14"/>
          <p:cNvSpPr/>
          <p:nvPr/>
        </p:nvSpPr>
        <p:spPr>
          <a:xfrm>
            <a:off x="548640" y="3008376"/>
            <a:ext cx="384048" cy="384048"/>
          </a:xfrm>
          <a:prstGeom prst="ellipse">
            <a:avLst/>
          </a:prstGeom>
          <a:solidFill>
            <a:srgbClr val="CADCFC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300837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761"/>
                </a:solidFill>
              </a:rPr>
              <a:t>✓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078992" y="2962656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 Immigrant Juveniles (SIJS)</a:t>
            </a:r>
            <a:endParaRPr lang="en-US" sz="1450" dirty="0"/>
          </a:p>
        </p:txBody>
      </p:sp>
      <p:sp>
        <p:nvSpPr>
          <p:cNvPr id="19" name="Shape 17"/>
          <p:cNvSpPr/>
          <p:nvPr/>
        </p:nvSpPr>
        <p:spPr>
          <a:xfrm>
            <a:off x="6172200" y="3008376"/>
            <a:ext cx="384048" cy="384048"/>
          </a:xfrm>
          <a:prstGeom prst="ellipse">
            <a:avLst/>
          </a:prstGeom>
          <a:solidFill>
            <a:srgbClr val="CADCFC"/>
          </a:solidFill>
          <a:ln/>
        </p:spPr>
      </p:sp>
      <p:sp>
        <p:nvSpPr>
          <p:cNvPr id="20" name="Text 18"/>
          <p:cNvSpPr/>
          <p:nvPr/>
        </p:nvSpPr>
        <p:spPr>
          <a:xfrm>
            <a:off x="6172200" y="300837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761"/>
                </a:solidFill>
              </a:rPr>
              <a:t>✓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702552" y="2962656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TPS applicants</a:t>
            </a:r>
            <a:endParaRPr lang="en-US" sz="1450" dirty="0"/>
          </a:p>
        </p:txBody>
      </p:sp>
      <p:sp>
        <p:nvSpPr>
          <p:cNvPr id="22" name="Shape 20"/>
          <p:cNvSpPr/>
          <p:nvPr/>
        </p:nvSpPr>
        <p:spPr>
          <a:xfrm>
            <a:off x="548640" y="3666744"/>
            <a:ext cx="384048" cy="384048"/>
          </a:xfrm>
          <a:prstGeom prst="ellipse">
            <a:avLst/>
          </a:prstGeom>
          <a:solidFill>
            <a:srgbClr val="CADCFC"/>
          </a:solidFill>
          <a:ln/>
        </p:spPr>
      </p:sp>
      <p:sp>
        <p:nvSpPr>
          <p:cNvPr id="23" name="Text 21"/>
          <p:cNvSpPr/>
          <p:nvPr/>
        </p:nvSpPr>
        <p:spPr>
          <a:xfrm>
            <a:off x="548640" y="366674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761"/>
                </a:solidFill>
              </a:rPr>
              <a:t>✓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078992" y="3621024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green card holders applying for naturalization</a:t>
            </a:r>
            <a:endParaRPr lang="en-US" sz="1450" dirty="0"/>
          </a:p>
        </p:txBody>
      </p:sp>
      <p:sp>
        <p:nvSpPr>
          <p:cNvPr id="25" name="Text 23"/>
          <p:cNvSpPr/>
          <p:nvPr/>
        </p:nvSpPr>
        <p:spPr>
          <a:xfrm>
            <a:off x="548640" y="6080760"/>
            <a:ext cx="11064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charge changes never affect eligibility for public benefits themselves — only whether a specific immigration application may be granted.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Note for DRC &amp; Republic of Congo Clients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417320"/>
            <a:ext cx="11064240" cy="1371600"/>
          </a:xfrm>
          <a:prstGeom prst="roundRect">
            <a:avLst>
              <a:gd name="adj" fmla="val 5333"/>
            </a:avLst>
          </a:prstGeom>
          <a:solidFill>
            <a:srgbClr val="FDEDED"/>
          </a:solidFill>
          <a:ln/>
        </p:spPr>
      </p:sp>
      <p:sp>
        <p:nvSpPr>
          <p:cNvPr id="4" name="Shape 2"/>
          <p:cNvSpPr/>
          <p:nvPr/>
        </p:nvSpPr>
        <p:spPr>
          <a:xfrm>
            <a:off x="868680" y="1691640"/>
            <a:ext cx="548640" cy="548640"/>
          </a:xfrm>
          <a:prstGeom prst="ellipse">
            <a:avLst/>
          </a:prstGeom>
          <a:solidFill>
            <a:srgbClr val="D64545"/>
          </a:solidFill>
          <a:ln/>
        </p:spPr>
      </p:sp>
      <p:sp>
        <p:nvSpPr>
          <p:cNvPr id="5" name="Text 3"/>
          <p:cNvSpPr/>
          <p:nvPr/>
        </p:nvSpPr>
        <p:spPr>
          <a:xfrm>
            <a:off x="868680" y="16916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!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1691640" y="1417320"/>
            <a:ext cx="96926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DRC and the Republic of Congo are both on the Dept. of State’s list of 75 countries subject to a visa-issuance pause tied to public charge concerns, in effect since January 21, 2026.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48640" y="306324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this means in practice: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48640" y="3520440"/>
            <a:ext cx="1106424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5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Filing I-485 to adjust status inside the U.S.: governed by the Sept. 18, 2026 rule change — not the travel pause.</a:t>
            </a:r>
            <a:endParaRPr lang="en-US" sz="155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5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Consular processing abroad: the pause applies — applicants may be interviewed but visas will not be issued while the ban remains in effect.</a:t>
            </a:r>
            <a:endParaRPr lang="en-US" sz="1550" dirty="0"/>
          </a:p>
          <a:p>
            <a:pPr marL="342900" indent="-342900">
              <a:buSzPct val="100000"/>
              <a:buChar char="•"/>
            </a:pPr>
            <a:r>
              <a:rPr lang="en-US" sz="15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pause is being challenged in litigation (CLINIC et al. v. Rubio et al.); status may change.</a:t>
            </a:r>
            <a:endParaRPr lang="en-US" sz="1550" dirty="0"/>
          </a:p>
        </p:txBody>
      </p:sp>
      <p:sp>
        <p:nvSpPr>
          <p:cNvPr id="9" name="Shape 7"/>
          <p:cNvSpPr/>
          <p:nvPr/>
        </p:nvSpPr>
        <p:spPr>
          <a:xfrm>
            <a:off x="0" y="6263640"/>
            <a:ext cx="12188952" cy="59436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6263640"/>
            <a:ext cx="10972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Advise any client planning to leave the U.S. for consular processing to consult EIRC before departure.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EIRC Should Do Now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1691640"/>
            <a:ext cx="5349240" cy="1965960"/>
          </a:xfrm>
          <a:prstGeom prst="roundRect">
            <a:avLst>
              <a:gd name="adj" fmla="val 4651"/>
            </a:avLst>
          </a:prstGeom>
          <a:solidFill>
            <a:srgbClr val="F7F9FF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22960" y="1965960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19659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508760" y="1947672"/>
            <a:ext cx="416052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Identify ready cases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508760" y="2404872"/>
            <a:ext cx="41605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Flag clients with I-485 applications that are complete or nearly complete.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217920" y="1691640"/>
            <a:ext cx="5349240" cy="1965960"/>
          </a:xfrm>
          <a:prstGeom prst="roundRect">
            <a:avLst>
              <a:gd name="adj" fmla="val 4651"/>
            </a:avLst>
          </a:prstGeom>
          <a:solidFill>
            <a:srgbClr val="F7F9FF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492240" y="1965960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0" name="Text 8"/>
          <p:cNvSpPr/>
          <p:nvPr/>
        </p:nvSpPr>
        <p:spPr>
          <a:xfrm>
            <a:off x="6492240" y="19659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2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7178040" y="1947672"/>
            <a:ext cx="416052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File before Sept. 18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7178040" y="2404872"/>
            <a:ext cx="41605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Prioritize submitting those applications under the current, more protective standard.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48640" y="3931920"/>
            <a:ext cx="5349240" cy="1965960"/>
          </a:xfrm>
          <a:prstGeom prst="roundRect">
            <a:avLst>
              <a:gd name="adj" fmla="val 4651"/>
            </a:avLst>
          </a:prstGeom>
          <a:solidFill>
            <a:srgbClr val="F7F9FF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22960" y="4206240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5" name="Text 13"/>
          <p:cNvSpPr/>
          <p:nvPr/>
        </p:nvSpPr>
        <p:spPr>
          <a:xfrm>
            <a:off x="822960" y="42062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3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1508760" y="4187952"/>
            <a:ext cx="416052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Screen for exemptions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508760" y="4645152"/>
            <a:ext cx="41605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asylee, refugee, VAWA, U/T visa, or SIJS status where applicable — these clients are unaffected.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6217920" y="3931920"/>
            <a:ext cx="5349240" cy="1965960"/>
          </a:xfrm>
          <a:prstGeom prst="roundRect">
            <a:avLst>
              <a:gd name="adj" fmla="val 4651"/>
            </a:avLst>
          </a:prstGeom>
          <a:solidFill>
            <a:srgbClr val="F7F9FF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492240" y="4206240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20" name="Text 18"/>
          <p:cNvSpPr/>
          <p:nvPr/>
        </p:nvSpPr>
        <p:spPr>
          <a:xfrm>
            <a:off x="6492240" y="42062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4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7178040" y="4187952"/>
            <a:ext cx="416052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Flag consular-processing cases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7178040" y="4645152"/>
            <a:ext cx="41605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Counsel DRC/ROC and other listed-country clients before they depart the U.S.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4389120"/>
            <a:ext cx="4572000" cy="4572000"/>
          </a:xfrm>
          <a:prstGeom prst="ellipse">
            <a:avLst/>
          </a:prstGeom>
          <a:solidFill>
            <a:srgbClr val="263080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286000"/>
            <a:ext cx="10515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Questions About a Specific Case?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Equal Immigration Rights Center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379476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595 Grayson Hwy, Lawrenceville, GA 30046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31520" y="61264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B6B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overview is general information, not legal advice for any individual case.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2026-07-17T17:18:13Z</dcterms:created>
  <dcterms:modified xsi:type="dcterms:W3CDTF">2026-07-17T17:18:13Z</dcterms:modified>
</cp:coreProperties>
</file>