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3"/>
  </p:handoutMasterIdLst>
  <p:sldIdLst>
    <p:sldId id="258" r:id="rId2"/>
    <p:sldId id="302" r:id="rId3"/>
    <p:sldId id="259" r:id="rId4"/>
    <p:sldId id="260" r:id="rId5"/>
    <p:sldId id="263" r:id="rId6"/>
    <p:sldId id="265" r:id="rId7"/>
    <p:sldId id="294" r:id="rId8"/>
    <p:sldId id="264" r:id="rId9"/>
    <p:sldId id="295" r:id="rId10"/>
    <p:sldId id="296" r:id="rId11"/>
    <p:sldId id="297" r:id="rId12"/>
    <p:sldId id="266" r:id="rId13"/>
    <p:sldId id="298" r:id="rId14"/>
    <p:sldId id="268" r:id="rId15"/>
    <p:sldId id="267" r:id="rId16"/>
    <p:sldId id="282" r:id="rId17"/>
    <p:sldId id="269" r:id="rId18"/>
    <p:sldId id="270" r:id="rId19"/>
    <p:sldId id="288" r:id="rId20"/>
    <p:sldId id="299" r:id="rId21"/>
    <p:sldId id="273" r:id="rId22"/>
    <p:sldId id="290" r:id="rId23"/>
    <p:sldId id="291" r:id="rId24"/>
    <p:sldId id="274" r:id="rId25"/>
    <p:sldId id="283" r:id="rId26"/>
    <p:sldId id="301" r:id="rId27"/>
    <p:sldId id="286" r:id="rId28"/>
    <p:sldId id="261" r:id="rId29"/>
    <p:sldId id="292" r:id="rId30"/>
    <p:sldId id="262" r:id="rId31"/>
    <p:sldId id="293" r:id="rId3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9" userDrawn="1">
          <p15:clr>
            <a:srgbClr val="A4A3A4"/>
          </p15:clr>
        </p15:guide>
        <p15:guide id="2" pos="14710" userDrawn="1">
          <p15:clr>
            <a:srgbClr val="A4A3A4"/>
          </p15:clr>
        </p15:guide>
        <p15:guide id="3" pos="649" userDrawn="1">
          <p15:clr>
            <a:srgbClr val="A4A3A4"/>
          </p15:clr>
        </p15:guide>
        <p15:guide id="4" orient="horz" pos="6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236FB"/>
    <a:srgbClr val="D6FF01"/>
    <a:srgbClr val="120B3E"/>
    <a:srgbClr val="808080"/>
    <a:srgbClr val="FDFDFB"/>
    <a:srgbClr val="0A0A0A"/>
    <a:srgbClr val="1008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825" autoAdjust="0"/>
    <p:restoredTop sz="94660"/>
  </p:normalViewPr>
  <p:slideViewPr>
    <p:cSldViewPr showGuides="1">
      <p:cViewPr varScale="1">
        <p:scale>
          <a:sx n="28" d="100"/>
          <a:sy n="28" d="100"/>
        </p:scale>
        <p:origin x="392" y="36"/>
      </p:cViewPr>
      <p:guideLst>
        <p:guide orient="horz" pos="7949"/>
        <p:guide pos="14710"/>
        <p:guide pos="649"/>
        <p:guide orient="horz" pos="6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howGuides="1">
      <p:cViewPr varScale="1">
        <p:scale>
          <a:sx n="42" d="100"/>
          <a:sy n="42" d="100"/>
        </p:scale>
        <p:origin x="2820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95AEF8B-688E-77B2-80BD-042885EB4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0C6967-87DB-4CF4-BA80-5D0DAE54E9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469ED-EEBC-4D60-BA32-743F41922377}" type="datetimeFigureOut">
              <a:rPr lang="id-ID" smtClean="0"/>
              <a:t>19/07/2024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554224-784F-9FC6-CDA3-FC85BA3A22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AACAC9-C5FE-E1CF-E88D-0FDD89561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FAC06-9002-490F-9330-06802D4232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673787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483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D9AD6A-F43A-CEEE-7F73-01280B03F5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583692" y="1096962"/>
            <a:ext cx="6768431" cy="11522075"/>
          </a:xfrm>
          <a:custGeom>
            <a:avLst/>
            <a:gdLst>
              <a:gd name="connsiteX0" fmla="*/ 735426 w 7632846"/>
              <a:gd name="connsiteY0" fmla="*/ 0 h 13033447"/>
              <a:gd name="connsiteX1" fmla="*/ 6897422 w 7632846"/>
              <a:gd name="connsiteY1" fmla="*/ 0 h 13033447"/>
              <a:gd name="connsiteX2" fmla="*/ 7632846 w 7632846"/>
              <a:gd name="connsiteY2" fmla="*/ 735425 h 13033447"/>
              <a:gd name="connsiteX3" fmla="*/ 7632846 w 7632846"/>
              <a:gd name="connsiteY3" fmla="*/ 12298022 h 13033447"/>
              <a:gd name="connsiteX4" fmla="*/ 6897422 w 7632846"/>
              <a:gd name="connsiteY4" fmla="*/ 13033447 h 13033447"/>
              <a:gd name="connsiteX5" fmla="*/ 735426 w 7632846"/>
              <a:gd name="connsiteY5" fmla="*/ 13033447 h 13033447"/>
              <a:gd name="connsiteX6" fmla="*/ 0 w 7632846"/>
              <a:gd name="connsiteY6" fmla="*/ 12298022 h 13033447"/>
              <a:gd name="connsiteX7" fmla="*/ 0 w 7632846"/>
              <a:gd name="connsiteY7" fmla="*/ 735425 h 13033447"/>
              <a:gd name="connsiteX8" fmla="*/ 735426 w 7632846"/>
              <a:gd name="connsiteY8" fmla="*/ 0 h 1303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32846" h="13033447">
                <a:moveTo>
                  <a:pt x="735426" y="0"/>
                </a:moveTo>
                <a:lnTo>
                  <a:pt x="6897422" y="0"/>
                </a:lnTo>
                <a:cubicBezTo>
                  <a:pt x="7303586" y="0"/>
                  <a:pt x="7632846" y="329261"/>
                  <a:pt x="7632846" y="735425"/>
                </a:cubicBezTo>
                <a:lnTo>
                  <a:pt x="7632846" y="12298022"/>
                </a:lnTo>
                <a:cubicBezTo>
                  <a:pt x="7632846" y="12704186"/>
                  <a:pt x="7303586" y="13033447"/>
                  <a:pt x="6897422" y="13033447"/>
                </a:cubicBezTo>
                <a:lnTo>
                  <a:pt x="735426" y="13033447"/>
                </a:lnTo>
                <a:cubicBezTo>
                  <a:pt x="329261" y="13033447"/>
                  <a:pt x="0" y="12704186"/>
                  <a:pt x="0" y="12298022"/>
                </a:cubicBezTo>
                <a:lnTo>
                  <a:pt x="0" y="735425"/>
                </a:lnTo>
                <a:cubicBezTo>
                  <a:pt x="0" y="329261"/>
                  <a:pt x="329261" y="0"/>
                  <a:pt x="73542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1200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F20594-36CC-AFD0-AC7D-4D77815B04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8" y="1096964"/>
            <a:ext cx="22321836" cy="5545013"/>
          </a:xfrm>
          <a:custGeom>
            <a:avLst/>
            <a:gdLst>
              <a:gd name="connsiteX0" fmla="*/ 924188 w 22321836"/>
              <a:gd name="connsiteY0" fmla="*/ 0 h 5545013"/>
              <a:gd name="connsiteX1" fmla="*/ 21397650 w 22321836"/>
              <a:gd name="connsiteY1" fmla="*/ 0 h 5545013"/>
              <a:gd name="connsiteX2" fmla="*/ 22321836 w 22321836"/>
              <a:gd name="connsiteY2" fmla="*/ 924187 h 5545013"/>
              <a:gd name="connsiteX3" fmla="*/ 22321836 w 22321836"/>
              <a:gd name="connsiteY3" fmla="*/ 4620826 h 5545013"/>
              <a:gd name="connsiteX4" fmla="*/ 21397650 w 22321836"/>
              <a:gd name="connsiteY4" fmla="*/ 5545013 h 5545013"/>
              <a:gd name="connsiteX5" fmla="*/ 924188 w 22321836"/>
              <a:gd name="connsiteY5" fmla="*/ 5545013 h 5545013"/>
              <a:gd name="connsiteX6" fmla="*/ 0 w 22321836"/>
              <a:gd name="connsiteY6" fmla="*/ 4620826 h 5545013"/>
              <a:gd name="connsiteX7" fmla="*/ 0 w 22321836"/>
              <a:gd name="connsiteY7" fmla="*/ 924187 h 5545013"/>
              <a:gd name="connsiteX8" fmla="*/ 924188 w 22321836"/>
              <a:gd name="connsiteY8" fmla="*/ 0 h 554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1836" h="5545013">
                <a:moveTo>
                  <a:pt x="924188" y="0"/>
                </a:moveTo>
                <a:lnTo>
                  <a:pt x="21397650" y="0"/>
                </a:lnTo>
                <a:cubicBezTo>
                  <a:pt x="21908064" y="0"/>
                  <a:pt x="22321836" y="413773"/>
                  <a:pt x="22321836" y="924187"/>
                </a:cubicBezTo>
                <a:lnTo>
                  <a:pt x="22321836" y="4620826"/>
                </a:lnTo>
                <a:cubicBezTo>
                  <a:pt x="22321836" y="5131240"/>
                  <a:pt x="21908064" y="5545013"/>
                  <a:pt x="21397650" y="5545013"/>
                </a:cubicBezTo>
                <a:lnTo>
                  <a:pt x="924188" y="5545013"/>
                </a:lnTo>
                <a:cubicBezTo>
                  <a:pt x="413773" y="5545013"/>
                  <a:pt x="0" y="5131240"/>
                  <a:pt x="0" y="4620826"/>
                </a:cubicBezTo>
                <a:lnTo>
                  <a:pt x="0" y="924187"/>
                </a:lnTo>
                <a:cubicBezTo>
                  <a:pt x="0" y="413773"/>
                  <a:pt x="413773" y="0"/>
                  <a:pt x="9241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AA4A109-6AC4-E464-82B8-313F9E903E97}"/>
              </a:ext>
            </a:extLst>
          </p:cNvPr>
          <p:cNvSpPr/>
          <p:nvPr/>
        </p:nvSpPr>
        <p:spPr>
          <a:xfrm>
            <a:off x="1030289" y="7074024"/>
            <a:ext cx="10981058" cy="5545013"/>
          </a:xfrm>
          <a:prstGeom prst="roundRect">
            <a:avLst/>
          </a:prstGeom>
          <a:gradFill flip="none" rotWithShape="1"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3AC487D-8779-8728-3239-4CEA4ED568B5}"/>
              </a:ext>
            </a:extLst>
          </p:cNvPr>
          <p:cNvGrpSpPr/>
          <p:nvPr userDrawn="1"/>
        </p:nvGrpSpPr>
        <p:grpSpPr>
          <a:xfrm>
            <a:off x="12371066" y="7074024"/>
            <a:ext cx="10981058" cy="5545013"/>
            <a:chOff x="12244650" y="7074024"/>
            <a:chExt cx="11107474" cy="5545013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96C184-2C6C-42A6-6292-8CC052874E63}"/>
                </a:ext>
              </a:extLst>
            </p:cNvPr>
            <p:cNvSpPr/>
            <p:nvPr/>
          </p:nvSpPr>
          <p:spPr>
            <a:xfrm>
              <a:off x="12244650" y="7074024"/>
              <a:ext cx="5437085" cy="5545013"/>
            </a:xfrm>
            <a:prstGeom prst="roundRect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757C8CD-0681-9672-E0E1-B67BC1F2701D}"/>
                </a:ext>
              </a:extLst>
            </p:cNvPr>
            <p:cNvSpPr/>
            <p:nvPr userDrawn="1"/>
          </p:nvSpPr>
          <p:spPr>
            <a:xfrm>
              <a:off x="17915039" y="7074024"/>
              <a:ext cx="5437085" cy="5545013"/>
            </a:xfrm>
            <a:prstGeom prst="roundRect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536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B20FB71-A726-BCCB-5C42-7F0876A880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9654" y="1102597"/>
            <a:ext cx="5463745" cy="5690685"/>
          </a:xfrm>
          <a:custGeom>
            <a:avLst/>
            <a:gdLst>
              <a:gd name="connsiteX0" fmla="*/ 910642 w 5463745"/>
              <a:gd name="connsiteY0" fmla="*/ 0 h 5690685"/>
              <a:gd name="connsiteX1" fmla="*/ 4553102 w 5463745"/>
              <a:gd name="connsiteY1" fmla="*/ 0 h 5690685"/>
              <a:gd name="connsiteX2" fmla="*/ 5463745 w 5463745"/>
              <a:gd name="connsiteY2" fmla="*/ 910642 h 5690685"/>
              <a:gd name="connsiteX3" fmla="*/ 5463745 w 5463745"/>
              <a:gd name="connsiteY3" fmla="*/ 4780043 h 5690685"/>
              <a:gd name="connsiteX4" fmla="*/ 4553102 w 5463745"/>
              <a:gd name="connsiteY4" fmla="*/ 5690685 h 5690685"/>
              <a:gd name="connsiteX5" fmla="*/ 910642 w 5463745"/>
              <a:gd name="connsiteY5" fmla="*/ 5690685 h 5690685"/>
              <a:gd name="connsiteX6" fmla="*/ 0 w 5463745"/>
              <a:gd name="connsiteY6" fmla="*/ 4780043 h 5690685"/>
              <a:gd name="connsiteX7" fmla="*/ 0 w 5463745"/>
              <a:gd name="connsiteY7" fmla="*/ 910642 h 5690685"/>
              <a:gd name="connsiteX8" fmla="*/ 910642 w 5463745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5" h="5690685">
                <a:moveTo>
                  <a:pt x="910642" y="0"/>
                </a:moveTo>
                <a:lnTo>
                  <a:pt x="4553102" y="0"/>
                </a:lnTo>
                <a:cubicBezTo>
                  <a:pt x="5056036" y="0"/>
                  <a:pt x="5463745" y="407708"/>
                  <a:pt x="5463745" y="910642"/>
                </a:cubicBezTo>
                <a:lnTo>
                  <a:pt x="5463745" y="4780043"/>
                </a:lnTo>
                <a:cubicBezTo>
                  <a:pt x="5463745" y="5282977"/>
                  <a:pt x="5056036" y="5690685"/>
                  <a:pt x="4553102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7240952-7CD1-42B3-3242-DBD4014C53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69016" y="1102597"/>
            <a:ext cx="5463744" cy="5690685"/>
          </a:xfrm>
          <a:custGeom>
            <a:avLst/>
            <a:gdLst>
              <a:gd name="connsiteX0" fmla="*/ 910642 w 5463744"/>
              <a:gd name="connsiteY0" fmla="*/ 0 h 5690685"/>
              <a:gd name="connsiteX1" fmla="*/ 4553104 w 5463744"/>
              <a:gd name="connsiteY1" fmla="*/ 0 h 5690685"/>
              <a:gd name="connsiteX2" fmla="*/ 5463744 w 5463744"/>
              <a:gd name="connsiteY2" fmla="*/ 910642 h 5690685"/>
              <a:gd name="connsiteX3" fmla="*/ 5463744 w 5463744"/>
              <a:gd name="connsiteY3" fmla="*/ 4780043 h 5690685"/>
              <a:gd name="connsiteX4" fmla="*/ 4553104 w 5463744"/>
              <a:gd name="connsiteY4" fmla="*/ 5690685 h 5690685"/>
              <a:gd name="connsiteX5" fmla="*/ 910642 w 5463744"/>
              <a:gd name="connsiteY5" fmla="*/ 5690685 h 5690685"/>
              <a:gd name="connsiteX6" fmla="*/ 0 w 5463744"/>
              <a:gd name="connsiteY6" fmla="*/ 4780043 h 5690685"/>
              <a:gd name="connsiteX7" fmla="*/ 0 w 5463744"/>
              <a:gd name="connsiteY7" fmla="*/ 910642 h 5690685"/>
              <a:gd name="connsiteX8" fmla="*/ 910642 w 5463744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4" h="5690685">
                <a:moveTo>
                  <a:pt x="910642" y="0"/>
                </a:moveTo>
                <a:lnTo>
                  <a:pt x="4553104" y="0"/>
                </a:lnTo>
                <a:cubicBezTo>
                  <a:pt x="5056036" y="0"/>
                  <a:pt x="5463744" y="407708"/>
                  <a:pt x="5463744" y="910642"/>
                </a:cubicBezTo>
                <a:lnTo>
                  <a:pt x="5463744" y="4780043"/>
                </a:lnTo>
                <a:cubicBezTo>
                  <a:pt x="5463744" y="5282977"/>
                  <a:pt x="5056036" y="5690685"/>
                  <a:pt x="4553104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0E095B-406A-97E0-1DC6-9213FB7F5DFE}"/>
              </a:ext>
            </a:extLst>
          </p:cNvPr>
          <p:cNvSpPr/>
          <p:nvPr userDrawn="1"/>
        </p:nvSpPr>
        <p:spPr>
          <a:xfrm>
            <a:off x="1030288" y="1102596"/>
            <a:ext cx="5463745" cy="5690685"/>
          </a:xfrm>
          <a:prstGeom prst="roundRect">
            <a:avLst/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93BBA3E-AA09-F598-F022-3ADFDBE1E2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888380" y="1102597"/>
            <a:ext cx="5463744" cy="5690685"/>
          </a:xfrm>
          <a:custGeom>
            <a:avLst/>
            <a:gdLst>
              <a:gd name="connsiteX0" fmla="*/ 910642 w 5463744"/>
              <a:gd name="connsiteY0" fmla="*/ 0 h 5690685"/>
              <a:gd name="connsiteX1" fmla="*/ 4553104 w 5463744"/>
              <a:gd name="connsiteY1" fmla="*/ 0 h 5690685"/>
              <a:gd name="connsiteX2" fmla="*/ 5463744 w 5463744"/>
              <a:gd name="connsiteY2" fmla="*/ 910642 h 5690685"/>
              <a:gd name="connsiteX3" fmla="*/ 5463744 w 5463744"/>
              <a:gd name="connsiteY3" fmla="*/ 4780043 h 5690685"/>
              <a:gd name="connsiteX4" fmla="*/ 4553104 w 5463744"/>
              <a:gd name="connsiteY4" fmla="*/ 5690685 h 5690685"/>
              <a:gd name="connsiteX5" fmla="*/ 910642 w 5463744"/>
              <a:gd name="connsiteY5" fmla="*/ 5690685 h 5690685"/>
              <a:gd name="connsiteX6" fmla="*/ 0 w 5463744"/>
              <a:gd name="connsiteY6" fmla="*/ 4780043 h 5690685"/>
              <a:gd name="connsiteX7" fmla="*/ 0 w 5463744"/>
              <a:gd name="connsiteY7" fmla="*/ 910642 h 5690685"/>
              <a:gd name="connsiteX8" fmla="*/ 910642 w 5463744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4" h="5690685">
                <a:moveTo>
                  <a:pt x="910642" y="0"/>
                </a:moveTo>
                <a:lnTo>
                  <a:pt x="4553104" y="0"/>
                </a:lnTo>
                <a:cubicBezTo>
                  <a:pt x="5056036" y="0"/>
                  <a:pt x="5463744" y="407708"/>
                  <a:pt x="5463744" y="910642"/>
                </a:cubicBezTo>
                <a:lnTo>
                  <a:pt x="5463744" y="4780043"/>
                </a:lnTo>
                <a:cubicBezTo>
                  <a:pt x="5463744" y="5282977"/>
                  <a:pt x="5056036" y="5690685"/>
                  <a:pt x="4553104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B6DC4C3-9BA9-03F0-4FFC-EB1E1D0C75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0288" y="6928354"/>
            <a:ext cx="5463746" cy="5690685"/>
          </a:xfrm>
          <a:custGeom>
            <a:avLst/>
            <a:gdLst>
              <a:gd name="connsiteX0" fmla="*/ 910642 w 5463746"/>
              <a:gd name="connsiteY0" fmla="*/ 0 h 5690685"/>
              <a:gd name="connsiteX1" fmla="*/ 4553104 w 5463746"/>
              <a:gd name="connsiteY1" fmla="*/ 0 h 5690685"/>
              <a:gd name="connsiteX2" fmla="*/ 5463746 w 5463746"/>
              <a:gd name="connsiteY2" fmla="*/ 910642 h 5690685"/>
              <a:gd name="connsiteX3" fmla="*/ 5463746 w 5463746"/>
              <a:gd name="connsiteY3" fmla="*/ 4780043 h 5690685"/>
              <a:gd name="connsiteX4" fmla="*/ 4553104 w 5463746"/>
              <a:gd name="connsiteY4" fmla="*/ 5690685 h 5690685"/>
              <a:gd name="connsiteX5" fmla="*/ 910642 w 5463746"/>
              <a:gd name="connsiteY5" fmla="*/ 5690685 h 5690685"/>
              <a:gd name="connsiteX6" fmla="*/ 0 w 5463746"/>
              <a:gd name="connsiteY6" fmla="*/ 4780043 h 5690685"/>
              <a:gd name="connsiteX7" fmla="*/ 0 w 5463746"/>
              <a:gd name="connsiteY7" fmla="*/ 910642 h 5690685"/>
              <a:gd name="connsiteX8" fmla="*/ 910642 w 5463746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6" h="5690685">
                <a:moveTo>
                  <a:pt x="910642" y="0"/>
                </a:moveTo>
                <a:lnTo>
                  <a:pt x="4553104" y="0"/>
                </a:lnTo>
                <a:cubicBezTo>
                  <a:pt x="5056038" y="0"/>
                  <a:pt x="5463746" y="407708"/>
                  <a:pt x="5463746" y="910642"/>
                </a:cubicBezTo>
                <a:lnTo>
                  <a:pt x="5463746" y="4780043"/>
                </a:lnTo>
                <a:cubicBezTo>
                  <a:pt x="5463746" y="5282977"/>
                  <a:pt x="5056038" y="5690685"/>
                  <a:pt x="4553104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27161D3-707F-2244-5744-F35F452146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49654" y="6928354"/>
            <a:ext cx="5463745" cy="5690685"/>
          </a:xfrm>
          <a:custGeom>
            <a:avLst/>
            <a:gdLst>
              <a:gd name="connsiteX0" fmla="*/ 910642 w 5463745"/>
              <a:gd name="connsiteY0" fmla="*/ 0 h 5690685"/>
              <a:gd name="connsiteX1" fmla="*/ 4553102 w 5463745"/>
              <a:gd name="connsiteY1" fmla="*/ 0 h 5690685"/>
              <a:gd name="connsiteX2" fmla="*/ 5463745 w 5463745"/>
              <a:gd name="connsiteY2" fmla="*/ 910642 h 5690685"/>
              <a:gd name="connsiteX3" fmla="*/ 5463745 w 5463745"/>
              <a:gd name="connsiteY3" fmla="*/ 4780043 h 5690685"/>
              <a:gd name="connsiteX4" fmla="*/ 4553102 w 5463745"/>
              <a:gd name="connsiteY4" fmla="*/ 5690685 h 5690685"/>
              <a:gd name="connsiteX5" fmla="*/ 910642 w 5463745"/>
              <a:gd name="connsiteY5" fmla="*/ 5690685 h 5690685"/>
              <a:gd name="connsiteX6" fmla="*/ 0 w 5463745"/>
              <a:gd name="connsiteY6" fmla="*/ 4780043 h 5690685"/>
              <a:gd name="connsiteX7" fmla="*/ 0 w 5463745"/>
              <a:gd name="connsiteY7" fmla="*/ 910642 h 5690685"/>
              <a:gd name="connsiteX8" fmla="*/ 910642 w 5463745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5" h="5690685">
                <a:moveTo>
                  <a:pt x="910642" y="0"/>
                </a:moveTo>
                <a:lnTo>
                  <a:pt x="4553102" y="0"/>
                </a:lnTo>
                <a:cubicBezTo>
                  <a:pt x="5056036" y="0"/>
                  <a:pt x="5463745" y="407708"/>
                  <a:pt x="5463745" y="910642"/>
                </a:cubicBezTo>
                <a:lnTo>
                  <a:pt x="5463745" y="4780043"/>
                </a:lnTo>
                <a:cubicBezTo>
                  <a:pt x="5463745" y="5282977"/>
                  <a:pt x="5056036" y="5690685"/>
                  <a:pt x="4553102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F345DB0-0F88-A29A-CB4F-E4A5D2CA79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269016" y="6928354"/>
            <a:ext cx="5463744" cy="5690685"/>
          </a:xfrm>
          <a:custGeom>
            <a:avLst/>
            <a:gdLst>
              <a:gd name="connsiteX0" fmla="*/ 910642 w 5463744"/>
              <a:gd name="connsiteY0" fmla="*/ 0 h 5690685"/>
              <a:gd name="connsiteX1" fmla="*/ 4553104 w 5463744"/>
              <a:gd name="connsiteY1" fmla="*/ 0 h 5690685"/>
              <a:gd name="connsiteX2" fmla="*/ 5463744 w 5463744"/>
              <a:gd name="connsiteY2" fmla="*/ 910642 h 5690685"/>
              <a:gd name="connsiteX3" fmla="*/ 5463744 w 5463744"/>
              <a:gd name="connsiteY3" fmla="*/ 4780043 h 5690685"/>
              <a:gd name="connsiteX4" fmla="*/ 4553104 w 5463744"/>
              <a:gd name="connsiteY4" fmla="*/ 5690685 h 5690685"/>
              <a:gd name="connsiteX5" fmla="*/ 910642 w 5463744"/>
              <a:gd name="connsiteY5" fmla="*/ 5690685 h 5690685"/>
              <a:gd name="connsiteX6" fmla="*/ 0 w 5463744"/>
              <a:gd name="connsiteY6" fmla="*/ 4780043 h 5690685"/>
              <a:gd name="connsiteX7" fmla="*/ 0 w 5463744"/>
              <a:gd name="connsiteY7" fmla="*/ 910642 h 5690685"/>
              <a:gd name="connsiteX8" fmla="*/ 910642 w 5463744"/>
              <a:gd name="connsiteY8" fmla="*/ 0 h 56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3744" h="5690685">
                <a:moveTo>
                  <a:pt x="910642" y="0"/>
                </a:moveTo>
                <a:lnTo>
                  <a:pt x="4553104" y="0"/>
                </a:lnTo>
                <a:cubicBezTo>
                  <a:pt x="5056036" y="0"/>
                  <a:pt x="5463744" y="407708"/>
                  <a:pt x="5463744" y="910642"/>
                </a:cubicBezTo>
                <a:lnTo>
                  <a:pt x="5463744" y="4780043"/>
                </a:lnTo>
                <a:cubicBezTo>
                  <a:pt x="5463744" y="5282977"/>
                  <a:pt x="5056036" y="5690685"/>
                  <a:pt x="4553104" y="5690685"/>
                </a:cubicBezTo>
                <a:lnTo>
                  <a:pt x="910642" y="5690685"/>
                </a:lnTo>
                <a:cubicBezTo>
                  <a:pt x="407708" y="5690685"/>
                  <a:pt x="0" y="5282977"/>
                  <a:pt x="0" y="4780043"/>
                </a:cubicBezTo>
                <a:lnTo>
                  <a:pt x="0" y="910642"/>
                </a:lnTo>
                <a:cubicBezTo>
                  <a:pt x="0" y="407708"/>
                  <a:pt x="407708" y="0"/>
                  <a:pt x="91064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360564F-E43D-1513-CBE3-00B3B7734689}"/>
              </a:ext>
            </a:extLst>
          </p:cNvPr>
          <p:cNvSpPr/>
          <p:nvPr/>
        </p:nvSpPr>
        <p:spPr>
          <a:xfrm>
            <a:off x="17888380" y="6928353"/>
            <a:ext cx="5463745" cy="569068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5711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C974E3-D4E4-1068-E56E-4990CD8DD1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8" y="4985792"/>
            <a:ext cx="4971299" cy="5775612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EFD2A2E-0BB8-DB10-FAE9-BCF28D7E2F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13800" y="4985792"/>
            <a:ext cx="4971300" cy="5775612"/>
          </a:xfrm>
          <a:custGeom>
            <a:avLst/>
            <a:gdLst>
              <a:gd name="connsiteX0" fmla="*/ 0 w 4971300"/>
              <a:gd name="connsiteY0" fmla="*/ 0 h 5775612"/>
              <a:gd name="connsiteX1" fmla="*/ 4971300 w 4971300"/>
              <a:gd name="connsiteY1" fmla="*/ 0 h 5775612"/>
              <a:gd name="connsiteX2" fmla="*/ 4971300 w 4971300"/>
              <a:gd name="connsiteY2" fmla="*/ 5775612 h 5775612"/>
              <a:gd name="connsiteX3" fmla="*/ 0 w 4971300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300" h="5775612">
                <a:moveTo>
                  <a:pt x="0" y="0"/>
                </a:moveTo>
                <a:lnTo>
                  <a:pt x="4971300" y="0"/>
                </a:lnTo>
                <a:lnTo>
                  <a:pt x="4971300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bg1">
              <a:lumMod val="25000"/>
              <a:lumOff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4EF5036-01BB-CE40-BF46-1B56E34D95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380824" y="4985792"/>
            <a:ext cx="4971300" cy="5775612"/>
          </a:xfrm>
          <a:custGeom>
            <a:avLst/>
            <a:gdLst>
              <a:gd name="connsiteX0" fmla="*/ 0 w 4971300"/>
              <a:gd name="connsiteY0" fmla="*/ 0 h 5775612"/>
              <a:gd name="connsiteX1" fmla="*/ 4971300 w 4971300"/>
              <a:gd name="connsiteY1" fmla="*/ 0 h 5775612"/>
              <a:gd name="connsiteX2" fmla="*/ 4971300 w 4971300"/>
              <a:gd name="connsiteY2" fmla="*/ 5775612 h 5775612"/>
              <a:gd name="connsiteX3" fmla="*/ 0 w 4971300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300" h="5775612">
                <a:moveTo>
                  <a:pt x="0" y="0"/>
                </a:moveTo>
                <a:lnTo>
                  <a:pt x="4971300" y="0"/>
                </a:lnTo>
                <a:lnTo>
                  <a:pt x="4971300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8757FE-A05D-E4A8-038D-7FAA4F7D7D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97312" y="4985792"/>
            <a:ext cx="4971300" cy="5775612"/>
          </a:xfrm>
          <a:custGeom>
            <a:avLst/>
            <a:gdLst>
              <a:gd name="connsiteX0" fmla="*/ 0 w 4971300"/>
              <a:gd name="connsiteY0" fmla="*/ 0 h 5775612"/>
              <a:gd name="connsiteX1" fmla="*/ 4971300 w 4971300"/>
              <a:gd name="connsiteY1" fmla="*/ 0 h 5775612"/>
              <a:gd name="connsiteX2" fmla="*/ 4971300 w 4971300"/>
              <a:gd name="connsiteY2" fmla="*/ 5775612 h 5775612"/>
              <a:gd name="connsiteX3" fmla="*/ 0 w 4971300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300" h="5775612">
                <a:moveTo>
                  <a:pt x="0" y="0"/>
                </a:moveTo>
                <a:lnTo>
                  <a:pt x="4971300" y="0"/>
                </a:lnTo>
                <a:lnTo>
                  <a:pt x="4971300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F4F5CD0-9F42-BF77-15EA-69BF4208F207}"/>
              </a:ext>
            </a:extLst>
          </p:cNvPr>
          <p:cNvGrpSpPr/>
          <p:nvPr userDrawn="1"/>
        </p:nvGrpSpPr>
        <p:grpSpPr>
          <a:xfrm>
            <a:off x="1030287" y="10756990"/>
            <a:ext cx="22321837" cy="1862048"/>
            <a:chOff x="1030288" y="4769768"/>
            <a:chExt cx="21984730" cy="5991636"/>
          </a:xfrm>
          <a:solidFill>
            <a:srgbClr val="000000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5697D9D-E9D5-1319-BE5A-B1BE8AFB2546}"/>
                </a:ext>
              </a:extLst>
            </p:cNvPr>
            <p:cNvSpPr/>
            <p:nvPr/>
          </p:nvSpPr>
          <p:spPr>
            <a:xfrm>
              <a:off x="1030288" y="4769768"/>
              <a:ext cx="4896223" cy="59916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3DC065E-509E-9A3B-4A96-63D6364E1EEF}"/>
                </a:ext>
              </a:extLst>
            </p:cNvPr>
            <p:cNvSpPr/>
            <p:nvPr/>
          </p:nvSpPr>
          <p:spPr>
            <a:xfrm>
              <a:off x="6726457" y="4769768"/>
              <a:ext cx="4896223" cy="5991636"/>
            </a:xfrm>
            <a:prstGeom prst="rect">
              <a:avLst/>
            </a:prstGeom>
            <a:solidFill>
              <a:srgbClr val="823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FD29F97-2E7C-CD3B-5A30-C66100B2A4F8}"/>
                </a:ext>
              </a:extLst>
            </p:cNvPr>
            <p:cNvSpPr/>
            <p:nvPr/>
          </p:nvSpPr>
          <p:spPr>
            <a:xfrm>
              <a:off x="12422626" y="4769768"/>
              <a:ext cx="4896223" cy="59916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255161B-5240-4CEC-D058-5BAA02D2BD18}"/>
                </a:ext>
              </a:extLst>
            </p:cNvPr>
            <p:cNvSpPr/>
            <p:nvPr/>
          </p:nvSpPr>
          <p:spPr>
            <a:xfrm>
              <a:off x="18118795" y="4769768"/>
              <a:ext cx="4896223" cy="59916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27102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063E86D0-D784-8812-7039-4819CA6208F0}"/>
              </a:ext>
            </a:extLst>
          </p:cNvPr>
          <p:cNvSpPr/>
          <p:nvPr/>
        </p:nvSpPr>
        <p:spPr>
          <a:xfrm>
            <a:off x="1030287" y="4855945"/>
            <a:ext cx="4353438" cy="15528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8C32EB7-ADC2-B9EC-1D74-3087D88D6955}"/>
              </a:ext>
            </a:extLst>
          </p:cNvPr>
          <p:cNvSpPr/>
          <p:nvPr/>
        </p:nvSpPr>
        <p:spPr>
          <a:xfrm>
            <a:off x="1030287" y="11066147"/>
            <a:ext cx="4353438" cy="15528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F8CE2E1-1C77-825A-3A88-2A5D49406DA3}"/>
              </a:ext>
            </a:extLst>
          </p:cNvPr>
          <p:cNvSpPr/>
          <p:nvPr/>
        </p:nvSpPr>
        <p:spPr>
          <a:xfrm>
            <a:off x="5982199" y="4855945"/>
            <a:ext cx="4353438" cy="15528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4118C8-686E-AFBC-5B1D-478F1E6B132D}"/>
              </a:ext>
            </a:extLst>
          </p:cNvPr>
          <p:cNvSpPr/>
          <p:nvPr/>
        </p:nvSpPr>
        <p:spPr>
          <a:xfrm>
            <a:off x="5982199" y="11066147"/>
            <a:ext cx="4353438" cy="15528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AA4DB8B-B843-FD1A-DFFD-0E7BF7A5225C}"/>
              </a:ext>
            </a:extLst>
          </p:cNvPr>
          <p:cNvSpPr/>
          <p:nvPr/>
        </p:nvSpPr>
        <p:spPr>
          <a:xfrm>
            <a:off x="10934112" y="4855945"/>
            <a:ext cx="4353438" cy="15528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2207B66-ACBD-332F-E968-9FF5D7E15949}"/>
              </a:ext>
            </a:extLst>
          </p:cNvPr>
          <p:cNvSpPr/>
          <p:nvPr/>
        </p:nvSpPr>
        <p:spPr>
          <a:xfrm>
            <a:off x="10934112" y="11066147"/>
            <a:ext cx="4353438" cy="15528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06EBBDF0-646F-4232-3350-4933E434F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7" y="1096961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7E47C0BF-CA6F-6A08-F933-1CAC5778BA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82200" y="1096961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AADCCFE1-4D43-CF90-92B9-7F52B1E53F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921565" y="1096961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B3763147-EB2B-4487-A91C-7F7F45AB8F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0287" y="7307163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E070108-C5D2-22C5-F15B-082FE31715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82200" y="7307163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A69932F2-E1C9-8E10-EDE3-C649FEB97A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921565" y="7307163"/>
            <a:ext cx="4353437" cy="3758983"/>
          </a:xfrm>
          <a:custGeom>
            <a:avLst/>
            <a:gdLst>
              <a:gd name="connsiteX0" fmla="*/ 0 w 4971299"/>
              <a:gd name="connsiteY0" fmla="*/ 0 h 5775612"/>
              <a:gd name="connsiteX1" fmla="*/ 4971299 w 4971299"/>
              <a:gd name="connsiteY1" fmla="*/ 0 h 5775612"/>
              <a:gd name="connsiteX2" fmla="*/ 4971299 w 4971299"/>
              <a:gd name="connsiteY2" fmla="*/ 5775612 h 5775612"/>
              <a:gd name="connsiteX3" fmla="*/ 0 w 4971299"/>
              <a:gd name="connsiteY3" fmla="*/ 5775612 h 57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99" h="5775612">
                <a:moveTo>
                  <a:pt x="0" y="0"/>
                </a:moveTo>
                <a:lnTo>
                  <a:pt x="4971299" y="0"/>
                </a:lnTo>
                <a:lnTo>
                  <a:pt x="4971299" y="5775612"/>
                </a:lnTo>
                <a:lnTo>
                  <a:pt x="0" y="577561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6BD444A-65D0-0825-3A4B-7F374E5B3993}"/>
              </a:ext>
            </a:extLst>
          </p:cNvPr>
          <p:cNvSpPr/>
          <p:nvPr userDrawn="1"/>
        </p:nvSpPr>
        <p:spPr>
          <a:xfrm>
            <a:off x="1030287" y="6281936"/>
            <a:ext cx="4353437" cy="126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948653A-40D9-F0A1-4DA4-740D0FC873A8}"/>
              </a:ext>
            </a:extLst>
          </p:cNvPr>
          <p:cNvSpPr/>
          <p:nvPr userDrawn="1"/>
        </p:nvSpPr>
        <p:spPr>
          <a:xfrm>
            <a:off x="5994746" y="6281936"/>
            <a:ext cx="4340891" cy="126897"/>
          </a:xfrm>
          <a:prstGeom prst="rect">
            <a:avLst/>
          </a:prstGeom>
          <a:solidFill>
            <a:srgbClr val="823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8FF8FF6-6B7D-DC84-3FC9-31A1F958F1EC}"/>
              </a:ext>
            </a:extLst>
          </p:cNvPr>
          <p:cNvSpPr/>
          <p:nvPr userDrawn="1"/>
        </p:nvSpPr>
        <p:spPr>
          <a:xfrm>
            <a:off x="10921565" y="6281936"/>
            <a:ext cx="4340891" cy="126897"/>
          </a:xfrm>
          <a:prstGeom prst="rect">
            <a:avLst/>
          </a:prstGeom>
          <a:solidFill>
            <a:srgbClr val="823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24EF428-F019-9EFD-FF36-EC8891AF38E4}"/>
              </a:ext>
            </a:extLst>
          </p:cNvPr>
          <p:cNvSpPr/>
          <p:nvPr userDrawn="1"/>
        </p:nvSpPr>
        <p:spPr>
          <a:xfrm>
            <a:off x="1030287" y="12492138"/>
            <a:ext cx="4353437" cy="126897"/>
          </a:xfrm>
          <a:prstGeom prst="rect">
            <a:avLst/>
          </a:prstGeom>
          <a:solidFill>
            <a:srgbClr val="823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1E9869B-B344-24EF-979B-53C792802EEA}"/>
              </a:ext>
            </a:extLst>
          </p:cNvPr>
          <p:cNvSpPr/>
          <p:nvPr userDrawn="1"/>
        </p:nvSpPr>
        <p:spPr>
          <a:xfrm>
            <a:off x="5994746" y="12492138"/>
            <a:ext cx="4340891" cy="126897"/>
          </a:xfrm>
          <a:prstGeom prst="rect">
            <a:avLst/>
          </a:prstGeom>
          <a:solidFill>
            <a:srgbClr val="823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A65A32-4699-D29A-260C-F8D4D33F3413}"/>
              </a:ext>
            </a:extLst>
          </p:cNvPr>
          <p:cNvSpPr/>
          <p:nvPr userDrawn="1"/>
        </p:nvSpPr>
        <p:spPr>
          <a:xfrm>
            <a:off x="10921565" y="12492138"/>
            <a:ext cx="4340891" cy="126897"/>
          </a:xfrm>
          <a:prstGeom prst="rect">
            <a:avLst/>
          </a:prstGeom>
          <a:solidFill>
            <a:srgbClr val="823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6392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43BCEF-BE96-9001-7BC7-891904FFECB0}"/>
              </a:ext>
            </a:extLst>
          </p:cNvPr>
          <p:cNvSpPr/>
          <p:nvPr userDrawn="1"/>
        </p:nvSpPr>
        <p:spPr>
          <a:xfrm>
            <a:off x="10535022" y="11117334"/>
            <a:ext cx="5915724" cy="1501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DEEA4F-F347-D3D4-40DC-2C375988F4BB}"/>
              </a:ext>
            </a:extLst>
          </p:cNvPr>
          <p:cNvSpPr/>
          <p:nvPr userDrawn="1"/>
        </p:nvSpPr>
        <p:spPr>
          <a:xfrm>
            <a:off x="16774782" y="11117334"/>
            <a:ext cx="1980220" cy="150170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BDD04E-6C86-6FAC-44E0-364547DEC499}"/>
              </a:ext>
            </a:extLst>
          </p:cNvPr>
          <p:cNvSpPr/>
          <p:nvPr userDrawn="1"/>
        </p:nvSpPr>
        <p:spPr>
          <a:xfrm>
            <a:off x="19079038" y="11117334"/>
            <a:ext cx="1980220" cy="150170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ACB26B-29FB-4A5B-226F-FE1678EB7323}"/>
              </a:ext>
            </a:extLst>
          </p:cNvPr>
          <p:cNvSpPr/>
          <p:nvPr userDrawn="1"/>
        </p:nvSpPr>
        <p:spPr>
          <a:xfrm>
            <a:off x="21384411" y="11117334"/>
            <a:ext cx="1980220" cy="150170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D49C7503-CC70-C25A-FF8B-A7E054F974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33904" y="2753543"/>
            <a:ext cx="5915725" cy="83637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134FBC5C-55A3-A2CA-39BE-BCFA6D290A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773665" y="2753543"/>
            <a:ext cx="1980220" cy="83637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4B4D55F3-6C16-58C2-17A6-2231317CE2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076804" y="2753543"/>
            <a:ext cx="1980220" cy="83637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F0052754-94F7-B1DE-E09C-342FB689D8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384411" y="2753543"/>
            <a:ext cx="1980220" cy="83637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pic>
        <p:nvPicPr>
          <p:cNvPr id="19" name="Graphic 18" descr="Streetcar with solid fill">
            <a:extLst>
              <a:ext uri="{FF2B5EF4-FFF2-40B4-BE49-F238E27FC236}">
                <a16:creationId xmlns:a16="http://schemas.microsoft.com/office/drawing/2014/main" id="{D4050214-F79F-5910-F195-048FB57C5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17321" y="11427070"/>
            <a:ext cx="914400" cy="914400"/>
          </a:xfrm>
          <a:prstGeom prst="rect">
            <a:avLst/>
          </a:prstGeom>
        </p:spPr>
      </p:pic>
      <p:pic>
        <p:nvPicPr>
          <p:cNvPr id="20" name="Graphic 19" descr="Graduation cap with solid fill">
            <a:extLst>
              <a:ext uri="{FF2B5EF4-FFF2-40B4-BE49-F238E27FC236}">
                <a16:creationId xmlns:a16="http://schemas.microsoft.com/office/drawing/2014/main" id="{EDCE87F6-2039-2130-3F1F-274BD085D4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11948" y="11427070"/>
            <a:ext cx="914400" cy="914400"/>
          </a:xfrm>
          <a:prstGeom prst="rect">
            <a:avLst/>
          </a:prstGeom>
        </p:spPr>
      </p:pic>
      <p:pic>
        <p:nvPicPr>
          <p:cNvPr id="21" name="Graphic 20" descr="Bank with solid fill">
            <a:extLst>
              <a:ext uri="{FF2B5EF4-FFF2-40B4-BE49-F238E27FC236}">
                <a16:creationId xmlns:a16="http://schemas.microsoft.com/office/drawing/2014/main" id="{56D8709F-CB26-24B1-574A-5A7F0AE797A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306575" y="11427070"/>
            <a:ext cx="914400" cy="914400"/>
          </a:xfrm>
          <a:prstGeom prst="rect">
            <a:avLst/>
          </a:prstGeom>
        </p:spPr>
      </p:pic>
      <p:pic>
        <p:nvPicPr>
          <p:cNvPr id="22" name="Graphic 21" descr="Immunity with solid fill">
            <a:extLst>
              <a:ext uri="{FF2B5EF4-FFF2-40B4-BE49-F238E27FC236}">
                <a16:creationId xmlns:a16="http://schemas.microsoft.com/office/drawing/2014/main" id="{6E1735BE-0A9E-23C4-0683-0BA999B45F5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23054" y="11427070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CCBC074-E396-5E83-4903-2D3CFCA05481}"/>
              </a:ext>
            </a:extLst>
          </p:cNvPr>
          <p:cNvSpPr txBox="1"/>
          <p:nvPr userDrawn="1"/>
        </p:nvSpPr>
        <p:spPr>
          <a:xfrm>
            <a:off x="12021864" y="11510473"/>
            <a:ext cx="44277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AI-POWERED </a:t>
            </a:r>
            <a:r>
              <a:rPr lang="en-US" sz="2400"/>
              <a:t>HEALTHCARE </a:t>
            </a:r>
            <a:r>
              <a:rPr lang="id-ID" sz="2400"/>
              <a:t>DIAGNOSTICS</a:t>
            </a:r>
          </a:p>
        </p:txBody>
      </p:sp>
    </p:spTree>
    <p:extLst>
      <p:ext uri="{BB962C8B-B14F-4D97-AF65-F5344CB8AC3E}">
        <p14:creationId xmlns:p14="http://schemas.microsoft.com/office/powerpoint/2010/main" val="685732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B1B5EC0-6E44-3C2B-C4F6-92B73D4D0C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1206" y="1096963"/>
            <a:ext cx="11160918" cy="5616199"/>
          </a:xfrm>
          <a:custGeom>
            <a:avLst/>
            <a:gdLst>
              <a:gd name="connsiteX0" fmla="*/ 601776 w 11160918"/>
              <a:gd name="connsiteY0" fmla="*/ 0 h 5616199"/>
              <a:gd name="connsiteX1" fmla="*/ 10559142 w 11160918"/>
              <a:gd name="connsiteY1" fmla="*/ 0 h 5616199"/>
              <a:gd name="connsiteX2" fmla="*/ 11160918 w 11160918"/>
              <a:gd name="connsiteY2" fmla="*/ 601776 h 5616199"/>
              <a:gd name="connsiteX3" fmla="*/ 11160918 w 11160918"/>
              <a:gd name="connsiteY3" fmla="*/ 5014423 h 5616199"/>
              <a:gd name="connsiteX4" fmla="*/ 10559142 w 11160918"/>
              <a:gd name="connsiteY4" fmla="*/ 5616199 h 5616199"/>
              <a:gd name="connsiteX5" fmla="*/ 601776 w 11160918"/>
              <a:gd name="connsiteY5" fmla="*/ 5616199 h 5616199"/>
              <a:gd name="connsiteX6" fmla="*/ 0 w 11160918"/>
              <a:gd name="connsiteY6" fmla="*/ 5014423 h 5616199"/>
              <a:gd name="connsiteX7" fmla="*/ 0 w 11160918"/>
              <a:gd name="connsiteY7" fmla="*/ 601776 h 5616199"/>
              <a:gd name="connsiteX8" fmla="*/ 601776 w 11160918"/>
              <a:gd name="connsiteY8" fmla="*/ 0 h 561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60918" h="5616199">
                <a:moveTo>
                  <a:pt x="601776" y="0"/>
                </a:moveTo>
                <a:lnTo>
                  <a:pt x="10559142" y="0"/>
                </a:lnTo>
                <a:cubicBezTo>
                  <a:pt x="10891494" y="0"/>
                  <a:pt x="11160918" y="269424"/>
                  <a:pt x="11160918" y="601776"/>
                </a:cubicBezTo>
                <a:lnTo>
                  <a:pt x="11160918" y="5014423"/>
                </a:lnTo>
                <a:cubicBezTo>
                  <a:pt x="11160918" y="5346775"/>
                  <a:pt x="10891494" y="5616199"/>
                  <a:pt x="10559142" y="5616199"/>
                </a:cubicBezTo>
                <a:lnTo>
                  <a:pt x="601776" y="5616199"/>
                </a:lnTo>
                <a:cubicBezTo>
                  <a:pt x="269424" y="5616199"/>
                  <a:pt x="0" y="5346775"/>
                  <a:pt x="0" y="5014423"/>
                </a:cubicBezTo>
                <a:lnTo>
                  <a:pt x="0" y="601776"/>
                </a:lnTo>
                <a:cubicBezTo>
                  <a:pt x="0" y="269424"/>
                  <a:pt x="269424" y="0"/>
                  <a:pt x="60177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D35C08B-0334-A3BE-5C0F-9592210038F0}"/>
              </a:ext>
            </a:extLst>
          </p:cNvPr>
          <p:cNvSpPr/>
          <p:nvPr userDrawn="1"/>
        </p:nvSpPr>
        <p:spPr>
          <a:xfrm>
            <a:off x="12191207" y="7002838"/>
            <a:ext cx="4392488" cy="5616199"/>
          </a:xfrm>
          <a:prstGeom prst="roundRect">
            <a:avLst>
              <a:gd name="adj" fmla="val 10715"/>
            </a:avLst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5CB67E4-77EA-6E07-AD2B-43FD24B73FF2}"/>
              </a:ext>
            </a:extLst>
          </p:cNvPr>
          <p:cNvSpPr/>
          <p:nvPr userDrawn="1"/>
        </p:nvSpPr>
        <p:spPr>
          <a:xfrm>
            <a:off x="16871726" y="7002838"/>
            <a:ext cx="6480399" cy="5616199"/>
          </a:xfrm>
          <a:prstGeom prst="roundRect">
            <a:avLst>
              <a:gd name="adj" fmla="val 10715"/>
            </a:avLst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609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52C112B-85E6-311F-E485-D9E019AF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27382" y="4601776"/>
            <a:ext cx="6404184" cy="6404184"/>
          </a:xfrm>
          <a:custGeom>
            <a:avLst/>
            <a:gdLst>
              <a:gd name="connsiteX0" fmla="*/ 3202092 w 6404184"/>
              <a:gd name="connsiteY0" fmla="*/ 0 h 6404184"/>
              <a:gd name="connsiteX1" fmla="*/ 6404184 w 6404184"/>
              <a:gd name="connsiteY1" fmla="*/ 3202092 h 6404184"/>
              <a:gd name="connsiteX2" fmla="*/ 3202092 w 6404184"/>
              <a:gd name="connsiteY2" fmla="*/ 6404184 h 6404184"/>
              <a:gd name="connsiteX3" fmla="*/ 0 w 6404184"/>
              <a:gd name="connsiteY3" fmla="*/ 3202092 h 6404184"/>
              <a:gd name="connsiteX4" fmla="*/ 3202092 w 6404184"/>
              <a:gd name="connsiteY4" fmla="*/ 0 h 640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4184" h="6404184">
                <a:moveTo>
                  <a:pt x="3202092" y="0"/>
                </a:moveTo>
                <a:cubicBezTo>
                  <a:pt x="4970559" y="0"/>
                  <a:pt x="6404184" y="1433625"/>
                  <a:pt x="6404184" y="3202092"/>
                </a:cubicBezTo>
                <a:cubicBezTo>
                  <a:pt x="6404184" y="4970559"/>
                  <a:pt x="4970559" y="6404184"/>
                  <a:pt x="3202092" y="6404184"/>
                </a:cubicBezTo>
                <a:cubicBezTo>
                  <a:pt x="1433625" y="6404184"/>
                  <a:pt x="0" y="4970559"/>
                  <a:pt x="0" y="3202092"/>
                </a:cubicBezTo>
                <a:cubicBezTo>
                  <a:pt x="0" y="1433625"/>
                  <a:pt x="1433625" y="0"/>
                  <a:pt x="320209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07862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F2F6AA9-D08F-B388-9C1A-0FDA19DAC8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0413" y="1096963"/>
            <a:ext cx="11161711" cy="11522074"/>
          </a:xfrm>
          <a:custGeom>
            <a:avLst/>
            <a:gdLst>
              <a:gd name="connsiteX0" fmla="*/ 844384 w 11161711"/>
              <a:gd name="connsiteY0" fmla="*/ 0 h 11522074"/>
              <a:gd name="connsiteX1" fmla="*/ 10317327 w 11161711"/>
              <a:gd name="connsiteY1" fmla="*/ 0 h 11522074"/>
              <a:gd name="connsiteX2" fmla="*/ 11161711 w 11161711"/>
              <a:gd name="connsiteY2" fmla="*/ 844384 h 11522074"/>
              <a:gd name="connsiteX3" fmla="*/ 11161711 w 11161711"/>
              <a:gd name="connsiteY3" fmla="*/ 10677690 h 11522074"/>
              <a:gd name="connsiteX4" fmla="*/ 10317327 w 11161711"/>
              <a:gd name="connsiteY4" fmla="*/ 11522074 h 11522074"/>
              <a:gd name="connsiteX5" fmla="*/ 844384 w 11161711"/>
              <a:gd name="connsiteY5" fmla="*/ 11522074 h 11522074"/>
              <a:gd name="connsiteX6" fmla="*/ 0 w 11161711"/>
              <a:gd name="connsiteY6" fmla="*/ 10677690 h 11522074"/>
              <a:gd name="connsiteX7" fmla="*/ 0 w 11161711"/>
              <a:gd name="connsiteY7" fmla="*/ 844384 h 11522074"/>
              <a:gd name="connsiteX8" fmla="*/ 844384 w 11161711"/>
              <a:gd name="connsiteY8" fmla="*/ 0 h 1152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61711" h="11522074">
                <a:moveTo>
                  <a:pt x="844384" y="0"/>
                </a:moveTo>
                <a:lnTo>
                  <a:pt x="10317327" y="0"/>
                </a:lnTo>
                <a:cubicBezTo>
                  <a:pt x="10783667" y="0"/>
                  <a:pt x="11161711" y="378044"/>
                  <a:pt x="11161711" y="844384"/>
                </a:cubicBezTo>
                <a:lnTo>
                  <a:pt x="11161711" y="10677690"/>
                </a:lnTo>
                <a:cubicBezTo>
                  <a:pt x="11161711" y="11144030"/>
                  <a:pt x="10783667" y="11522074"/>
                  <a:pt x="10317327" y="11522074"/>
                </a:cubicBezTo>
                <a:lnTo>
                  <a:pt x="844384" y="11522074"/>
                </a:lnTo>
                <a:cubicBezTo>
                  <a:pt x="378044" y="11522074"/>
                  <a:pt x="0" y="11144030"/>
                  <a:pt x="0" y="10677690"/>
                </a:cubicBezTo>
                <a:lnTo>
                  <a:pt x="0" y="844384"/>
                </a:lnTo>
                <a:cubicBezTo>
                  <a:pt x="0" y="378044"/>
                  <a:pt x="378044" y="0"/>
                  <a:pt x="84438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6178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90624AE-E350-C78C-ADB8-F78C25F74EFA}"/>
              </a:ext>
            </a:extLst>
          </p:cNvPr>
          <p:cNvSpPr/>
          <p:nvPr userDrawn="1"/>
        </p:nvSpPr>
        <p:spPr>
          <a:xfrm>
            <a:off x="1030288" y="1096963"/>
            <a:ext cx="7259151" cy="115220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88DE28-E343-C878-D70F-3EB7B4665037}"/>
              </a:ext>
            </a:extLst>
          </p:cNvPr>
          <p:cNvSpPr/>
          <p:nvPr userDrawn="1"/>
        </p:nvSpPr>
        <p:spPr>
          <a:xfrm>
            <a:off x="1030288" y="1110672"/>
            <a:ext cx="7259151" cy="2265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345F11-671D-2D07-C177-A54E64E8C9C6}"/>
              </a:ext>
            </a:extLst>
          </p:cNvPr>
          <p:cNvSpPr/>
          <p:nvPr userDrawn="1"/>
        </p:nvSpPr>
        <p:spPr>
          <a:xfrm>
            <a:off x="8561631" y="6871709"/>
            <a:ext cx="7259151" cy="57610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FB087196-5C93-461F-86AE-4E909DFCF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92974" y="1110671"/>
            <a:ext cx="7259151" cy="115220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379CF17-57D8-63B3-A1D6-CBA3E72AC4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61631" y="1096963"/>
            <a:ext cx="7259151" cy="5761038"/>
          </a:xfrm>
          <a:custGeom>
            <a:avLst/>
            <a:gdLst>
              <a:gd name="connsiteX0" fmla="*/ 0 w 7259151"/>
              <a:gd name="connsiteY0" fmla="*/ 0 h 5761037"/>
              <a:gd name="connsiteX1" fmla="*/ 7259151 w 7259151"/>
              <a:gd name="connsiteY1" fmla="*/ 0 h 5761037"/>
              <a:gd name="connsiteX2" fmla="*/ 7259151 w 7259151"/>
              <a:gd name="connsiteY2" fmla="*/ 5761037 h 5761037"/>
              <a:gd name="connsiteX3" fmla="*/ 0 w 7259151"/>
              <a:gd name="connsiteY3" fmla="*/ 5761037 h 5761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9151" h="5761037">
                <a:moveTo>
                  <a:pt x="0" y="0"/>
                </a:moveTo>
                <a:lnTo>
                  <a:pt x="7259151" y="0"/>
                </a:lnTo>
                <a:lnTo>
                  <a:pt x="7259151" y="5761037"/>
                </a:lnTo>
                <a:lnTo>
                  <a:pt x="0" y="5761037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4929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0C37681-94C8-326C-94A3-6197FB2E2D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0413" y="0"/>
            <a:ext cx="12191999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D41DF03-C653-6E56-1503-8B119803F687}"/>
              </a:ext>
            </a:extLst>
          </p:cNvPr>
          <p:cNvSpPr/>
          <p:nvPr userDrawn="1"/>
        </p:nvSpPr>
        <p:spPr>
          <a:xfrm>
            <a:off x="-1" y="1329428"/>
            <a:ext cx="12063186" cy="12386573"/>
          </a:xfrm>
          <a:custGeom>
            <a:avLst/>
            <a:gdLst>
              <a:gd name="connsiteX0" fmla="*/ 3607679 w 11782880"/>
              <a:gd name="connsiteY0" fmla="*/ 0 h 12098753"/>
              <a:gd name="connsiteX1" fmla="*/ 11782880 w 11782880"/>
              <a:gd name="connsiteY1" fmla="*/ 8175202 h 12098753"/>
              <a:gd name="connsiteX2" fmla="*/ 10796177 w 11782880"/>
              <a:gd name="connsiteY2" fmla="*/ 12071989 h 12098753"/>
              <a:gd name="connsiteX3" fmla="*/ 10780788 w 11782880"/>
              <a:gd name="connsiteY3" fmla="*/ 12098753 h 12098753"/>
              <a:gd name="connsiteX4" fmla="*/ 8952423 w 11782880"/>
              <a:gd name="connsiteY4" fmla="*/ 12098753 h 12098753"/>
              <a:gd name="connsiteX5" fmla="*/ 9106129 w 11782880"/>
              <a:gd name="connsiteY5" fmla="*/ 11882605 h 12098753"/>
              <a:gd name="connsiteX6" fmla="*/ 10238584 w 11782880"/>
              <a:gd name="connsiteY6" fmla="*/ 8175202 h 12098753"/>
              <a:gd name="connsiteX7" fmla="*/ 3607679 w 11782880"/>
              <a:gd name="connsiteY7" fmla="*/ 1544296 h 12098753"/>
              <a:gd name="connsiteX8" fmla="*/ 169312 w 11782880"/>
              <a:gd name="connsiteY8" fmla="*/ 2504275 h 12098753"/>
              <a:gd name="connsiteX9" fmla="*/ 0 w 11782880"/>
              <a:gd name="connsiteY9" fmla="*/ 2612819 h 12098753"/>
              <a:gd name="connsiteX10" fmla="*/ 0 w 11782880"/>
              <a:gd name="connsiteY10" fmla="*/ 838631 h 12098753"/>
              <a:gd name="connsiteX11" fmla="*/ 63390 w 11782880"/>
              <a:gd name="connsiteY11" fmla="*/ 806164 h 12098753"/>
              <a:gd name="connsiteX12" fmla="*/ 3607679 w 11782880"/>
              <a:gd name="connsiteY12" fmla="*/ 0 h 1209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82880" h="12098753">
                <a:moveTo>
                  <a:pt x="3607679" y="0"/>
                </a:moveTo>
                <a:cubicBezTo>
                  <a:pt x="8122717" y="0"/>
                  <a:pt x="11782880" y="3660163"/>
                  <a:pt x="11782880" y="8175202"/>
                </a:cubicBezTo>
                <a:cubicBezTo>
                  <a:pt x="11782880" y="9586152"/>
                  <a:pt x="11425442" y="10913618"/>
                  <a:pt x="10796177" y="12071989"/>
                </a:cubicBezTo>
                <a:lnTo>
                  <a:pt x="10780788" y="12098753"/>
                </a:lnTo>
                <a:lnTo>
                  <a:pt x="8952423" y="12098753"/>
                </a:lnTo>
                <a:lnTo>
                  <a:pt x="9106129" y="11882605"/>
                </a:lnTo>
                <a:cubicBezTo>
                  <a:pt x="9821102" y="10824305"/>
                  <a:pt x="10238584" y="9548508"/>
                  <a:pt x="10238584" y="8175202"/>
                </a:cubicBezTo>
                <a:cubicBezTo>
                  <a:pt x="10238584" y="4513054"/>
                  <a:pt x="7269826" y="1544296"/>
                  <a:pt x="3607679" y="1544296"/>
                </a:cubicBezTo>
                <a:cubicBezTo>
                  <a:pt x="2348815" y="1544296"/>
                  <a:pt x="1171885" y="1895097"/>
                  <a:pt x="169312" y="2504275"/>
                </a:cubicBezTo>
                <a:lnTo>
                  <a:pt x="0" y="2612819"/>
                </a:lnTo>
                <a:lnTo>
                  <a:pt x="0" y="838631"/>
                </a:lnTo>
                <a:lnTo>
                  <a:pt x="63390" y="806164"/>
                </a:lnTo>
                <a:cubicBezTo>
                  <a:pt x="1135591" y="289525"/>
                  <a:pt x="2337824" y="0"/>
                  <a:pt x="360767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8236FB">
                  <a:alpha val="88000"/>
                </a:srgbClr>
              </a:gs>
              <a:gs pos="52000">
                <a:srgbClr val="000000"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16897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D3D0DF2-1D5A-559A-A512-716170D945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4660" y="1096963"/>
            <a:ext cx="10806827" cy="5617022"/>
          </a:xfrm>
          <a:custGeom>
            <a:avLst/>
            <a:gdLst>
              <a:gd name="connsiteX0" fmla="*/ 419985 w 10806827"/>
              <a:gd name="connsiteY0" fmla="*/ 0 h 5617022"/>
              <a:gd name="connsiteX1" fmla="*/ 10386843 w 10806827"/>
              <a:gd name="connsiteY1" fmla="*/ 0 h 5617022"/>
              <a:gd name="connsiteX2" fmla="*/ 10806827 w 10806827"/>
              <a:gd name="connsiteY2" fmla="*/ 419985 h 5617022"/>
              <a:gd name="connsiteX3" fmla="*/ 10806827 w 10806827"/>
              <a:gd name="connsiteY3" fmla="*/ 5197036 h 5617022"/>
              <a:gd name="connsiteX4" fmla="*/ 10386843 w 10806827"/>
              <a:gd name="connsiteY4" fmla="*/ 5617022 h 5617022"/>
              <a:gd name="connsiteX5" fmla="*/ 419985 w 10806827"/>
              <a:gd name="connsiteY5" fmla="*/ 5617022 h 5617022"/>
              <a:gd name="connsiteX6" fmla="*/ 0 w 10806827"/>
              <a:gd name="connsiteY6" fmla="*/ 5197036 h 5617022"/>
              <a:gd name="connsiteX7" fmla="*/ 0 w 10806827"/>
              <a:gd name="connsiteY7" fmla="*/ 419985 h 5617022"/>
              <a:gd name="connsiteX8" fmla="*/ 419985 w 10806827"/>
              <a:gd name="connsiteY8" fmla="*/ 0 h 56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6827" h="5617022">
                <a:moveTo>
                  <a:pt x="419985" y="0"/>
                </a:moveTo>
                <a:lnTo>
                  <a:pt x="10386843" y="0"/>
                </a:lnTo>
                <a:cubicBezTo>
                  <a:pt x="10618793" y="0"/>
                  <a:pt x="10806827" y="188034"/>
                  <a:pt x="10806827" y="419985"/>
                </a:cubicBezTo>
                <a:lnTo>
                  <a:pt x="10806827" y="5197036"/>
                </a:lnTo>
                <a:cubicBezTo>
                  <a:pt x="10806827" y="5428988"/>
                  <a:pt x="10618793" y="5617022"/>
                  <a:pt x="10386843" y="5617022"/>
                </a:cubicBezTo>
                <a:lnTo>
                  <a:pt x="419985" y="5617022"/>
                </a:lnTo>
                <a:cubicBezTo>
                  <a:pt x="188034" y="5617022"/>
                  <a:pt x="0" y="5428988"/>
                  <a:pt x="0" y="5197036"/>
                </a:cubicBezTo>
                <a:lnTo>
                  <a:pt x="0" y="419985"/>
                </a:lnTo>
                <a:cubicBezTo>
                  <a:pt x="0" y="188034"/>
                  <a:pt x="188034" y="0"/>
                  <a:pt x="41998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952B50B-ABF2-FFC3-8410-1625F37AB28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24660" y="7014434"/>
            <a:ext cx="5472288" cy="5617021"/>
          </a:xfrm>
          <a:custGeom>
            <a:avLst/>
            <a:gdLst>
              <a:gd name="connsiteX0" fmla="*/ 409164 w 5472288"/>
              <a:gd name="connsiteY0" fmla="*/ 0 h 5617021"/>
              <a:gd name="connsiteX1" fmla="*/ 5063125 w 5472288"/>
              <a:gd name="connsiteY1" fmla="*/ 0 h 5617021"/>
              <a:gd name="connsiteX2" fmla="*/ 5472288 w 5472288"/>
              <a:gd name="connsiteY2" fmla="*/ 409163 h 5617021"/>
              <a:gd name="connsiteX3" fmla="*/ 5472288 w 5472288"/>
              <a:gd name="connsiteY3" fmla="*/ 5207858 h 5617021"/>
              <a:gd name="connsiteX4" fmla="*/ 5063125 w 5472288"/>
              <a:gd name="connsiteY4" fmla="*/ 5617021 h 5617021"/>
              <a:gd name="connsiteX5" fmla="*/ 409164 w 5472288"/>
              <a:gd name="connsiteY5" fmla="*/ 5617021 h 5617021"/>
              <a:gd name="connsiteX6" fmla="*/ 0 w 5472288"/>
              <a:gd name="connsiteY6" fmla="*/ 5207858 h 5617021"/>
              <a:gd name="connsiteX7" fmla="*/ 0 w 5472288"/>
              <a:gd name="connsiteY7" fmla="*/ 409163 h 5617021"/>
              <a:gd name="connsiteX8" fmla="*/ 409164 w 5472288"/>
              <a:gd name="connsiteY8" fmla="*/ 0 h 561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2288" h="5617021">
                <a:moveTo>
                  <a:pt x="409164" y="0"/>
                </a:moveTo>
                <a:lnTo>
                  <a:pt x="5063125" y="0"/>
                </a:lnTo>
                <a:cubicBezTo>
                  <a:pt x="5289099" y="0"/>
                  <a:pt x="5472288" y="183189"/>
                  <a:pt x="5472288" y="409163"/>
                </a:cubicBezTo>
                <a:lnTo>
                  <a:pt x="5472288" y="5207858"/>
                </a:lnTo>
                <a:cubicBezTo>
                  <a:pt x="5472288" y="5433832"/>
                  <a:pt x="5289099" y="5617021"/>
                  <a:pt x="5063125" y="5617021"/>
                </a:cubicBezTo>
                <a:lnTo>
                  <a:pt x="409164" y="5617021"/>
                </a:lnTo>
                <a:cubicBezTo>
                  <a:pt x="183190" y="5617021"/>
                  <a:pt x="0" y="5433832"/>
                  <a:pt x="0" y="5207858"/>
                </a:cubicBezTo>
                <a:lnTo>
                  <a:pt x="0" y="409163"/>
                </a:lnTo>
                <a:cubicBezTo>
                  <a:pt x="0" y="183189"/>
                  <a:pt x="183190" y="0"/>
                  <a:pt x="40916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915731-3728-DEFF-77F7-CFA8510018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19519" y="1096963"/>
            <a:ext cx="5472287" cy="5617022"/>
          </a:xfrm>
          <a:custGeom>
            <a:avLst/>
            <a:gdLst>
              <a:gd name="connsiteX0" fmla="*/ 409163 w 5472287"/>
              <a:gd name="connsiteY0" fmla="*/ 0 h 5617022"/>
              <a:gd name="connsiteX1" fmla="*/ 5063125 w 5472287"/>
              <a:gd name="connsiteY1" fmla="*/ 0 h 5617022"/>
              <a:gd name="connsiteX2" fmla="*/ 5472287 w 5472287"/>
              <a:gd name="connsiteY2" fmla="*/ 409163 h 5617022"/>
              <a:gd name="connsiteX3" fmla="*/ 5472287 w 5472287"/>
              <a:gd name="connsiteY3" fmla="*/ 5207858 h 5617022"/>
              <a:gd name="connsiteX4" fmla="*/ 5063125 w 5472287"/>
              <a:gd name="connsiteY4" fmla="*/ 5617022 h 5617022"/>
              <a:gd name="connsiteX5" fmla="*/ 409163 w 5472287"/>
              <a:gd name="connsiteY5" fmla="*/ 5617022 h 5617022"/>
              <a:gd name="connsiteX6" fmla="*/ 0 w 5472287"/>
              <a:gd name="connsiteY6" fmla="*/ 5207858 h 5617022"/>
              <a:gd name="connsiteX7" fmla="*/ 0 w 5472287"/>
              <a:gd name="connsiteY7" fmla="*/ 409163 h 5617022"/>
              <a:gd name="connsiteX8" fmla="*/ 409163 w 5472287"/>
              <a:gd name="connsiteY8" fmla="*/ 0 h 56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2287" h="5617022">
                <a:moveTo>
                  <a:pt x="409163" y="0"/>
                </a:moveTo>
                <a:lnTo>
                  <a:pt x="5063125" y="0"/>
                </a:lnTo>
                <a:cubicBezTo>
                  <a:pt x="5289097" y="0"/>
                  <a:pt x="5472287" y="183189"/>
                  <a:pt x="5472287" y="409163"/>
                </a:cubicBezTo>
                <a:lnTo>
                  <a:pt x="5472287" y="5207858"/>
                </a:lnTo>
                <a:cubicBezTo>
                  <a:pt x="5472287" y="5433832"/>
                  <a:pt x="5289097" y="5617022"/>
                  <a:pt x="5063125" y="5617022"/>
                </a:cubicBezTo>
                <a:lnTo>
                  <a:pt x="409163" y="5617022"/>
                </a:lnTo>
                <a:cubicBezTo>
                  <a:pt x="183189" y="5617022"/>
                  <a:pt x="0" y="5433832"/>
                  <a:pt x="0" y="5207858"/>
                </a:cubicBezTo>
                <a:lnTo>
                  <a:pt x="0" y="409163"/>
                </a:lnTo>
                <a:cubicBezTo>
                  <a:pt x="0" y="183189"/>
                  <a:pt x="183189" y="0"/>
                  <a:pt x="40916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3C29B2D-1ED1-19C4-50CB-574377CB6B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879838" y="1096964"/>
            <a:ext cx="5472286" cy="11522075"/>
          </a:xfrm>
          <a:custGeom>
            <a:avLst/>
            <a:gdLst>
              <a:gd name="connsiteX0" fmla="*/ 409162 w 5472286"/>
              <a:gd name="connsiteY0" fmla="*/ 0 h 11522075"/>
              <a:gd name="connsiteX1" fmla="*/ 5063124 w 5472286"/>
              <a:gd name="connsiteY1" fmla="*/ 0 h 11522075"/>
              <a:gd name="connsiteX2" fmla="*/ 5472286 w 5472286"/>
              <a:gd name="connsiteY2" fmla="*/ 409163 h 11522075"/>
              <a:gd name="connsiteX3" fmla="*/ 5472286 w 5472286"/>
              <a:gd name="connsiteY3" fmla="*/ 11112912 h 11522075"/>
              <a:gd name="connsiteX4" fmla="*/ 5063124 w 5472286"/>
              <a:gd name="connsiteY4" fmla="*/ 11522075 h 11522075"/>
              <a:gd name="connsiteX5" fmla="*/ 409162 w 5472286"/>
              <a:gd name="connsiteY5" fmla="*/ 11522075 h 11522075"/>
              <a:gd name="connsiteX6" fmla="*/ 0 w 5472286"/>
              <a:gd name="connsiteY6" fmla="*/ 11112912 h 11522075"/>
              <a:gd name="connsiteX7" fmla="*/ 0 w 5472286"/>
              <a:gd name="connsiteY7" fmla="*/ 409163 h 11522075"/>
              <a:gd name="connsiteX8" fmla="*/ 409162 w 5472286"/>
              <a:gd name="connsiteY8" fmla="*/ 0 h 1152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72286" h="11522075">
                <a:moveTo>
                  <a:pt x="409162" y="0"/>
                </a:moveTo>
                <a:lnTo>
                  <a:pt x="5063124" y="0"/>
                </a:lnTo>
                <a:cubicBezTo>
                  <a:pt x="5289098" y="0"/>
                  <a:pt x="5472286" y="183189"/>
                  <a:pt x="5472286" y="409163"/>
                </a:cubicBezTo>
                <a:lnTo>
                  <a:pt x="5472286" y="11112912"/>
                </a:lnTo>
                <a:cubicBezTo>
                  <a:pt x="5472286" y="11338886"/>
                  <a:pt x="5289098" y="11522075"/>
                  <a:pt x="5063124" y="11522075"/>
                </a:cubicBezTo>
                <a:lnTo>
                  <a:pt x="409162" y="11522075"/>
                </a:lnTo>
                <a:cubicBezTo>
                  <a:pt x="183190" y="11522075"/>
                  <a:pt x="0" y="11338886"/>
                  <a:pt x="0" y="11112912"/>
                </a:cubicBezTo>
                <a:lnTo>
                  <a:pt x="0" y="409163"/>
                </a:lnTo>
                <a:cubicBezTo>
                  <a:pt x="0" y="183189"/>
                  <a:pt x="183190" y="0"/>
                  <a:pt x="40916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2604B63-7775-9D98-CDFD-4C8E84C53E82}"/>
              </a:ext>
            </a:extLst>
          </p:cNvPr>
          <p:cNvSpPr/>
          <p:nvPr userDrawn="1"/>
        </p:nvSpPr>
        <p:spPr>
          <a:xfrm>
            <a:off x="6784979" y="7006381"/>
            <a:ext cx="10806826" cy="5625073"/>
          </a:xfrm>
          <a:prstGeom prst="roundRect">
            <a:avLst>
              <a:gd name="adj" fmla="val 6507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69194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74878C3-29FA-043B-82DE-4A17FC6DA8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13466" y="4625752"/>
            <a:ext cx="5933838" cy="3861164"/>
          </a:xfrm>
          <a:custGeom>
            <a:avLst/>
            <a:gdLst>
              <a:gd name="connsiteX0" fmla="*/ 592728 w 5933838"/>
              <a:gd name="connsiteY0" fmla="*/ 0 h 3861164"/>
              <a:gd name="connsiteX1" fmla="*/ 5341112 w 5933838"/>
              <a:gd name="connsiteY1" fmla="*/ 0 h 3861164"/>
              <a:gd name="connsiteX2" fmla="*/ 5933838 w 5933838"/>
              <a:gd name="connsiteY2" fmla="*/ 592727 h 3861164"/>
              <a:gd name="connsiteX3" fmla="*/ 5933838 w 5933838"/>
              <a:gd name="connsiteY3" fmla="*/ 3268437 h 3861164"/>
              <a:gd name="connsiteX4" fmla="*/ 5341112 w 5933838"/>
              <a:gd name="connsiteY4" fmla="*/ 3861164 h 3861164"/>
              <a:gd name="connsiteX5" fmla="*/ 592728 w 5933838"/>
              <a:gd name="connsiteY5" fmla="*/ 3861164 h 3861164"/>
              <a:gd name="connsiteX6" fmla="*/ 0 w 5933838"/>
              <a:gd name="connsiteY6" fmla="*/ 3268437 h 3861164"/>
              <a:gd name="connsiteX7" fmla="*/ 0 w 5933838"/>
              <a:gd name="connsiteY7" fmla="*/ 592727 h 3861164"/>
              <a:gd name="connsiteX8" fmla="*/ 592728 w 5933838"/>
              <a:gd name="connsiteY8" fmla="*/ 0 h 386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3838" h="3861164">
                <a:moveTo>
                  <a:pt x="592728" y="0"/>
                </a:moveTo>
                <a:lnTo>
                  <a:pt x="5341112" y="0"/>
                </a:lnTo>
                <a:cubicBezTo>
                  <a:pt x="5668466" y="0"/>
                  <a:pt x="5933838" y="265373"/>
                  <a:pt x="5933838" y="592727"/>
                </a:cubicBezTo>
                <a:lnTo>
                  <a:pt x="5933838" y="3268437"/>
                </a:lnTo>
                <a:cubicBezTo>
                  <a:pt x="5933838" y="3595791"/>
                  <a:pt x="5668466" y="3861164"/>
                  <a:pt x="5341112" y="3861164"/>
                </a:cubicBezTo>
                <a:lnTo>
                  <a:pt x="592728" y="3861164"/>
                </a:lnTo>
                <a:cubicBezTo>
                  <a:pt x="265373" y="3861164"/>
                  <a:pt x="0" y="3595791"/>
                  <a:pt x="0" y="3268437"/>
                </a:cubicBezTo>
                <a:lnTo>
                  <a:pt x="0" y="592727"/>
                </a:lnTo>
                <a:cubicBezTo>
                  <a:pt x="0" y="265373"/>
                  <a:pt x="265373" y="0"/>
                  <a:pt x="59272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026BBAB-0297-9D01-4EC4-9CFD96BF5D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418286" y="4625752"/>
            <a:ext cx="5933838" cy="7993285"/>
          </a:xfrm>
          <a:custGeom>
            <a:avLst/>
            <a:gdLst>
              <a:gd name="connsiteX0" fmla="*/ 758522 w 5933838"/>
              <a:gd name="connsiteY0" fmla="*/ 0 h 7993285"/>
              <a:gd name="connsiteX1" fmla="*/ 5175316 w 5933838"/>
              <a:gd name="connsiteY1" fmla="*/ 0 h 7993285"/>
              <a:gd name="connsiteX2" fmla="*/ 5933838 w 5933838"/>
              <a:gd name="connsiteY2" fmla="*/ 758523 h 7993285"/>
              <a:gd name="connsiteX3" fmla="*/ 5933838 w 5933838"/>
              <a:gd name="connsiteY3" fmla="*/ 7234762 h 7993285"/>
              <a:gd name="connsiteX4" fmla="*/ 5175316 w 5933838"/>
              <a:gd name="connsiteY4" fmla="*/ 7993285 h 7993285"/>
              <a:gd name="connsiteX5" fmla="*/ 758522 w 5933838"/>
              <a:gd name="connsiteY5" fmla="*/ 7993285 h 7993285"/>
              <a:gd name="connsiteX6" fmla="*/ 0 w 5933838"/>
              <a:gd name="connsiteY6" fmla="*/ 7234762 h 7993285"/>
              <a:gd name="connsiteX7" fmla="*/ 0 w 5933838"/>
              <a:gd name="connsiteY7" fmla="*/ 758523 h 7993285"/>
              <a:gd name="connsiteX8" fmla="*/ 758522 w 5933838"/>
              <a:gd name="connsiteY8" fmla="*/ 0 h 799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3838" h="7993285">
                <a:moveTo>
                  <a:pt x="758522" y="0"/>
                </a:moveTo>
                <a:lnTo>
                  <a:pt x="5175316" y="0"/>
                </a:lnTo>
                <a:cubicBezTo>
                  <a:pt x="5594238" y="0"/>
                  <a:pt x="5933838" y="339602"/>
                  <a:pt x="5933838" y="758523"/>
                </a:cubicBezTo>
                <a:lnTo>
                  <a:pt x="5933838" y="7234762"/>
                </a:lnTo>
                <a:cubicBezTo>
                  <a:pt x="5933838" y="7653683"/>
                  <a:pt x="5594238" y="7993285"/>
                  <a:pt x="5175316" y="7993285"/>
                </a:cubicBezTo>
                <a:lnTo>
                  <a:pt x="758522" y="7993285"/>
                </a:lnTo>
                <a:cubicBezTo>
                  <a:pt x="339602" y="7993285"/>
                  <a:pt x="0" y="7653683"/>
                  <a:pt x="0" y="7234762"/>
                </a:cubicBezTo>
                <a:lnTo>
                  <a:pt x="0" y="758523"/>
                </a:lnTo>
                <a:cubicBezTo>
                  <a:pt x="0" y="339602"/>
                  <a:pt x="339602" y="0"/>
                  <a:pt x="75852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C368D4-8DC3-4700-A79A-9C539DABA2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213466" y="8757874"/>
            <a:ext cx="5933838" cy="3861164"/>
          </a:xfrm>
          <a:custGeom>
            <a:avLst/>
            <a:gdLst>
              <a:gd name="connsiteX0" fmla="*/ 592728 w 5933838"/>
              <a:gd name="connsiteY0" fmla="*/ 0 h 3861164"/>
              <a:gd name="connsiteX1" fmla="*/ 5341112 w 5933838"/>
              <a:gd name="connsiteY1" fmla="*/ 0 h 3861164"/>
              <a:gd name="connsiteX2" fmla="*/ 5933838 w 5933838"/>
              <a:gd name="connsiteY2" fmla="*/ 592727 h 3861164"/>
              <a:gd name="connsiteX3" fmla="*/ 5933838 w 5933838"/>
              <a:gd name="connsiteY3" fmla="*/ 3268437 h 3861164"/>
              <a:gd name="connsiteX4" fmla="*/ 5341112 w 5933838"/>
              <a:gd name="connsiteY4" fmla="*/ 3861164 h 3861164"/>
              <a:gd name="connsiteX5" fmla="*/ 592728 w 5933838"/>
              <a:gd name="connsiteY5" fmla="*/ 3861164 h 3861164"/>
              <a:gd name="connsiteX6" fmla="*/ 0 w 5933838"/>
              <a:gd name="connsiteY6" fmla="*/ 3268437 h 3861164"/>
              <a:gd name="connsiteX7" fmla="*/ 0 w 5933838"/>
              <a:gd name="connsiteY7" fmla="*/ 592727 h 3861164"/>
              <a:gd name="connsiteX8" fmla="*/ 592728 w 5933838"/>
              <a:gd name="connsiteY8" fmla="*/ 0 h 386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3838" h="3861164">
                <a:moveTo>
                  <a:pt x="592728" y="0"/>
                </a:moveTo>
                <a:lnTo>
                  <a:pt x="5341112" y="0"/>
                </a:lnTo>
                <a:cubicBezTo>
                  <a:pt x="5668466" y="0"/>
                  <a:pt x="5933838" y="265373"/>
                  <a:pt x="5933838" y="592727"/>
                </a:cubicBezTo>
                <a:lnTo>
                  <a:pt x="5933838" y="3268437"/>
                </a:lnTo>
                <a:cubicBezTo>
                  <a:pt x="5933838" y="3595791"/>
                  <a:pt x="5668466" y="3861164"/>
                  <a:pt x="5341112" y="3861164"/>
                </a:cubicBezTo>
                <a:lnTo>
                  <a:pt x="592728" y="3861164"/>
                </a:lnTo>
                <a:cubicBezTo>
                  <a:pt x="265373" y="3861164"/>
                  <a:pt x="0" y="3595791"/>
                  <a:pt x="0" y="3268437"/>
                </a:cubicBezTo>
                <a:lnTo>
                  <a:pt x="0" y="592727"/>
                </a:lnTo>
                <a:cubicBezTo>
                  <a:pt x="0" y="265373"/>
                  <a:pt x="265373" y="0"/>
                  <a:pt x="59272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966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2FC9A04-3E7C-86AA-3269-1249446876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161312" y="5620745"/>
            <a:ext cx="3063342" cy="5881614"/>
          </a:xfrm>
          <a:custGeom>
            <a:avLst/>
            <a:gdLst>
              <a:gd name="connsiteX0" fmla="*/ 306948 w 2775310"/>
              <a:gd name="connsiteY0" fmla="*/ 0 h 5328592"/>
              <a:gd name="connsiteX1" fmla="*/ 2468360 w 2775310"/>
              <a:gd name="connsiteY1" fmla="*/ 0 h 5328592"/>
              <a:gd name="connsiteX2" fmla="*/ 2775310 w 2775310"/>
              <a:gd name="connsiteY2" fmla="*/ 306950 h 5328592"/>
              <a:gd name="connsiteX3" fmla="*/ 2775310 w 2775310"/>
              <a:gd name="connsiteY3" fmla="*/ 5021643 h 5328592"/>
              <a:gd name="connsiteX4" fmla="*/ 2468360 w 2775310"/>
              <a:gd name="connsiteY4" fmla="*/ 5328592 h 5328592"/>
              <a:gd name="connsiteX5" fmla="*/ 306948 w 2775310"/>
              <a:gd name="connsiteY5" fmla="*/ 5328592 h 5328592"/>
              <a:gd name="connsiteX6" fmla="*/ 0 w 2775310"/>
              <a:gd name="connsiteY6" fmla="*/ 5021643 h 5328592"/>
              <a:gd name="connsiteX7" fmla="*/ 0 w 2775310"/>
              <a:gd name="connsiteY7" fmla="*/ 306950 h 5328592"/>
              <a:gd name="connsiteX8" fmla="*/ 306948 w 2775310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10" h="5328592">
                <a:moveTo>
                  <a:pt x="306948" y="0"/>
                </a:moveTo>
                <a:lnTo>
                  <a:pt x="2468360" y="0"/>
                </a:lnTo>
                <a:cubicBezTo>
                  <a:pt x="2637884" y="0"/>
                  <a:pt x="2775310" y="137426"/>
                  <a:pt x="2775310" y="306950"/>
                </a:cubicBezTo>
                <a:lnTo>
                  <a:pt x="2775310" y="5021643"/>
                </a:lnTo>
                <a:cubicBezTo>
                  <a:pt x="2775310" y="5191166"/>
                  <a:pt x="2637884" y="5328592"/>
                  <a:pt x="2468360" y="5328592"/>
                </a:cubicBezTo>
                <a:lnTo>
                  <a:pt x="306948" y="5328592"/>
                </a:lnTo>
                <a:cubicBezTo>
                  <a:pt x="137426" y="5328592"/>
                  <a:pt x="0" y="5191166"/>
                  <a:pt x="0" y="5021643"/>
                </a:cubicBezTo>
                <a:lnTo>
                  <a:pt x="0" y="306950"/>
                </a:lnTo>
                <a:cubicBezTo>
                  <a:pt x="0" y="137426"/>
                  <a:pt x="137426" y="0"/>
                  <a:pt x="30694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3068315-1CAC-ABA5-D094-9516EC7F76B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593524" y="6581489"/>
            <a:ext cx="3063342" cy="5881614"/>
          </a:xfrm>
          <a:custGeom>
            <a:avLst/>
            <a:gdLst>
              <a:gd name="connsiteX0" fmla="*/ 306948 w 2775310"/>
              <a:gd name="connsiteY0" fmla="*/ 0 h 5328592"/>
              <a:gd name="connsiteX1" fmla="*/ 2468360 w 2775310"/>
              <a:gd name="connsiteY1" fmla="*/ 0 h 5328592"/>
              <a:gd name="connsiteX2" fmla="*/ 2775310 w 2775310"/>
              <a:gd name="connsiteY2" fmla="*/ 306949 h 5328592"/>
              <a:gd name="connsiteX3" fmla="*/ 2775310 w 2775310"/>
              <a:gd name="connsiteY3" fmla="*/ 5021643 h 5328592"/>
              <a:gd name="connsiteX4" fmla="*/ 2468360 w 2775310"/>
              <a:gd name="connsiteY4" fmla="*/ 5328592 h 5328592"/>
              <a:gd name="connsiteX5" fmla="*/ 306948 w 2775310"/>
              <a:gd name="connsiteY5" fmla="*/ 5328592 h 5328592"/>
              <a:gd name="connsiteX6" fmla="*/ 0 w 2775310"/>
              <a:gd name="connsiteY6" fmla="*/ 5021643 h 5328592"/>
              <a:gd name="connsiteX7" fmla="*/ 0 w 2775310"/>
              <a:gd name="connsiteY7" fmla="*/ 306949 h 5328592"/>
              <a:gd name="connsiteX8" fmla="*/ 306948 w 2775310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10" h="5328592">
                <a:moveTo>
                  <a:pt x="306948" y="0"/>
                </a:moveTo>
                <a:lnTo>
                  <a:pt x="2468360" y="0"/>
                </a:lnTo>
                <a:cubicBezTo>
                  <a:pt x="2637884" y="0"/>
                  <a:pt x="2775310" y="137426"/>
                  <a:pt x="2775310" y="306949"/>
                </a:cubicBezTo>
                <a:lnTo>
                  <a:pt x="2775310" y="5021643"/>
                </a:lnTo>
                <a:cubicBezTo>
                  <a:pt x="2775310" y="5191166"/>
                  <a:pt x="2637884" y="5328592"/>
                  <a:pt x="2468360" y="5328592"/>
                </a:cubicBezTo>
                <a:lnTo>
                  <a:pt x="306948" y="5328592"/>
                </a:lnTo>
                <a:cubicBezTo>
                  <a:pt x="137426" y="5328592"/>
                  <a:pt x="0" y="5191166"/>
                  <a:pt x="0" y="5021643"/>
                </a:cubicBezTo>
                <a:lnTo>
                  <a:pt x="0" y="306949"/>
                </a:lnTo>
                <a:cubicBezTo>
                  <a:pt x="0" y="137426"/>
                  <a:pt x="137426" y="0"/>
                  <a:pt x="30694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DB522DF-D781-6112-1295-A496A643A1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025734" y="5416998"/>
            <a:ext cx="3063342" cy="5881614"/>
          </a:xfrm>
          <a:custGeom>
            <a:avLst/>
            <a:gdLst>
              <a:gd name="connsiteX0" fmla="*/ 306949 w 2775310"/>
              <a:gd name="connsiteY0" fmla="*/ 0 h 5328592"/>
              <a:gd name="connsiteX1" fmla="*/ 2468362 w 2775310"/>
              <a:gd name="connsiteY1" fmla="*/ 0 h 5328592"/>
              <a:gd name="connsiteX2" fmla="*/ 2775310 w 2775310"/>
              <a:gd name="connsiteY2" fmla="*/ 306950 h 5328592"/>
              <a:gd name="connsiteX3" fmla="*/ 2775310 w 2775310"/>
              <a:gd name="connsiteY3" fmla="*/ 5021643 h 5328592"/>
              <a:gd name="connsiteX4" fmla="*/ 2468362 w 2775310"/>
              <a:gd name="connsiteY4" fmla="*/ 5328592 h 5328592"/>
              <a:gd name="connsiteX5" fmla="*/ 306949 w 2775310"/>
              <a:gd name="connsiteY5" fmla="*/ 5328592 h 5328592"/>
              <a:gd name="connsiteX6" fmla="*/ 0 w 2775310"/>
              <a:gd name="connsiteY6" fmla="*/ 5021643 h 5328592"/>
              <a:gd name="connsiteX7" fmla="*/ 0 w 2775310"/>
              <a:gd name="connsiteY7" fmla="*/ 306950 h 5328592"/>
              <a:gd name="connsiteX8" fmla="*/ 306949 w 2775310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10" h="5328592">
                <a:moveTo>
                  <a:pt x="306949" y="0"/>
                </a:moveTo>
                <a:lnTo>
                  <a:pt x="2468362" y="0"/>
                </a:lnTo>
                <a:cubicBezTo>
                  <a:pt x="2637884" y="0"/>
                  <a:pt x="2775310" y="137426"/>
                  <a:pt x="2775310" y="306950"/>
                </a:cubicBezTo>
                <a:lnTo>
                  <a:pt x="2775310" y="5021643"/>
                </a:lnTo>
                <a:cubicBezTo>
                  <a:pt x="2775310" y="5191166"/>
                  <a:pt x="2637884" y="5328592"/>
                  <a:pt x="2468362" y="5328592"/>
                </a:cubicBezTo>
                <a:lnTo>
                  <a:pt x="306949" y="5328592"/>
                </a:lnTo>
                <a:cubicBezTo>
                  <a:pt x="137426" y="5328592"/>
                  <a:pt x="0" y="5191166"/>
                  <a:pt x="0" y="5021643"/>
                </a:cubicBezTo>
                <a:lnTo>
                  <a:pt x="0" y="306950"/>
                </a:lnTo>
                <a:cubicBezTo>
                  <a:pt x="0" y="137426"/>
                  <a:pt x="137426" y="0"/>
                  <a:pt x="30694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1C486EE-1053-6314-D5B5-92D4397975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77178" y="4692057"/>
            <a:ext cx="3878118" cy="7761144"/>
          </a:xfrm>
          <a:custGeom>
            <a:avLst/>
            <a:gdLst>
              <a:gd name="connsiteX0" fmla="*/ 428920 w 3878118"/>
              <a:gd name="connsiteY0" fmla="*/ 0 h 7761144"/>
              <a:gd name="connsiteX1" fmla="*/ 3449198 w 3878118"/>
              <a:gd name="connsiteY1" fmla="*/ 0 h 7761144"/>
              <a:gd name="connsiteX2" fmla="*/ 3878118 w 3878118"/>
              <a:gd name="connsiteY2" fmla="*/ 428920 h 7761144"/>
              <a:gd name="connsiteX3" fmla="*/ 3878118 w 3878118"/>
              <a:gd name="connsiteY3" fmla="*/ 7332224 h 7761144"/>
              <a:gd name="connsiteX4" fmla="*/ 3449198 w 3878118"/>
              <a:gd name="connsiteY4" fmla="*/ 7761144 h 7761144"/>
              <a:gd name="connsiteX5" fmla="*/ 428920 w 3878118"/>
              <a:gd name="connsiteY5" fmla="*/ 7761144 h 7761144"/>
              <a:gd name="connsiteX6" fmla="*/ 0 w 3878118"/>
              <a:gd name="connsiteY6" fmla="*/ 7332224 h 7761144"/>
              <a:gd name="connsiteX7" fmla="*/ 0 w 3878118"/>
              <a:gd name="connsiteY7" fmla="*/ 428920 h 7761144"/>
              <a:gd name="connsiteX8" fmla="*/ 428920 w 3878118"/>
              <a:gd name="connsiteY8" fmla="*/ 0 h 776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118" h="7761144">
                <a:moveTo>
                  <a:pt x="428920" y="0"/>
                </a:moveTo>
                <a:lnTo>
                  <a:pt x="3449198" y="0"/>
                </a:lnTo>
                <a:cubicBezTo>
                  <a:pt x="3686084" y="0"/>
                  <a:pt x="3878118" y="192034"/>
                  <a:pt x="3878118" y="428920"/>
                </a:cubicBezTo>
                <a:lnTo>
                  <a:pt x="3878118" y="7332224"/>
                </a:lnTo>
                <a:cubicBezTo>
                  <a:pt x="3878118" y="7569110"/>
                  <a:pt x="3686084" y="7761144"/>
                  <a:pt x="3449198" y="7761144"/>
                </a:cubicBezTo>
                <a:lnTo>
                  <a:pt x="428920" y="7761144"/>
                </a:lnTo>
                <a:cubicBezTo>
                  <a:pt x="192034" y="7761144"/>
                  <a:pt x="0" y="7569110"/>
                  <a:pt x="0" y="7332224"/>
                </a:cubicBezTo>
                <a:lnTo>
                  <a:pt x="0" y="428920"/>
                </a:lnTo>
                <a:cubicBezTo>
                  <a:pt x="0" y="192034"/>
                  <a:pt x="192034" y="0"/>
                  <a:pt x="42892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C94792A-5A7A-816C-A49E-FFF23C5111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3400" y="5416998"/>
            <a:ext cx="3063342" cy="5881614"/>
          </a:xfrm>
          <a:custGeom>
            <a:avLst/>
            <a:gdLst>
              <a:gd name="connsiteX0" fmla="*/ 306949 w 2775309"/>
              <a:gd name="connsiteY0" fmla="*/ 0 h 5328592"/>
              <a:gd name="connsiteX1" fmla="*/ 2468360 w 2775309"/>
              <a:gd name="connsiteY1" fmla="*/ 0 h 5328592"/>
              <a:gd name="connsiteX2" fmla="*/ 2775309 w 2775309"/>
              <a:gd name="connsiteY2" fmla="*/ 306950 h 5328592"/>
              <a:gd name="connsiteX3" fmla="*/ 2775309 w 2775309"/>
              <a:gd name="connsiteY3" fmla="*/ 5021643 h 5328592"/>
              <a:gd name="connsiteX4" fmla="*/ 2468360 w 2775309"/>
              <a:gd name="connsiteY4" fmla="*/ 5328592 h 5328592"/>
              <a:gd name="connsiteX5" fmla="*/ 306949 w 2775309"/>
              <a:gd name="connsiteY5" fmla="*/ 5328592 h 5328592"/>
              <a:gd name="connsiteX6" fmla="*/ 0 w 2775309"/>
              <a:gd name="connsiteY6" fmla="*/ 5021643 h 5328592"/>
              <a:gd name="connsiteX7" fmla="*/ 0 w 2775309"/>
              <a:gd name="connsiteY7" fmla="*/ 306950 h 5328592"/>
              <a:gd name="connsiteX8" fmla="*/ 306949 w 2775309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09" h="5328592">
                <a:moveTo>
                  <a:pt x="306949" y="0"/>
                </a:moveTo>
                <a:lnTo>
                  <a:pt x="2468360" y="0"/>
                </a:lnTo>
                <a:cubicBezTo>
                  <a:pt x="2637884" y="0"/>
                  <a:pt x="2775309" y="137426"/>
                  <a:pt x="2775309" y="306950"/>
                </a:cubicBezTo>
                <a:lnTo>
                  <a:pt x="2775309" y="5021643"/>
                </a:lnTo>
                <a:cubicBezTo>
                  <a:pt x="2775309" y="5191166"/>
                  <a:pt x="2637884" y="5328592"/>
                  <a:pt x="2468360" y="5328592"/>
                </a:cubicBezTo>
                <a:lnTo>
                  <a:pt x="306949" y="5328592"/>
                </a:lnTo>
                <a:cubicBezTo>
                  <a:pt x="137425" y="5328592"/>
                  <a:pt x="0" y="5191166"/>
                  <a:pt x="0" y="5021643"/>
                </a:cubicBezTo>
                <a:lnTo>
                  <a:pt x="0" y="306950"/>
                </a:lnTo>
                <a:cubicBezTo>
                  <a:pt x="0" y="137426"/>
                  <a:pt x="137425" y="0"/>
                  <a:pt x="30694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ADD219-6079-57B5-8A00-23E0413B53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75609" y="6581489"/>
            <a:ext cx="3063342" cy="5881614"/>
          </a:xfrm>
          <a:custGeom>
            <a:avLst/>
            <a:gdLst>
              <a:gd name="connsiteX0" fmla="*/ 306948 w 2775310"/>
              <a:gd name="connsiteY0" fmla="*/ 0 h 5328592"/>
              <a:gd name="connsiteX1" fmla="*/ 2468361 w 2775310"/>
              <a:gd name="connsiteY1" fmla="*/ 0 h 5328592"/>
              <a:gd name="connsiteX2" fmla="*/ 2775310 w 2775310"/>
              <a:gd name="connsiteY2" fmla="*/ 306949 h 5328592"/>
              <a:gd name="connsiteX3" fmla="*/ 2775310 w 2775310"/>
              <a:gd name="connsiteY3" fmla="*/ 5021643 h 5328592"/>
              <a:gd name="connsiteX4" fmla="*/ 2468361 w 2775310"/>
              <a:gd name="connsiteY4" fmla="*/ 5328592 h 5328592"/>
              <a:gd name="connsiteX5" fmla="*/ 306948 w 2775310"/>
              <a:gd name="connsiteY5" fmla="*/ 5328592 h 5328592"/>
              <a:gd name="connsiteX6" fmla="*/ 0 w 2775310"/>
              <a:gd name="connsiteY6" fmla="*/ 5021643 h 5328592"/>
              <a:gd name="connsiteX7" fmla="*/ 0 w 2775310"/>
              <a:gd name="connsiteY7" fmla="*/ 306949 h 5328592"/>
              <a:gd name="connsiteX8" fmla="*/ 306948 w 2775310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10" h="5328592">
                <a:moveTo>
                  <a:pt x="306948" y="0"/>
                </a:moveTo>
                <a:lnTo>
                  <a:pt x="2468361" y="0"/>
                </a:lnTo>
                <a:cubicBezTo>
                  <a:pt x="2637884" y="0"/>
                  <a:pt x="2775310" y="137426"/>
                  <a:pt x="2775310" y="306949"/>
                </a:cubicBezTo>
                <a:lnTo>
                  <a:pt x="2775310" y="5021643"/>
                </a:lnTo>
                <a:cubicBezTo>
                  <a:pt x="2775310" y="5191166"/>
                  <a:pt x="2637884" y="5328592"/>
                  <a:pt x="2468361" y="5328592"/>
                </a:cubicBezTo>
                <a:lnTo>
                  <a:pt x="306948" y="5328592"/>
                </a:lnTo>
                <a:cubicBezTo>
                  <a:pt x="137426" y="5328592"/>
                  <a:pt x="0" y="5191166"/>
                  <a:pt x="0" y="5021643"/>
                </a:cubicBezTo>
                <a:lnTo>
                  <a:pt x="0" y="306949"/>
                </a:lnTo>
                <a:cubicBezTo>
                  <a:pt x="0" y="137426"/>
                  <a:pt x="137426" y="0"/>
                  <a:pt x="30694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3DEDA72-4538-779B-5E8F-5DF929163D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792182" y="5620745"/>
            <a:ext cx="3063342" cy="5881614"/>
          </a:xfrm>
          <a:custGeom>
            <a:avLst/>
            <a:gdLst>
              <a:gd name="connsiteX0" fmla="*/ 306950 w 2775310"/>
              <a:gd name="connsiteY0" fmla="*/ 0 h 5328592"/>
              <a:gd name="connsiteX1" fmla="*/ 2468362 w 2775310"/>
              <a:gd name="connsiteY1" fmla="*/ 0 h 5328592"/>
              <a:gd name="connsiteX2" fmla="*/ 2775310 w 2775310"/>
              <a:gd name="connsiteY2" fmla="*/ 306950 h 5328592"/>
              <a:gd name="connsiteX3" fmla="*/ 2775310 w 2775310"/>
              <a:gd name="connsiteY3" fmla="*/ 5021643 h 5328592"/>
              <a:gd name="connsiteX4" fmla="*/ 2468362 w 2775310"/>
              <a:gd name="connsiteY4" fmla="*/ 5328592 h 5328592"/>
              <a:gd name="connsiteX5" fmla="*/ 306950 w 2775310"/>
              <a:gd name="connsiteY5" fmla="*/ 5328592 h 5328592"/>
              <a:gd name="connsiteX6" fmla="*/ 0 w 2775310"/>
              <a:gd name="connsiteY6" fmla="*/ 5021643 h 5328592"/>
              <a:gd name="connsiteX7" fmla="*/ 0 w 2775310"/>
              <a:gd name="connsiteY7" fmla="*/ 306950 h 5328592"/>
              <a:gd name="connsiteX8" fmla="*/ 306950 w 2775310"/>
              <a:gd name="connsiteY8" fmla="*/ 0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310" h="5328592">
                <a:moveTo>
                  <a:pt x="306950" y="0"/>
                </a:moveTo>
                <a:lnTo>
                  <a:pt x="2468362" y="0"/>
                </a:lnTo>
                <a:cubicBezTo>
                  <a:pt x="2637884" y="0"/>
                  <a:pt x="2775310" y="137426"/>
                  <a:pt x="2775310" y="306950"/>
                </a:cubicBezTo>
                <a:lnTo>
                  <a:pt x="2775310" y="5021643"/>
                </a:lnTo>
                <a:cubicBezTo>
                  <a:pt x="2775310" y="5191166"/>
                  <a:pt x="2637884" y="5328592"/>
                  <a:pt x="2468362" y="5328592"/>
                </a:cubicBezTo>
                <a:lnTo>
                  <a:pt x="306950" y="5328592"/>
                </a:lnTo>
                <a:cubicBezTo>
                  <a:pt x="137426" y="5328592"/>
                  <a:pt x="0" y="5191166"/>
                  <a:pt x="0" y="5021643"/>
                </a:cubicBezTo>
                <a:lnTo>
                  <a:pt x="0" y="306950"/>
                </a:lnTo>
                <a:cubicBezTo>
                  <a:pt x="0" y="137426"/>
                  <a:pt x="137426" y="0"/>
                  <a:pt x="30695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18171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E6F36ED-95AD-7200-C5E0-AF721004F7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628708" y="2841370"/>
            <a:ext cx="6721544" cy="6608918"/>
          </a:xfrm>
          <a:custGeom>
            <a:avLst/>
            <a:gdLst>
              <a:gd name="connsiteX0" fmla="*/ 639808 w 6721544"/>
              <a:gd name="connsiteY0" fmla="*/ 0 h 6608918"/>
              <a:gd name="connsiteX1" fmla="*/ 6081736 w 6721544"/>
              <a:gd name="connsiteY1" fmla="*/ 0 h 6608918"/>
              <a:gd name="connsiteX2" fmla="*/ 6721544 w 6721544"/>
              <a:gd name="connsiteY2" fmla="*/ 639809 h 6608918"/>
              <a:gd name="connsiteX3" fmla="*/ 6721544 w 6721544"/>
              <a:gd name="connsiteY3" fmla="*/ 5969109 h 6608918"/>
              <a:gd name="connsiteX4" fmla="*/ 6081736 w 6721544"/>
              <a:gd name="connsiteY4" fmla="*/ 6608918 h 6608918"/>
              <a:gd name="connsiteX5" fmla="*/ 639808 w 6721544"/>
              <a:gd name="connsiteY5" fmla="*/ 6608918 h 6608918"/>
              <a:gd name="connsiteX6" fmla="*/ 0 w 6721544"/>
              <a:gd name="connsiteY6" fmla="*/ 5969109 h 6608918"/>
              <a:gd name="connsiteX7" fmla="*/ 0 w 6721544"/>
              <a:gd name="connsiteY7" fmla="*/ 639809 h 6608918"/>
              <a:gd name="connsiteX8" fmla="*/ 639808 w 6721544"/>
              <a:gd name="connsiteY8" fmla="*/ 0 h 660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21544" h="6608918">
                <a:moveTo>
                  <a:pt x="639808" y="0"/>
                </a:moveTo>
                <a:lnTo>
                  <a:pt x="6081736" y="0"/>
                </a:lnTo>
                <a:cubicBezTo>
                  <a:pt x="6435092" y="0"/>
                  <a:pt x="6721544" y="286452"/>
                  <a:pt x="6721544" y="639809"/>
                </a:cubicBezTo>
                <a:lnTo>
                  <a:pt x="6721544" y="5969109"/>
                </a:lnTo>
                <a:cubicBezTo>
                  <a:pt x="6721544" y="6322466"/>
                  <a:pt x="6435092" y="6608918"/>
                  <a:pt x="6081736" y="6608918"/>
                </a:cubicBezTo>
                <a:lnTo>
                  <a:pt x="639808" y="6608918"/>
                </a:lnTo>
                <a:cubicBezTo>
                  <a:pt x="286452" y="6608918"/>
                  <a:pt x="0" y="6322466"/>
                  <a:pt x="0" y="5969109"/>
                </a:cubicBezTo>
                <a:lnTo>
                  <a:pt x="0" y="639809"/>
                </a:lnTo>
                <a:cubicBezTo>
                  <a:pt x="0" y="286452"/>
                  <a:pt x="286452" y="0"/>
                  <a:pt x="63980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A4E69A7-E7AF-32CB-9147-ED8E8CAC3E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667" y="2841370"/>
            <a:ext cx="6721545" cy="6608918"/>
          </a:xfrm>
          <a:custGeom>
            <a:avLst/>
            <a:gdLst>
              <a:gd name="connsiteX0" fmla="*/ 639809 w 6721545"/>
              <a:gd name="connsiteY0" fmla="*/ 0 h 6608918"/>
              <a:gd name="connsiteX1" fmla="*/ 6081736 w 6721545"/>
              <a:gd name="connsiteY1" fmla="*/ 0 h 6608918"/>
              <a:gd name="connsiteX2" fmla="*/ 6721545 w 6721545"/>
              <a:gd name="connsiteY2" fmla="*/ 639809 h 6608918"/>
              <a:gd name="connsiteX3" fmla="*/ 6721545 w 6721545"/>
              <a:gd name="connsiteY3" fmla="*/ 5969109 h 6608918"/>
              <a:gd name="connsiteX4" fmla="*/ 6081736 w 6721545"/>
              <a:gd name="connsiteY4" fmla="*/ 6608918 h 6608918"/>
              <a:gd name="connsiteX5" fmla="*/ 639809 w 6721545"/>
              <a:gd name="connsiteY5" fmla="*/ 6608918 h 6608918"/>
              <a:gd name="connsiteX6" fmla="*/ 0 w 6721545"/>
              <a:gd name="connsiteY6" fmla="*/ 5969109 h 6608918"/>
              <a:gd name="connsiteX7" fmla="*/ 0 w 6721545"/>
              <a:gd name="connsiteY7" fmla="*/ 639809 h 6608918"/>
              <a:gd name="connsiteX8" fmla="*/ 639809 w 6721545"/>
              <a:gd name="connsiteY8" fmla="*/ 0 h 660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21545" h="6608918">
                <a:moveTo>
                  <a:pt x="639809" y="0"/>
                </a:moveTo>
                <a:lnTo>
                  <a:pt x="6081736" y="0"/>
                </a:lnTo>
                <a:cubicBezTo>
                  <a:pt x="6435092" y="0"/>
                  <a:pt x="6721545" y="286452"/>
                  <a:pt x="6721545" y="639809"/>
                </a:cubicBezTo>
                <a:lnTo>
                  <a:pt x="6721545" y="5969109"/>
                </a:lnTo>
                <a:cubicBezTo>
                  <a:pt x="6721545" y="6322466"/>
                  <a:pt x="6435092" y="6608918"/>
                  <a:pt x="6081736" y="6608918"/>
                </a:cubicBezTo>
                <a:lnTo>
                  <a:pt x="639809" y="6608918"/>
                </a:lnTo>
                <a:cubicBezTo>
                  <a:pt x="286452" y="6608918"/>
                  <a:pt x="0" y="6322466"/>
                  <a:pt x="0" y="5969109"/>
                </a:cubicBezTo>
                <a:lnTo>
                  <a:pt x="0" y="639809"/>
                </a:lnTo>
                <a:cubicBezTo>
                  <a:pt x="0" y="286452"/>
                  <a:pt x="286452" y="0"/>
                  <a:pt x="63980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3C31DCD-B6DD-DB12-9705-79BC159CF3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29640" y="2841370"/>
            <a:ext cx="6721545" cy="6608918"/>
          </a:xfrm>
          <a:custGeom>
            <a:avLst/>
            <a:gdLst>
              <a:gd name="connsiteX0" fmla="*/ 639809 w 6721545"/>
              <a:gd name="connsiteY0" fmla="*/ 0 h 6608918"/>
              <a:gd name="connsiteX1" fmla="*/ 6081736 w 6721545"/>
              <a:gd name="connsiteY1" fmla="*/ 0 h 6608918"/>
              <a:gd name="connsiteX2" fmla="*/ 6721545 w 6721545"/>
              <a:gd name="connsiteY2" fmla="*/ 639809 h 6608918"/>
              <a:gd name="connsiteX3" fmla="*/ 6721545 w 6721545"/>
              <a:gd name="connsiteY3" fmla="*/ 5969109 h 6608918"/>
              <a:gd name="connsiteX4" fmla="*/ 6081736 w 6721545"/>
              <a:gd name="connsiteY4" fmla="*/ 6608918 h 6608918"/>
              <a:gd name="connsiteX5" fmla="*/ 639809 w 6721545"/>
              <a:gd name="connsiteY5" fmla="*/ 6608918 h 6608918"/>
              <a:gd name="connsiteX6" fmla="*/ 0 w 6721545"/>
              <a:gd name="connsiteY6" fmla="*/ 5969109 h 6608918"/>
              <a:gd name="connsiteX7" fmla="*/ 0 w 6721545"/>
              <a:gd name="connsiteY7" fmla="*/ 639809 h 6608918"/>
              <a:gd name="connsiteX8" fmla="*/ 639809 w 6721545"/>
              <a:gd name="connsiteY8" fmla="*/ 0 h 660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21545" h="6608918">
                <a:moveTo>
                  <a:pt x="639809" y="0"/>
                </a:moveTo>
                <a:lnTo>
                  <a:pt x="6081736" y="0"/>
                </a:lnTo>
                <a:cubicBezTo>
                  <a:pt x="6435092" y="0"/>
                  <a:pt x="6721545" y="286452"/>
                  <a:pt x="6721545" y="639809"/>
                </a:cubicBezTo>
                <a:lnTo>
                  <a:pt x="6721545" y="5969109"/>
                </a:lnTo>
                <a:cubicBezTo>
                  <a:pt x="6721545" y="6322466"/>
                  <a:pt x="6435092" y="6608918"/>
                  <a:pt x="6081736" y="6608918"/>
                </a:cubicBezTo>
                <a:lnTo>
                  <a:pt x="639809" y="6608918"/>
                </a:lnTo>
                <a:cubicBezTo>
                  <a:pt x="286452" y="6608918"/>
                  <a:pt x="0" y="6322466"/>
                  <a:pt x="0" y="5969109"/>
                </a:cubicBezTo>
                <a:lnTo>
                  <a:pt x="0" y="639809"/>
                </a:lnTo>
                <a:cubicBezTo>
                  <a:pt x="0" y="286452"/>
                  <a:pt x="286452" y="0"/>
                  <a:pt x="63980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84511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08C6678-C054-AB74-F6B8-BA386797A9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6964"/>
            <a:ext cx="11254309" cy="11545295"/>
          </a:xfrm>
          <a:custGeom>
            <a:avLst/>
            <a:gdLst>
              <a:gd name="connsiteX0" fmla="*/ 0 w 11254309"/>
              <a:gd name="connsiteY0" fmla="*/ 0 h 11545295"/>
              <a:gd name="connsiteX1" fmla="*/ 10269842 w 11254309"/>
              <a:gd name="connsiteY1" fmla="*/ 0 h 11545295"/>
              <a:gd name="connsiteX2" fmla="*/ 11254309 w 11254309"/>
              <a:gd name="connsiteY2" fmla="*/ 984467 h 11545295"/>
              <a:gd name="connsiteX3" fmla="*/ 11254309 w 11254309"/>
              <a:gd name="connsiteY3" fmla="*/ 10560828 h 11545295"/>
              <a:gd name="connsiteX4" fmla="*/ 10269842 w 11254309"/>
              <a:gd name="connsiteY4" fmla="*/ 11545295 h 11545295"/>
              <a:gd name="connsiteX5" fmla="*/ 0 w 11254309"/>
              <a:gd name="connsiteY5" fmla="*/ 11545295 h 1154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4309" h="11545295">
                <a:moveTo>
                  <a:pt x="0" y="0"/>
                </a:moveTo>
                <a:lnTo>
                  <a:pt x="10269842" y="0"/>
                </a:lnTo>
                <a:cubicBezTo>
                  <a:pt x="10813548" y="0"/>
                  <a:pt x="11254309" y="440761"/>
                  <a:pt x="11254309" y="984467"/>
                </a:cubicBezTo>
                <a:lnTo>
                  <a:pt x="11254309" y="10560828"/>
                </a:lnTo>
                <a:cubicBezTo>
                  <a:pt x="11254309" y="11104534"/>
                  <a:pt x="10813548" y="11545295"/>
                  <a:pt x="10269842" y="11545295"/>
                </a:cubicBezTo>
                <a:lnTo>
                  <a:pt x="0" y="11545295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C71C925-1A34-EBAE-12E1-F2BAD7A94C38}"/>
              </a:ext>
            </a:extLst>
          </p:cNvPr>
          <p:cNvSpPr/>
          <p:nvPr userDrawn="1"/>
        </p:nvSpPr>
        <p:spPr>
          <a:xfrm>
            <a:off x="12170643" y="6126438"/>
            <a:ext cx="5251563" cy="2274966"/>
          </a:xfrm>
          <a:prstGeom prst="roundRect">
            <a:avLst>
              <a:gd name="adj" fmla="val 11307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2CD913A-2549-E033-A2DE-5A9D31B9EC1F}"/>
              </a:ext>
            </a:extLst>
          </p:cNvPr>
          <p:cNvSpPr/>
          <p:nvPr userDrawn="1"/>
        </p:nvSpPr>
        <p:spPr>
          <a:xfrm>
            <a:off x="18100562" y="6126438"/>
            <a:ext cx="5251563" cy="2274966"/>
          </a:xfrm>
          <a:prstGeom prst="roundRect">
            <a:avLst>
              <a:gd name="adj" fmla="val 11307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9581AB6-15B1-F96E-DC0D-8713ADBBEAEC}"/>
              </a:ext>
            </a:extLst>
          </p:cNvPr>
          <p:cNvSpPr/>
          <p:nvPr userDrawn="1"/>
        </p:nvSpPr>
        <p:spPr>
          <a:xfrm>
            <a:off x="12170643" y="8911340"/>
            <a:ext cx="5251563" cy="2274966"/>
          </a:xfrm>
          <a:prstGeom prst="roundRect">
            <a:avLst>
              <a:gd name="adj" fmla="val 11307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3C045D1-F006-DF58-B843-0C898475C47B}"/>
              </a:ext>
            </a:extLst>
          </p:cNvPr>
          <p:cNvSpPr/>
          <p:nvPr userDrawn="1"/>
        </p:nvSpPr>
        <p:spPr>
          <a:xfrm>
            <a:off x="18100562" y="8911340"/>
            <a:ext cx="5251563" cy="2274966"/>
          </a:xfrm>
          <a:prstGeom prst="roundRect">
            <a:avLst>
              <a:gd name="adj" fmla="val 11307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745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980ED3F-48AE-DCA2-6B60-CE356ACFF1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8" y="1096964"/>
            <a:ext cx="22321836" cy="5545013"/>
          </a:xfrm>
          <a:custGeom>
            <a:avLst/>
            <a:gdLst>
              <a:gd name="connsiteX0" fmla="*/ 638730 w 22321836"/>
              <a:gd name="connsiteY0" fmla="*/ 0 h 5545013"/>
              <a:gd name="connsiteX1" fmla="*/ 21683108 w 22321836"/>
              <a:gd name="connsiteY1" fmla="*/ 0 h 5545013"/>
              <a:gd name="connsiteX2" fmla="*/ 22321836 w 22321836"/>
              <a:gd name="connsiteY2" fmla="*/ 638730 h 5545013"/>
              <a:gd name="connsiteX3" fmla="*/ 22321836 w 22321836"/>
              <a:gd name="connsiteY3" fmla="*/ 4906283 h 5545013"/>
              <a:gd name="connsiteX4" fmla="*/ 21683108 w 22321836"/>
              <a:gd name="connsiteY4" fmla="*/ 5545013 h 5545013"/>
              <a:gd name="connsiteX5" fmla="*/ 638730 w 22321836"/>
              <a:gd name="connsiteY5" fmla="*/ 5545013 h 5545013"/>
              <a:gd name="connsiteX6" fmla="*/ 0 w 22321836"/>
              <a:gd name="connsiteY6" fmla="*/ 4906283 h 5545013"/>
              <a:gd name="connsiteX7" fmla="*/ 0 w 22321836"/>
              <a:gd name="connsiteY7" fmla="*/ 638730 h 5545013"/>
              <a:gd name="connsiteX8" fmla="*/ 638730 w 22321836"/>
              <a:gd name="connsiteY8" fmla="*/ 0 h 554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1836" h="5545013">
                <a:moveTo>
                  <a:pt x="638730" y="0"/>
                </a:moveTo>
                <a:lnTo>
                  <a:pt x="21683108" y="0"/>
                </a:lnTo>
                <a:cubicBezTo>
                  <a:pt x="22035868" y="0"/>
                  <a:pt x="22321836" y="285969"/>
                  <a:pt x="22321836" y="638730"/>
                </a:cubicBezTo>
                <a:lnTo>
                  <a:pt x="22321836" y="4906283"/>
                </a:lnTo>
                <a:cubicBezTo>
                  <a:pt x="22321836" y="5259044"/>
                  <a:pt x="22035868" y="5545013"/>
                  <a:pt x="21683108" y="5545013"/>
                </a:cubicBezTo>
                <a:lnTo>
                  <a:pt x="638730" y="5545013"/>
                </a:lnTo>
                <a:cubicBezTo>
                  <a:pt x="285969" y="5545013"/>
                  <a:pt x="0" y="5259044"/>
                  <a:pt x="0" y="4906283"/>
                </a:cubicBezTo>
                <a:lnTo>
                  <a:pt x="0" y="638730"/>
                </a:lnTo>
                <a:cubicBezTo>
                  <a:pt x="0" y="285969"/>
                  <a:pt x="285969" y="0"/>
                  <a:pt x="63873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85519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99EDF11-F2A0-3130-9E81-65407DCCF4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382413" cy="86582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449770-ECAB-2E86-FCCF-296AC3138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8658200"/>
            <a:ext cx="24382413" cy="5057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3921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53E89ECC-3026-149C-27C7-58DF9A6FE1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382413" cy="100983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7239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BBD3E5-89D3-9BEF-32B2-C89352AACE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382413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06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BFC04D-E3CE-941F-AC9F-9D6A2E8A52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5287" y="-2719064"/>
            <a:ext cx="8514518" cy="8514518"/>
          </a:xfrm>
          <a:custGeom>
            <a:avLst/>
            <a:gdLst>
              <a:gd name="connsiteX0" fmla="*/ 817511 w 7740733"/>
              <a:gd name="connsiteY0" fmla="*/ 0 h 7740734"/>
              <a:gd name="connsiteX1" fmla="*/ 3096820 w 7740733"/>
              <a:gd name="connsiteY1" fmla="*/ 0 h 7740734"/>
              <a:gd name="connsiteX2" fmla="*/ 3869050 w 7740733"/>
              <a:gd name="connsiteY2" fmla="*/ 772230 h 7740734"/>
              <a:gd name="connsiteX3" fmla="*/ 3869050 w 7740733"/>
              <a:gd name="connsiteY3" fmla="*/ 773108 h 7740734"/>
              <a:gd name="connsiteX4" fmla="*/ 3869050 w 7740733"/>
              <a:gd name="connsiteY4" fmla="*/ 2802144 h 7740734"/>
              <a:gd name="connsiteX5" fmla="*/ 4640404 w 7740733"/>
              <a:gd name="connsiteY5" fmla="*/ 3575252 h 7740734"/>
              <a:gd name="connsiteX6" fmla="*/ 4642160 w 7740733"/>
              <a:gd name="connsiteY6" fmla="*/ 3575252 h 7740734"/>
              <a:gd name="connsiteX7" fmla="*/ 6967627 w 7740733"/>
              <a:gd name="connsiteY7" fmla="*/ 3575252 h 7740734"/>
              <a:gd name="connsiteX8" fmla="*/ 7740733 w 7740733"/>
              <a:gd name="connsiteY8" fmla="*/ 4346605 h 7740734"/>
              <a:gd name="connsiteX9" fmla="*/ 7740733 w 7740733"/>
              <a:gd name="connsiteY9" fmla="*/ 4348360 h 7740734"/>
              <a:gd name="connsiteX10" fmla="*/ 7740733 w 7740733"/>
              <a:gd name="connsiteY10" fmla="*/ 6923223 h 7740734"/>
              <a:gd name="connsiteX11" fmla="*/ 6923223 w 7740733"/>
              <a:gd name="connsiteY11" fmla="*/ 7740734 h 7740734"/>
              <a:gd name="connsiteX12" fmla="*/ 4643037 w 7740733"/>
              <a:gd name="connsiteY12" fmla="*/ 7740734 h 7740734"/>
              <a:gd name="connsiteX13" fmla="*/ 3869929 w 7740733"/>
              <a:gd name="connsiteY13" fmla="*/ 6969381 h 7740734"/>
              <a:gd name="connsiteX14" fmla="*/ 3869929 w 7740733"/>
              <a:gd name="connsiteY14" fmla="*/ 6967626 h 7740734"/>
              <a:gd name="connsiteX15" fmla="*/ 3869929 w 7740733"/>
              <a:gd name="connsiteY15" fmla="*/ 4838375 h 7740734"/>
              <a:gd name="connsiteX16" fmla="*/ 3097697 w 7740733"/>
              <a:gd name="connsiteY16" fmla="*/ 4066145 h 7740734"/>
              <a:gd name="connsiteX17" fmla="*/ 772230 w 7740733"/>
              <a:gd name="connsiteY17" fmla="*/ 4066145 h 7740734"/>
              <a:gd name="connsiteX18" fmla="*/ 0 w 7740733"/>
              <a:gd name="connsiteY18" fmla="*/ 3293914 h 7740734"/>
              <a:gd name="connsiteX19" fmla="*/ 0 w 7740733"/>
              <a:gd name="connsiteY19" fmla="*/ 3293037 h 7740734"/>
              <a:gd name="connsiteX20" fmla="*/ 0 w 7740733"/>
              <a:gd name="connsiteY20" fmla="*/ 817511 h 7740734"/>
              <a:gd name="connsiteX21" fmla="*/ 817511 w 7740733"/>
              <a:gd name="connsiteY21" fmla="*/ 0 h 774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740733" h="7740734">
                <a:moveTo>
                  <a:pt x="817511" y="0"/>
                </a:moveTo>
                <a:lnTo>
                  <a:pt x="3096820" y="0"/>
                </a:lnTo>
                <a:cubicBezTo>
                  <a:pt x="3523320" y="0"/>
                  <a:pt x="3869050" y="345738"/>
                  <a:pt x="3869050" y="772230"/>
                </a:cubicBezTo>
                <a:cubicBezTo>
                  <a:pt x="3869050" y="772522"/>
                  <a:pt x="3869050" y="772815"/>
                  <a:pt x="3869050" y="773108"/>
                </a:cubicBezTo>
                <a:lnTo>
                  <a:pt x="3869050" y="2802144"/>
                </a:lnTo>
                <a:cubicBezTo>
                  <a:pt x="3868560" y="3228643"/>
                  <a:pt x="4213904" y="3574760"/>
                  <a:pt x="4640404" y="3575252"/>
                </a:cubicBezTo>
                <a:cubicBezTo>
                  <a:pt x="4640983" y="3575252"/>
                  <a:pt x="4641579" y="3575252"/>
                  <a:pt x="4642160" y="3575252"/>
                </a:cubicBezTo>
                <a:lnTo>
                  <a:pt x="6967627" y="3575252"/>
                </a:lnTo>
                <a:cubicBezTo>
                  <a:pt x="7394125" y="3574760"/>
                  <a:pt x="7740243" y="3920105"/>
                  <a:pt x="7740733" y="4346605"/>
                </a:cubicBezTo>
                <a:cubicBezTo>
                  <a:pt x="7740733" y="4347184"/>
                  <a:pt x="7740733" y="4347781"/>
                  <a:pt x="7740733" y="4348360"/>
                </a:cubicBezTo>
                <a:lnTo>
                  <a:pt x="7740733" y="6923223"/>
                </a:lnTo>
                <a:cubicBezTo>
                  <a:pt x="7739383" y="7374170"/>
                  <a:pt x="7374170" y="7739383"/>
                  <a:pt x="6923223" y="7740734"/>
                </a:cubicBezTo>
                <a:lnTo>
                  <a:pt x="4643037" y="7740734"/>
                </a:lnTo>
                <a:cubicBezTo>
                  <a:pt x="4216538" y="7741226"/>
                  <a:pt x="3870419" y="7395881"/>
                  <a:pt x="3869929" y="6969381"/>
                </a:cubicBezTo>
                <a:cubicBezTo>
                  <a:pt x="3869929" y="6968801"/>
                  <a:pt x="3869929" y="6968206"/>
                  <a:pt x="3869929" y="6967626"/>
                </a:cubicBezTo>
                <a:lnTo>
                  <a:pt x="3869929" y="4838375"/>
                </a:lnTo>
                <a:cubicBezTo>
                  <a:pt x="3869929" y="4411876"/>
                  <a:pt x="3524198" y="4066145"/>
                  <a:pt x="3097697" y="4066145"/>
                </a:cubicBezTo>
                <a:lnTo>
                  <a:pt x="772230" y="4066145"/>
                </a:lnTo>
                <a:cubicBezTo>
                  <a:pt x="345740" y="4066145"/>
                  <a:pt x="0" y="3720413"/>
                  <a:pt x="0" y="3293914"/>
                </a:cubicBezTo>
                <a:cubicBezTo>
                  <a:pt x="0" y="3293616"/>
                  <a:pt x="0" y="3293335"/>
                  <a:pt x="0" y="3293037"/>
                </a:cubicBezTo>
                <a:lnTo>
                  <a:pt x="0" y="817511"/>
                </a:lnTo>
                <a:cubicBezTo>
                  <a:pt x="1349" y="366572"/>
                  <a:pt x="366572" y="1349"/>
                  <a:pt x="817511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F7D7A2-DE3A-5637-8B52-AED9B97F2D8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4364" y="6236745"/>
            <a:ext cx="8515484" cy="8515484"/>
          </a:xfrm>
          <a:custGeom>
            <a:avLst/>
            <a:gdLst>
              <a:gd name="connsiteX0" fmla="*/ 4641283 w 7741612"/>
              <a:gd name="connsiteY0" fmla="*/ 0 h 7741612"/>
              <a:gd name="connsiteX1" fmla="*/ 4643039 w 7741612"/>
              <a:gd name="connsiteY1" fmla="*/ 0 h 7741612"/>
              <a:gd name="connsiteX2" fmla="*/ 6924102 w 7741612"/>
              <a:gd name="connsiteY2" fmla="*/ 0 h 7741612"/>
              <a:gd name="connsiteX3" fmla="*/ 7741612 w 7741612"/>
              <a:gd name="connsiteY3" fmla="*/ 817511 h 7741612"/>
              <a:gd name="connsiteX4" fmla="*/ 7741612 w 7741612"/>
              <a:gd name="connsiteY4" fmla="*/ 3296196 h 7741612"/>
              <a:gd name="connsiteX5" fmla="*/ 6970261 w 7741612"/>
              <a:gd name="connsiteY5" fmla="*/ 4069303 h 7741612"/>
              <a:gd name="connsiteX6" fmla="*/ 6968506 w 7741612"/>
              <a:gd name="connsiteY6" fmla="*/ 4069303 h 7741612"/>
              <a:gd name="connsiteX7" fmla="*/ 4643916 w 7741612"/>
              <a:gd name="connsiteY7" fmla="*/ 4069303 h 7741612"/>
              <a:gd name="connsiteX8" fmla="*/ 3870808 w 7741612"/>
              <a:gd name="connsiteY8" fmla="*/ 4840657 h 7741612"/>
              <a:gd name="connsiteX9" fmla="*/ 3870808 w 7741612"/>
              <a:gd name="connsiteY9" fmla="*/ 4841534 h 7741612"/>
              <a:gd name="connsiteX10" fmla="*/ 3870808 w 7741612"/>
              <a:gd name="connsiteY10" fmla="*/ 6968503 h 7741612"/>
              <a:gd name="connsiteX11" fmla="*/ 3099455 w 7741612"/>
              <a:gd name="connsiteY11" fmla="*/ 7741612 h 7741612"/>
              <a:gd name="connsiteX12" fmla="*/ 3098576 w 7741612"/>
              <a:gd name="connsiteY12" fmla="*/ 7741612 h 7741612"/>
              <a:gd name="connsiteX13" fmla="*/ 817513 w 7741612"/>
              <a:gd name="connsiteY13" fmla="*/ 7741612 h 7741612"/>
              <a:gd name="connsiteX14" fmla="*/ 1 w 7741612"/>
              <a:gd name="connsiteY14" fmla="*/ 6923924 h 7741612"/>
              <a:gd name="connsiteX15" fmla="*/ 1 w 7741612"/>
              <a:gd name="connsiteY15" fmla="*/ 4449276 h 7741612"/>
              <a:gd name="connsiteX16" fmla="*/ 771355 w 7741612"/>
              <a:gd name="connsiteY16" fmla="*/ 3676168 h 7741612"/>
              <a:gd name="connsiteX17" fmla="*/ 772232 w 7741612"/>
              <a:gd name="connsiteY17" fmla="*/ 3676168 h 7741612"/>
              <a:gd name="connsiteX18" fmla="*/ 3097699 w 7741612"/>
              <a:gd name="connsiteY18" fmla="*/ 3676168 h 7741612"/>
              <a:gd name="connsiteX19" fmla="*/ 3869929 w 7741612"/>
              <a:gd name="connsiteY19" fmla="*/ 2903938 h 7741612"/>
              <a:gd name="connsiteX20" fmla="*/ 3869929 w 7741612"/>
              <a:gd name="connsiteY20" fmla="*/ 773108 h 7741612"/>
              <a:gd name="connsiteX21" fmla="*/ 4641283 w 7741612"/>
              <a:gd name="connsiteY21" fmla="*/ 0 h 774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741612" h="7741612">
                <a:moveTo>
                  <a:pt x="4641283" y="0"/>
                </a:moveTo>
                <a:cubicBezTo>
                  <a:pt x="4641862" y="0"/>
                  <a:pt x="4642458" y="0"/>
                  <a:pt x="4643039" y="0"/>
                </a:cubicBezTo>
                <a:lnTo>
                  <a:pt x="6924102" y="0"/>
                </a:lnTo>
                <a:cubicBezTo>
                  <a:pt x="7375049" y="1351"/>
                  <a:pt x="7740262" y="366564"/>
                  <a:pt x="7741612" y="817511"/>
                </a:cubicBezTo>
                <a:lnTo>
                  <a:pt x="7741612" y="3296196"/>
                </a:lnTo>
                <a:cubicBezTo>
                  <a:pt x="7742104" y="3722695"/>
                  <a:pt x="7396759" y="4068813"/>
                  <a:pt x="6970261" y="4069303"/>
                </a:cubicBezTo>
                <a:cubicBezTo>
                  <a:pt x="6969681" y="4069303"/>
                  <a:pt x="6969085" y="4069303"/>
                  <a:pt x="6968506" y="4069303"/>
                </a:cubicBezTo>
                <a:lnTo>
                  <a:pt x="4643916" y="4069303"/>
                </a:lnTo>
                <a:cubicBezTo>
                  <a:pt x="4217417" y="4068813"/>
                  <a:pt x="3871298" y="4414158"/>
                  <a:pt x="3870808" y="4840657"/>
                </a:cubicBezTo>
                <a:cubicBezTo>
                  <a:pt x="3870808" y="4840956"/>
                  <a:pt x="3870808" y="4841236"/>
                  <a:pt x="3870808" y="4841534"/>
                </a:cubicBezTo>
                <a:lnTo>
                  <a:pt x="3870808" y="6968503"/>
                </a:lnTo>
                <a:cubicBezTo>
                  <a:pt x="3871298" y="7395003"/>
                  <a:pt x="3525954" y="7741120"/>
                  <a:pt x="3099455" y="7741612"/>
                </a:cubicBezTo>
                <a:cubicBezTo>
                  <a:pt x="3099156" y="7741612"/>
                  <a:pt x="3098875" y="7741612"/>
                  <a:pt x="3098576" y="7741612"/>
                </a:cubicBezTo>
                <a:lnTo>
                  <a:pt x="817513" y="7741612"/>
                </a:lnTo>
                <a:cubicBezTo>
                  <a:pt x="366506" y="7740260"/>
                  <a:pt x="1254" y="7374925"/>
                  <a:pt x="1" y="6923924"/>
                </a:cubicBezTo>
                <a:lnTo>
                  <a:pt x="1" y="4449276"/>
                </a:lnTo>
                <a:cubicBezTo>
                  <a:pt x="-483" y="4022776"/>
                  <a:pt x="344864" y="3676660"/>
                  <a:pt x="771355" y="3676168"/>
                </a:cubicBezTo>
                <a:cubicBezTo>
                  <a:pt x="771653" y="3676168"/>
                  <a:pt x="771933" y="3676168"/>
                  <a:pt x="772232" y="3676168"/>
                </a:cubicBezTo>
                <a:lnTo>
                  <a:pt x="3097699" y="3676168"/>
                </a:lnTo>
                <a:cubicBezTo>
                  <a:pt x="3524199" y="3676168"/>
                  <a:pt x="3869929" y="3330437"/>
                  <a:pt x="3869929" y="2903938"/>
                </a:cubicBezTo>
                <a:lnTo>
                  <a:pt x="3869929" y="773108"/>
                </a:lnTo>
                <a:cubicBezTo>
                  <a:pt x="3869439" y="346626"/>
                  <a:pt x="4214783" y="491"/>
                  <a:pt x="464128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DAF7CE1-4007-D4D1-794C-54AC12C9CDFD}"/>
              </a:ext>
            </a:extLst>
          </p:cNvPr>
          <p:cNvSpPr/>
          <p:nvPr userDrawn="1"/>
        </p:nvSpPr>
        <p:spPr>
          <a:xfrm rot="10800000" flipH="1">
            <a:off x="12319227" y="1329427"/>
            <a:ext cx="12063186" cy="12386573"/>
          </a:xfrm>
          <a:custGeom>
            <a:avLst/>
            <a:gdLst>
              <a:gd name="connsiteX0" fmla="*/ 3607679 w 11782880"/>
              <a:gd name="connsiteY0" fmla="*/ 0 h 12098753"/>
              <a:gd name="connsiteX1" fmla="*/ 11782880 w 11782880"/>
              <a:gd name="connsiteY1" fmla="*/ 8175202 h 12098753"/>
              <a:gd name="connsiteX2" fmla="*/ 10796177 w 11782880"/>
              <a:gd name="connsiteY2" fmla="*/ 12071989 h 12098753"/>
              <a:gd name="connsiteX3" fmla="*/ 10780788 w 11782880"/>
              <a:gd name="connsiteY3" fmla="*/ 12098753 h 12098753"/>
              <a:gd name="connsiteX4" fmla="*/ 8952423 w 11782880"/>
              <a:gd name="connsiteY4" fmla="*/ 12098753 h 12098753"/>
              <a:gd name="connsiteX5" fmla="*/ 9106129 w 11782880"/>
              <a:gd name="connsiteY5" fmla="*/ 11882605 h 12098753"/>
              <a:gd name="connsiteX6" fmla="*/ 10238584 w 11782880"/>
              <a:gd name="connsiteY6" fmla="*/ 8175202 h 12098753"/>
              <a:gd name="connsiteX7" fmla="*/ 3607679 w 11782880"/>
              <a:gd name="connsiteY7" fmla="*/ 1544296 h 12098753"/>
              <a:gd name="connsiteX8" fmla="*/ 169312 w 11782880"/>
              <a:gd name="connsiteY8" fmla="*/ 2504275 h 12098753"/>
              <a:gd name="connsiteX9" fmla="*/ 0 w 11782880"/>
              <a:gd name="connsiteY9" fmla="*/ 2612819 h 12098753"/>
              <a:gd name="connsiteX10" fmla="*/ 0 w 11782880"/>
              <a:gd name="connsiteY10" fmla="*/ 838631 h 12098753"/>
              <a:gd name="connsiteX11" fmla="*/ 63390 w 11782880"/>
              <a:gd name="connsiteY11" fmla="*/ 806164 h 12098753"/>
              <a:gd name="connsiteX12" fmla="*/ 3607679 w 11782880"/>
              <a:gd name="connsiteY12" fmla="*/ 0 h 1209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82880" h="12098753">
                <a:moveTo>
                  <a:pt x="3607679" y="0"/>
                </a:moveTo>
                <a:cubicBezTo>
                  <a:pt x="8122717" y="0"/>
                  <a:pt x="11782880" y="3660163"/>
                  <a:pt x="11782880" y="8175202"/>
                </a:cubicBezTo>
                <a:cubicBezTo>
                  <a:pt x="11782880" y="9586152"/>
                  <a:pt x="11425442" y="10913618"/>
                  <a:pt x="10796177" y="12071989"/>
                </a:cubicBezTo>
                <a:lnTo>
                  <a:pt x="10780788" y="12098753"/>
                </a:lnTo>
                <a:lnTo>
                  <a:pt x="8952423" y="12098753"/>
                </a:lnTo>
                <a:lnTo>
                  <a:pt x="9106129" y="11882605"/>
                </a:lnTo>
                <a:cubicBezTo>
                  <a:pt x="9821102" y="10824305"/>
                  <a:pt x="10238584" y="9548508"/>
                  <a:pt x="10238584" y="8175202"/>
                </a:cubicBezTo>
                <a:cubicBezTo>
                  <a:pt x="10238584" y="4513054"/>
                  <a:pt x="7269826" y="1544296"/>
                  <a:pt x="3607679" y="1544296"/>
                </a:cubicBezTo>
                <a:cubicBezTo>
                  <a:pt x="2348815" y="1544296"/>
                  <a:pt x="1171885" y="1895097"/>
                  <a:pt x="169312" y="2504275"/>
                </a:cubicBezTo>
                <a:lnTo>
                  <a:pt x="0" y="2612819"/>
                </a:lnTo>
                <a:lnTo>
                  <a:pt x="0" y="838631"/>
                </a:lnTo>
                <a:lnTo>
                  <a:pt x="63390" y="806164"/>
                </a:lnTo>
                <a:cubicBezTo>
                  <a:pt x="1135591" y="289525"/>
                  <a:pt x="2337824" y="0"/>
                  <a:pt x="360767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8236FB">
                  <a:alpha val="88000"/>
                </a:srgbClr>
              </a:gs>
              <a:gs pos="52000">
                <a:srgbClr val="000000"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898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139DBF4-882F-B558-4BDB-F571DCBF73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364" y="-2835169"/>
            <a:ext cx="8506214" cy="8621837"/>
          </a:xfrm>
          <a:custGeom>
            <a:avLst/>
            <a:gdLst>
              <a:gd name="connsiteX0" fmla="*/ 4954446 w 8506214"/>
              <a:gd name="connsiteY0" fmla="*/ 3932133 h 8621837"/>
              <a:gd name="connsiteX1" fmla="*/ 7795843 w 8506214"/>
              <a:gd name="connsiteY1" fmla="*/ 3932133 h 8621837"/>
              <a:gd name="connsiteX2" fmla="*/ 8506214 w 8506214"/>
              <a:gd name="connsiteY2" fmla="*/ 4642504 h 8621837"/>
              <a:gd name="connsiteX3" fmla="*/ 8506214 w 8506214"/>
              <a:gd name="connsiteY3" fmla="*/ 7911466 h 8621837"/>
              <a:gd name="connsiteX4" fmla="*/ 7795843 w 8506214"/>
              <a:gd name="connsiteY4" fmla="*/ 8621837 h 8621837"/>
              <a:gd name="connsiteX5" fmla="*/ 4954446 w 8506214"/>
              <a:gd name="connsiteY5" fmla="*/ 8621837 h 8621837"/>
              <a:gd name="connsiteX6" fmla="*/ 4244075 w 8506214"/>
              <a:gd name="connsiteY6" fmla="*/ 7911466 h 8621837"/>
              <a:gd name="connsiteX7" fmla="*/ 4244075 w 8506214"/>
              <a:gd name="connsiteY7" fmla="*/ 4642504 h 8621837"/>
              <a:gd name="connsiteX8" fmla="*/ 4954446 w 8506214"/>
              <a:gd name="connsiteY8" fmla="*/ 3932133 h 8621837"/>
              <a:gd name="connsiteX9" fmla="*/ 567498 w 8506214"/>
              <a:gd name="connsiteY9" fmla="*/ 0 h 8621837"/>
              <a:gd name="connsiteX10" fmla="*/ 2837417 w 8506214"/>
              <a:gd name="connsiteY10" fmla="*/ 0 h 8621837"/>
              <a:gd name="connsiteX11" fmla="*/ 3404914 w 8506214"/>
              <a:gd name="connsiteY11" fmla="*/ 567497 h 8621837"/>
              <a:gd name="connsiteX12" fmla="*/ 3404914 w 8506214"/>
              <a:gd name="connsiteY12" fmla="*/ 4122207 h 8621837"/>
              <a:gd name="connsiteX13" fmla="*/ 2837417 w 8506214"/>
              <a:gd name="connsiteY13" fmla="*/ 4689704 h 8621837"/>
              <a:gd name="connsiteX14" fmla="*/ 567498 w 8506214"/>
              <a:gd name="connsiteY14" fmla="*/ 4689704 h 8621837"/>
              <a:gd name="connsiteX15" fmla="*/ 0 w 8506214"/>
              <a:gd name="connsiteY15" fmla="*/ 4122207 h 8621837"/>
              <a:gd name="connsiteX16" fmla="*/ 0 w 8506214"/>
              <a:gd name="connsiteY16" fmla="*/ 567497 h 8621837"/>
              <a:gd name="connsiteX17" fmla="*/ 567498 w 8506214"/>
              <a:gd name="connsiteY17" fmla="*/ 0 h 86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06214" h="8621837">
                <a:moveTo>
                  <a:pt x="4954446" y="3932133"/>
                </a:moveTo>
                <a:lnTo>
                  <a:pt x="7795843" y="3932133"/>
                </a:lnTo>
                <a:cubicBezTo>
                  <a:pt x="8188170" y="3932133"/>
                  <a:pt x="8506214" y="4250177"/>
                  <a:pt x="8506214" y="4642504"/>
                </a:cubicBezTo>
                <a:lnTo>
                  <a:pt x="8506214" y="7911466"/>
                </a:lnTo>
                <a:cubicBezTo>
                  <a:pt x="8506214" y="8303793"/>
                  <a:pt x="8188170" y="8621837"/>
                  <a:pt x="7795843" y="8621837"/>
                </a:cubicBezTo>
                <a:lnTo>
                  <a:pt x="4954446" y="8621837"/>
                </a:lnTo>
                <a:cubicBezTo>
                  <a:pt x="4562119" y="8621837"/>
                  <a:pt x="4244075" y="8303793"/>
                  <a:pt x="4244075" y="7911466"/>
                </a:cubicBezTo>
                <a:lnTo>
                  <a:pt x="4244075" y="4642504"/>
                </a:lnTo>
                <a:cubicBezTo>
                  <a:pt x="4244075" y="4250177"/>
                  <a:pt x="4562119" y="3932133"/>
                  <a:pt x="4954446" y="3932133"/>
                </a:cubicBezTo>
                <a:close/>
                <a:moveTo>
                  <a:pt x="567498" y="0"/>
                </a:moveTo>
                <a:lnTo>
                  <a:pt x="2837417" y="0"/>
                </a:lnTo>
                <a:cubicBezTo>
                  <a:pt x="3150837" y="0"/>
                  <a:pt x="3404914" y="254077"/>
                  <a:pt x="3404914" y="567497"/>
                </a:cubicBezTo>
                <a:lnTo>
                  <a:pt x="3404914" y="4122207"/>
                </a:lnTo>
                <a:cubicBezTo>
                  <a:pt x="3404914" y="4435627"/>
                  <a:pt x="3150837" y="4689704"/>
                  <a:pt x="2837417" y="4689704"/>
                </a:cubicBezTo>
                <a:lnTo>
                  <a:pt x="567498" y="4689704"/>
                </a:lnTo>
                <a:cubicBezTo>
                  <a:pt x="254077" y="4689704"/>
                  <a:pt x="0" y="4435627"/>
                  <a:pt x="0" y="4122207"/>
                </a:cubicBezTo>
                <a:lnTo>
                  <a:pt x="0" y="567497"/>
                </a:lnTo>
                <a:cubicBezTo>
                  <a:pt x="0" y="254077"/>
                  <a:pt x="254077" y="0"/>
                  <a:pt x="56749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CDF09FE-D7DC-F30A-99D0-849763EBB3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4364" y="6076340"/>
            <a:ext cx="8506214" cy="8887550"/>
          </a:xfrm>
          <a:custGeom>
            <a:avLst/>
            <a:gdLst>
              <a:gd name="connsiteX0" fmla="*/ 567498 w 8506214"/>
              <a:gd name="connsiteY0" fmla="*/ 4197846 h 8887550"/>
              <a:gd name="connsiteX1" fmla="*/ 2837417 w 8506214"/>
              <a:gd name="connsiteY1" fmla="*/ 4197846 h 8887550"/>
              <a:gd name="connsiteX2" fmla="*/ 3404914 w 8506214"/>
              <a:gd name="connsiteY2" fmla="*/ 4765343 h 8887550"/>
              <a:gd name="connsiteX3" fmla="*/ 3404914 w 8506214"/>
              <a:gd name="connsiteY3" fmla="*/ 8320053 h 8887550"/>
              <a:gd name="connsiteX4" fmla="*/ 2837417 w 8506214"/>
              <a:gd name="connsiteY4" fmla="*/ 8887550 h 8887550"/>
              <a:gd name="connsiteX5" fmla="*/ 567498 w 8506214"/>
              <a:gd name="connsiteY5" fmla="*/ 8887550 h 8887550"/>
              <a:gd name="connsiteX6" fmla="*/ 0 w 8506214"/>
              <a:gd name="connsiteY6" fmla="*/ 8320053 h 8887550"/>
              <a:gd name="connsiteX7" fmla="*/ 0 w 8506214"/>
              <a:gd name="connsiteY7" fmla="*/ 4765343 h 8887550"/>
              <a:gd name="connsiteX8" fmla="*/ 567498 w 8506214"/>
              <a:gd name="connsiteY8" fmla="*/ 4197846 h 8887550"/>
              <a:gd name="connsiteX9" fmla="*/ 4954446 w 8506214"/>
              <a:gd name="connsiteY9" fmla="*/ 0 h 8887550"/>
              <a:gd name="connsiteX10" fmla="*/ 7795843 w 8506214"/>
              <a:gd name="connsiteY10" fmla="*/ 0 h 8887550"/>
              <a:gd name="connsiteX11" fmla="*/ 8506214 w 8506214"/>
              <a:gd name="connsiteY11" fmla="*/ 710370 h 8887550"/>
              <a:gd name="connsiteX12" fmla="*/ 8506214 w 8506214"/>
              <a:gd name="connsiteY12" fmla="*/ 3979332 h 8887550"/>
              <a:gd name="connsiteX13" fmla="*/ 7795843 w 8506214"/>
              <a:gd name="connsiteY13" fmla="*/ 4689703 h 8887550"/>
              <a:gd name="connsiteX14" fmla="*/ 4954446 w 8506214"/>
              <a:gd name="connsiteY14" fmla="*/ 4689703 h 8887550"/>
              <a:gd name="connsiteX15" fmla="*/ 4244075 w 8506214"/>
              <a:gd name="connsiteY15" fmla="*/ 3979332 h 8887550"/>
              <a:gd name="connsiteX16" fmla="*/ 4244075 w 8506214"/>
              <a:gd name="connsiteY16" fmla="*/ 710370 h 8887550"/>
              <a:gd name="connsiteX17" fmla="*/ 4954446 w 8506214"/>
              <a:gd name="connsiteY17" fmla="*/ 0 h 888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06214" h="8887550">
                <a:moveTo>
                  <a:pt x="567498" y="4197846"/>
                </a:moveTo>
                <a:lnTo>
                  <a:pt x="2837417" y="4197846"/>
                </a:lnTo>
                <a:cubicBezTo>
                  <a:pt x="3150837" y="4197846"/>
                  <a:pt x="3404914" y="4451923"/>
                  <a:pt x="3404914" y="4765343"/>
                </a:cubicBezTo>
                <a:lnTo>
                  <a:pt x="3404914" y="8320053"/>
                </a:lnTo>
                <a:cubicBezTo>
                  <a:pt x="3404914" y="8633473"/>
                  <a:pt x="3150837" y="8887550"/>
                  <a:pt x="2837417" y="8887550"/>
                </a:cubicBezTo>
                <a:lnTo>
                  <a:pt x="567498" y="8887550"/>
                </a:lnTo>
                <a:cubicBezTo>
                  <a:pt x="254077" y="8887550"/>
                  <a:pt x="0" y="8633473"/>
                  <a:pt x="0" y="8320053"/>
                </a:cubicBezTo>
                <a:lnTo>
                  <a:pt x="0" y="4765343"/>
                </a:lnTo>
                <a:cubicBezTo>
                  <a:pt x="0" y="4451923"/>
                  <a:pt x="254077" y="4197846"/>
                  <a:pt x="567498" y="4197846"/>
                </a:cubicBezTo>
                <a:close/>
                <a:moveTo>
                  <a:pt x="4954446" y="0"/>
                </a:moveTo>
                <a:lnTo>
                  <a:pt x="7795843" y="0"/>
                </a:lnTo>
                <a:cubicBezTo>
                  <a:pt x="8188170" y="0"/>
                  <a:pt x="8506214" y="318043"/>
                  <a:pt x="8506214" y="710370"/>
                </a:cubicBezTo>
                <a:lnTo>
                  <a:pt x="8506214" y="3979332"/>
                </a:lnTo>
                <a:cubicBezTo>
                  <a:pt x="8506214" y="4371659"/>
                  <a:pt x="8188170" y="4689703"/>
                  <a:pt x="7795843" y="4689703"/>
                </a:cubicBezTo>
                <a:lnTo>
                  <a:pt x="4954446" y="4689703"/>
                </a:lnTo>
                <a:cubicBezTo>
                  <a:pt x="4562119" y="4689703"/>
                  <a:pt x="4244075" y="4371659"/>
                  <a:pt x="4244075" y="3979332"/>
                </a:cubicBezTo>
                <a:lnTo>
                  <a:pt x="4244075" y="710370"/>
                </a:lnTo>
                <a:cubicBezTo>
                  <a:pt x="4244075" y="318043"/>
                  <a:pt x="4562119" y="0"/>
                  <a:pt x="495444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DAF7CE1-4007-D4D1-794C-54AC12C9CDFD}"/>
              </a:ext>
            </a:extLst>
          </p:cNvPr>
          <p:cNvSpPr/>
          <p:nvPr userDrawn="1"/>
        </p:nvSpPr>
        <p:spPr>
          <a:xfrm rot="10800000" flipH="1">
            <a:off x="12319227" y="1329427"/>
            <a:ext cx="12063186" cy="12386573"/>
          </a:xfrm>
          <a:custGeom>
            <a:avLst/>
            <a:gdLst>
              <a:gd name="connsiteX0" fmla="*/ 3607679 w 11782880"/>
              <a:gd name="connsiteY0" fmla="*/ 0 h 12098753"/>
              <a:gd name="connsiteX1" fmla="*/ 11782880 w 11782880"/>
              <a:gd name="connsiteY1" fmla="*/ 8175202 h 12098753"/>
              <a:gd name="connsiteX2" fmla="*/ 10796177 w 11782880"/>
              <a:gd name="connsiteY2" fmla="*/ 12071989 h 12098753"/>
              <a:gd name="connsiteX3" fmla="*/ 10780788 w 11782880"/>
              <a:gd name="connsiteY3" fmla="*/ 12098753 h 12098753"/>
              <a:gd name="connsiteX4" fmla="*/ 8952423 w 11782880"/>
              <a:gd name="connsiteY4" fmla="*/ 12098753 h 12098753"/>
              <a:gd name="connsiteX5" fmla="*/ 9106129 w 11782880"/>
              <a:gd name="connsiteY5" fmla="*/ 11882605 h 12098753"/>
              <a:gd name="connsiteX6" fmla="*/ 10238584 w 11782880"/>
              <a:gd name="connsiteY6" fmla="*/ 8175202 h 12098753"/>
              <a:gd name="connsiteX7" fmla="*/ 3607679 w 11782880"/>
              <a:gd name="connsiteY7" fmla="*/ 1544296 h 12098753"/>
              <a:gd name="connsiteX8" fmla="*/ 169312 w 11782880"/>
              <a:gd name="connsiteY8" fmla="*/ 2504275 h 12098753"/>
              <a:gd name="connsiteX9" fmla="*/ 0 w 11782880"/>
              <a:gd name="connsiteY9" fmla="*/ 2612819 h 12098753"/>
              <a:gd name="connsiteX10" fmla="*/ 0 w 11782880"/>
              <a:gd name="connsiteY10" fmla="*/ 838631 h 12098753"/>
              <a:gd name="connsiteX11" fmla="*/ 63390 w 11782880"/>
              <a:gd name="connsiteY11" fmla="*/ 806164 h 12098753"/>
              <a:gd name="connsiteX12" fmla="*/ 3607679 w 11782880"/>
              <a:gd name="connsiteY12" fmla="*/ 0 h 1209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82880" h="12098753">
                <a:moveTo>
                  <a:pt x="3607679" y="0"/>
                </a:moveTo>
                <a:cubicBezTo>
                  <a:pt x="8122717" y="0"/>
                  <a:pt x="11782880" y="3660163"/>
                  <a:pt x="11782880" y="8175202"/>
                </a:cubicBezTo>
                <a:cubicBezTo>
                  <a:pt x="11782880" y="9586152"/>
                  <a:pt x="11425442" y="10913618"/>
                  <a:pt x="10796177" y="12071989"/>
                </a:cubicBezTo>
                <a:lnTo>
                  <a:pt x="10780788" y="12098753"/>
                </a:lnTo>
                <a:lnTo>
                  <a:pt x="8952423" y="12098753"/>
                </a:lnTo>
                <a:lnTo>
                  <a:pt x="9106129" y="11882605"/>
                </a:lnTo>
                <a:cubicBezTo>
                  <a:pt x="9821102" y="10824305"/>
                  <a:pt x="10238584" y="9548508"/>
                  <a:pt x="10238584" y="8175202"/>
                </a:cubicBezTo>
                <a:cubicBezTo>
                  <a:pt x="10238584" y="4513054"/>
                  <a:pt x="7269826" y="1544296"/>
                  <a:pt x="3607679" y="1544296"/>
                </a:cubicBezTo>
                <a:cubicBezTo>
                  <a:pt x="2348815" y="1544296"/>
                  <a:pt x="1171885" y="1895097"/>
                  <a:pt x="169312" y="2504275"/>
                </a:cubicBezTo>
                <a:lnTo>
                  <a:pt x="0" y="2612819"/>
                </a:lnTo>
                <a:lnTo>
                  <a:pt x="0" y="838631"/>
                </a:lnTo>
                <a:lnTo>
                  <a:pt x="63390" y="806164"/>
                </a:lnTo>
                <a:cubicBezTo>
                  <a:pt x="1135591" y="289525"/>
                  <a:pt x="2337824" y="0"/>
                  <a:pt x="360767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8236FB">
                  <a:alpha val="88000"/>
                </a:srgbClr>
              </a:gs>
              <a:gs pos="52000">
                <a:srgbClr val="000000"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2709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6E472F9-B0EE-D1E1-277D-9FE2E47804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131711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A3409F7E-2777-B681-D027-E0298C09F7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50702" y="0"/>
            <a:ext cx="8131711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7601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6E472F9-B0EE-D1E1-277D-9FE2E47804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131711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A3409F7E-2777-B681-D027-E0298C09F7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56836" y="0"/>
            <a:ext cx="8131711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629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6E472F9-B0EE-D1E1-277D-9FE2E47804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131711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1275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18C360-6B4D-539B-C58D-59B54E4A94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2412" cy="9594304"/>
          </a:xfrm>
          <a:custGeom>
            <a:avLst/>
            <a:gdLst>
              <a:gd name="connsiteX0" fmla="*/ 0 w 24382412"/>
              <a:gd name="connsiteY0" fmla="*/ 0 h 9810328"/>
              <a:gd name="connsiteX1" fmla="*/ 24382412 w 24382412"/>
              <a:gd name="connsiteY1" fmla="*/ 0 h 9810328"/>
              <a:gd name="connsiteX2" fmla="*/ 24382412 w 24382412"/>
              <a:gd name="connsiteY2" fmla="*/ 9133267 h 9810328"/>
              <a:gd name="connsiteX3" fmla="*/ 23705352 w 24382412"/>
              <a:gd name="connsiteY3" fmla="*/ 9810328 h 9810328"/>
              <a:gd name="connsiteX4" fmla="*/ 677061 w 24382412"/>
              <a:gd name="connsiteY4" fmla="*/ 9810328 h 9810328"/>
              <a:gd name="connsiteX5" fmla="*/ 0 w 24382412"/>
              <a:gd name="connsiteY5" fmla="*/ 9133267 h 9810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2412" h="9810328">
                <a:moveTo>
                  <a:pt x="0" y="0"/>
                </a:moveTo>
                <a:lnTo>
                  <a:pt x="24382412" y="0"/>
                </a:lnTo>
                <a:lnTo>
                  <a:pt x="24382412" y="9133267"/>
                </a:lnTo>
                <a:cubicBezTo>
                  <a:pt x="24382412" y="9507197"/>
                  <a:pt x="24079282" y="9810328"/>
                  <a:pt x="23705352" y="9810328"/>
                </a:cubicBezTo>
                <a:lnTo>
                  <a:pt x="677061" y="9810328"/>
                </a:lnTo>
                <a:cubicBezTo>
                  <a:pt x="303131" y="9810328"/>
                  <a:pt x="0" y="9507197"/>
                  <a:pt x="0" y="9133267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3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7550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8902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82" r:id="rId2"/>
    <p:sldLayoutId id="2147483662" r:id="rId3"/>
    <p:sldLayoutId id="2147483663" r:id="rId4"/>
    <p:sldLayoutId id="2147483688" r:id="rId5"/>
    <p:sldLayoutId id="2147483664" r:id="rId6"/>
    <p:sldLayoutId id="2147483668" r:id="rId7"/>
    <p:sldLayoutId id="2147483665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7" r:id="rId16"/>
    <p:sldLayoutId id="2147483676" r:id="rId17"/>
    <p:sldLayoutId id="2147483678" r:id="rId18"/>
    <p:sldLayoutId id="2147483679" r:id="rId19"/>
    <p:sldLayoutId id="2147483680" r:id="rId20"/>
    <p:sldLayoutId id="2147483681" r:id="rId21"/>
    <p:sldLayoutId id="2147483684" r:id="rId22"/>
    <p:sldLayoutId id="2147483685" r:id="rId23"/>
    <p:sldLayoutId id="2147483687" r:id="rId24"/>
    <p:sldLayoutId id="2147483686" r:id="rId25"/>
    <p:sldLayoutId id="2147483666" r:id="rId26"/>
    <p:sldLayoutId id="2147483667" r:id="rId27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3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2.svg"/><Relationship Id="rId7" Type="http://schemas.openxmlformats.org/officeDocument/2006/relationships/image" Target="../media/image3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5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Relationship Id="rId5" Type="http://schemas.microsoft.com/office/2007/relationships/hdphoto" Target="../media/hdphoto2.wdp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3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170DD38-E9C3-D315-4E4F-FEE67F936025}"/>
              </a:ext>
            </a:extLst>
          </p:cNvPr>
          <p:cNvSpPr txBox="1"/>
          <p:nvPr/>
        </p:nvSpPr>
        <p:spPr>
          <a:xfrm>
            <a:off x="11887199" y="4157260"/>
            <a:ext cx="11456832" cy="54014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500">
                <a:latin typeface="Inter Tight" pitchFamily="2" charset="0"/>
                <a:ea typeface="Inter Tight" pitchFamily="2" charset="0"/>
                <a:cs typeface="Inter Tight" pitchFamily="2" charset="0"/>
              </a:rPr>
              <a:t>Revolutionizing Industries &amp; </a:t>
            </a:r>
          </a:p>
          <a:p>
            <a:r>
              <a:rPr lang="en-US" sz="11500">
                <a:latin typeface="Inter Tight" pitchFamily="2" charset="0"/>
                <a:ea typeface="Inter Tight" pitchFamily="2" charset="0"/>
                <a:cs typeface="Inter Tight" pitchFamily="2" charset="0"/>
              </a:rPr>
              <a:t>Daily Life</a:t>
            </a:r>
            <a:endParaRPr lang="id-ID" sz="115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E500D8B-D499-5E34-5254-B65391837836}"/>
              </a:ext>
            </a:extLst>
          </p:cNvPr>
          <p:cNvSpPr/>
          <p:nvPr/>
        </p:nvSpPr>
        <p:spPr>
          <a:xfrm>
            <a:off x="1038382" y="2321497"/>
            <a:ext cx="3404913" cy="7416823"/>
          </a:xfrm>
          <a:prstGeom prst="roundRect">
            <a:avLst>
              <a:gd name="adj" fmla="val 23139"/>
            </a:avLst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EA35EEE-BF4C-DC1B-A23E-908259B5D5FC}"/>
              </a:ext>
            </a:extLst>
          </p:cNvPr>
          <p:cNvGrpSpPr/>
          <p:nvPr/>
        </p:nvGrpSpPr>
        <p:grpSpPr>
          <a:xfrm>
            <a:off x="11997266" y="2697677"/>
            <a:ext cx="3674534" cy="960121"/>
            <a:chOff x="11997266" y="2215077"/>
            <a:chExt cx="3674534" cy="960121"/>
          </a:xfrm>
        </p:grpSpPr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4B45CBF8-8081-70D3-265F-EF3276439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0030605-3513-7DBF-EC88-4237EDEAAFDE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B094A2C3-A20F-A5DA-3DD1-A74B3B53720B}"/>
              </a:ext>
            </a:extLst>
          </p:cNvPr>
          <p:cNvSpPr txBox="1"/>
          <p:nvPr/>
        </p:nvSpPr>
        <p:spPr>
          <a:xfrm>
            <a:off x="11997265" y="10184319"/>
            <a:ext cx="66232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r>
              <a:rPr lang="en-US" sz="32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32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C6BD77-AA1F-DB29-28F1-167585FAFA3F}"/>
              </a:ext>
            </a:extLst>
          </p:cNvPr>
          <p:cNvSpPr/>
          <p:nvPr/>
        </p:nvSpPr>
        <p:spPr>
          <a:xfrm>
            <a:off x="5761914" y="11207334"/>
            <a:ext cx="3404913" cy="7416823"/>
          </a:xfrm>
          <a:prstGeom prst="roundRect">
            <a:avLst>
              <a:gd name="adj" fmla="val 2313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9BBBEB-8699-83DF-F742-52EAAC5304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5E7F7B7-136E-5C83-AF2D-1BDFA46407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348010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E8D952-8B7E-7FF0-73A2-2EBD5B9320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3161B3-E21D-52DD-B9C8-DDD2BDEC9C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085BA4-0A75-5491-BB6A-A08D1ABE3D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A43A2CE-79D1-1EE9-8770-14CBD274324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862021E-C63B-AF89-2876-27D6FCFA46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8CC5211-68FD-3680-FCD0-2F7F220D1C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4041067-5322-0F18-6B1A-103E4F36A030}"/>
              </a:ext>
            </a:extLst>
          </p:cNvPr>
          <p:cNvSpPr txBox="1"/>
          <p:nvPr/>
        </p:nvSpPr>
        <p:spPr>
          <a:xfrm>
            <a:off x="1213034" y="5101932"/>
            <a:ext cx="4170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David Reynolds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0071836-F2B8-42EC-1913-4D47C99B5781}"/>
              </a:ext>
            </a:extLst>
          </p:cNvPr>
          <p:cNvSpPr txBox="1"/>
          <p:nvPr/>
        </p:nvSpPr>
        <p:spPr>
          <a:xfrm>
            <a:off x="1213034" y="5748263"/>
            <a:ext cx="41706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Co-founder and CEO</a:t>
            </a:r>
            <a:endParaRPr lang="id-ID" sz="24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26D2686-AAE8-5738-7977-FEA2777C8666}"/>
              </a:ext>
            </a:extLst>
          </p:cNvPr>
          <p:cNvSpPr txBox="1"/>
          <p:nvPr/>
        </p:nvSpPr>
        <p:spPr>
          <a:xfrm>
            <a:off x="6137424" y="5101932"/>
            <a:ext cx="41982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/>
              <a:t>Michael Chen</a:t>
            </a:r>
            <a:endParaRPr lang="id-ID" sz="360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A0E2AD7-AB85-4CAD-D62A-69F7237387EE}"/>
              </a:ext>
            </a:extLst>
          </p:cNvPr>
          <p:cNvSpPr txBox="1"/>
          <p:nvPr/>
        </p:nvSpPr>
        <p:spPr>
          <a:xfrm>
            <a:off x="6137424" y="5748263"/>
            <a:ext cx="4198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Head of Research</a:t>
            </a:r>
            <a:endParaRPr lang="id-ID" sz="24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42A48B6-A321-A8F8-8504-886FA6DA6A4F}"/>
              </a:ext>
            </a:extLst>
          </p:cNvPr>
          <p:cNvSpPr txBox="1"/>
          <p:nvPr/>
        </p:nvSpPr>
        <p:spPr>
          <a:xfrm>
            <a:off x="6130578" y="11322496"/>
            <a:ext cx="4183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/>
              <a:t>John Williams</a:t>
            </a:r>
            <a:endParaRPr lang="id-ID" sz="360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D8738C4-19B8-6FAB-2204-DF5A425C376B}"/>
              </a:ext>
            </a:extLst>
          </p:cNvPr>
          <p:cNvSpPr txBox="1"/>
          <p:nvPr/>
        </p:nvSpPr>
        <p:spPr>
          <a:xfrm>
            <a:off x="6130578" y="11968827"/>
            <a:ext cx="41832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Chief Financial Office</a:t>
            </a:r>
            <a:endParaRPr lang="id-ID" sz="240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119CE23-3330-F9C3-7DD1-ADBCF84DC931}"/>
              </a:ext>
            </a:extLst>
          </p:cNvPr>
          <p:cNvSpPr txBox="1"/>
          <p:nvPr/>
        </p:nvSpPr>
        <p:spPr>
          <a:xfrm>
            <a:off x="1245990" y="11322496"/>
            <a:ext cx="4183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Mark Thompson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D808094-E2FE-D5EA-A3EF-06D6DCD96534}"/>
              </a:ext>
            </a:extLst>
          </p:cNvPr>
          <p:cNvSpPr txBox="1"/>
          <p:nvPr/>
        </p:nvSpPr>
        <p:spPr>
          <a:xfrm>
            <a:off x="1245990" y="11968827"/>
            <a:ext cx="41832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Chief Technology Officer</a:t>
            </a:r>
            <a:endParaRPr lang="id-ID" sz="24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3103A96-366A-16E8-1F5F-D3963D8EFBB1}"/>
              </a:ext>
            </a:extLst>
          </p:cNvPr>
          <p:cNvSpPr txBox="1"/>
          <p:nvPr/>
        </p:nvSpPr>
        <p:spPr>
          <a:xfrm>
            <a:off x="11089337" y="5101932"/>
            <a:ext cx="41982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Robert Lee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7197E5B-D64D-DA4D-C94A-E7CD6D611286}"/>
              </a:ext>
            </a:extLst>
          </p:cNvPr>
          <p:cNvSpPr txBox="1"/>
          <p:nvPr/>
        </p:nvSpPr>
        <p:spPr>
          <a:xfrm>
            <a:off x="11089337" y="5748263"/>
            <a:ext cx="4198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Head of Sales and Marketing</a:t>
            </a:r>
            <a:endParaRPr lang="id-ID" sz="240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BF3731B-A7C4-F155-0A9D-476655800BA6}"/>
              </a:ext>
            </a:extLst>
          </p:cNvPr>
          <p:cNvSpPr txBox="1"/>
          <p:nvPr/>
        </p:nvSpPr>
        <p:spPr>
          <a:xfrm>
            <a:off x="11082491" y="11322496"/>
            <a:ext cx="4183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James Miller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E6353B0-74CB-962F-7CE0-1AB840E9FEFB}"/>
              </a:ext>
            </a:extLst>
          </p:cNvPr>
          <p:cNvSpPr txBox="1"/>
          <p:nvPr/>
        </p:nvSpPr>
        <p:spPr>
          <a:xfrm>
            <a:off x="11082491" y="11968827"/>
            <a:ext cx="41832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Chief Operating Officer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7BFF232-EDB4-867F-A6DB-7543E59881F7}"/>
              </a:ext>
            </a:extLst>
          </p:cNvPr>
          <p:cNvSpPr txBox="1"/>
          <p:nvPr/>
        </p:nvSpPr>
        <p:spPr>
          <a:xfrm>
            <a:off x="16943734" y="3357480"/>
            <a:ext cx="743867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9600">
                <a:latin typeface="+mj-lt"/>
              </a:rPr>
              <a:t>Visionaries Driving AI Excellence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0561E9C-0EBD-1352-B9D9-9862BD75C13E}"/>
              </a:ext>
            </a:extLst>
          </p:cNvPr>
          <p:cNvSpPr txBox="1"/>
          <p:nvPr/>
        </p:nvSpPr>
        <p:spPr>
          <a:xfrm>
            <a:off x="16943733" y="8694788"/>
            <a:ext cx="64083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>
                <a:solidFill>
                  <a:schemeClr val="accent6">
                    <a:lumMod val="75000"/>
                  </a:schemeClr>
                </a:solidFill>
              </a:rPr>
              <a:t>Fermentum leo vel orci porta non. Viverra tellus in hac habitasse. </a:t>
            </a:r>
            <a:endParaRPr lang="en-US" sz="28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d-ID" sz="2800">
                <a:solidFill>
                  <a:schemeClr val="accent6">
                    <a:lumMod val="75000"/>
                  </a:schemeClr>
                </a:solidFill>
              </a:rPr>
              <a:t>Faucibus turpis in eu mi </a:t>
            </a:r>
            <a:endParaRPr lang="en-US" sz="28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d-ID" sz="2800">
                <a:solidFill>
                  <a:schemeClr val="accent6">
                    <a:lumMod val="75000"/>
                  </a:schemeClr>
                </a:solidFill>
              </a:rPr>
              <a:t>bibendum neque.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F3B04285-BBF7-AAF3-6B01-CD472F0E4892}"/>
              </a:ext>
            </a:extLst>
          </p:cNvPr>
          <p:cNvSpPr/>
          <p:nvPr/>
        </p:nvSpPr>
        <p:spPr>
          <a:xfrm>
            <a:off x="16932383" y="11322496"/>
            <a:ext cx="3476068" cy="8029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Join Now</a:t>
            </a:r>
            <a:endParaRPr lang="id-ID" sz="2800"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618885EC-1A1E-6563-8B46-C40CC9A6C6DC}"/>
              </a:ext>
            </a:extLst>
          </p:cNvPr>
          <p:cNvGrpSpPr/>
          <p:nvPr/>
        </p:nvGrpSpPr>
        <p:grpSpPr>
          <a:xfrm>
            <a:off x="16932383" y="1990862"/>
            <a:ext cx="3674534" cy="960121"/>
            <a:chOff x="11997266" y="2215077"/>
            <a:chExt cx="3674534" cy="960121"/>
          </a:xfrm>
        </p:grpSpPr>
        <p:pic>
          <p:nvPicPr>
            <p:cNvPr id="107" name="Graphic 106">
              <a:extLst>
                <a:ext uri="{FF2B5EF4-FFF2-40B4-BE49-F238E27FC236}">
                  <a16:creationId xmlns:a16="http://schemas.microsoft.com/office/drawing/2014/main" id="{7F5F34D7-0EBE-1098-B350-09B1CC2B8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3218581-418C-4441-BAB1-7BBE91207882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</a:rPr>
                <a:t>HORIZON</a:t>
              </a:r>
            </a:p>
            <a:p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</a:rPr>
                <a:t>TECH.</a:t>
              </a:r>
              <a:endParaRPr lang="id-ID" sz="28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397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2DE290-D049-C252-5B77-63AE935DD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6A5EA0-3EDC-DF3C-E524-BB91C4C729F4}"/>
              </a:ext>
            </a:extLst>
          </p:cNvPr>
          <p:cNvSpPr/>
          <p:nvPr/>
        </p:nvSpPr>
        <p:spPr>
          <a:xfrm>
            <a:off x="-19571" y="2845695"/>
            <a:ext cx="24401984" cy="10870305"/>
          </a:xfrm>
          <a:prstGeom prst="rect">
            <a:avLst/>
          </a:prstGeom>
          <a:gradFill>
            <a:gsLst>
              <a:gs pos="13000">
                <a:srgbClr val="000000">
                  <a:alpha val="0"/>
                </a:srgbClr>
              </a:gs>
              <a:gs pos="88000">
                <a:srgbClr val="0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9B3D8-F403-D879-D272-A0EA33167370}"/>
              </a:ext>
            </a:extLst>
          </p:cNvPr>
          <p:cNvSpPr txBox="1"/>
          <p:nvPr/>
        </p:nvSpPr>
        <p:spPr>
          <a:xfrm>
            <a:off x="885950" y="8568476"/>
            <a:ext cx="1598577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latin typeface="+mj-lt"/>
              </a:rPr>
              <a:t>Empowering Businesses </a:t>
            </a:r>
          </a:p>
          <a:p>
            <a:r>
              <a:rPr lang="en-US" sz="9600">
                <a:latin typeface="+mj-lt"/>
              </a:rPr>
              <a:t>with AI Innovation</a:t>
            </a:r>
            <a:endParaRPr lang="id-ID" sz="9600">
              <a:latin typeface="+mj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A86BD8E-6D72-8C95-39DC-2A4032D69A9F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C2A47C2B-9F6F-9317-699A-57656D95C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40731B5-2F83-B1A1-1280-4079D90998AC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8F527D0-E9B7-7891-10D7-57B59F2C5FE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98B6D4C-A68D-FE41-39DD-590A2FFAD9BE}"/>
              </a:ext>
            </a:extLst>
          </p:cNvPr>
          <p:cNvSpPr/>
          <p:nvPr/>
        </p:nvSpPr>
        <p:spPr>
          <a:xfrm>
            <a:off x="1059110" y="11815690"/>
            <a:ext cx="3476068" cy="8029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Our Services</a:t>
            </a:r>
            <a:endParaRPr lang="id-ID" sz="2800"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324987-E9F4-5E61-CA7D-7D13E5EAF1F1}"/>
              </a:ext>
            </a:extLst>
          </p:cNvPr>
          <p:cNvSpPr txBox="1"/>
          <p:nvPr/>
        </p:nvSpPr>
        <p:spPr>
          <a:xfrm>
            <a:off x="953292" y="8045256"/>
            <a:ext cx="112379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spc="300"/>
              <a:t>HORIZON TECH. PORTFOLIO</a:t>
            </a:r>
            <a:endParaRPr lang="id-ID" sz="2800" spc="3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DEB1ED-6525-D9B9-11CD-3456B29ECF0B}"/>
              </a:ext>
            </a:extLst>
          </p:cNvPr>
          <p:cNvSpPr txBox="1"/>
          <p:nvPr/>
        </p:nvSpPr>
        <p:spPr>
          <a:xfrm>
            <a:off x="9670926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BEST AI STARTUP</a:t>
            </a:r>
          </a:p>
          <a:p>
            <a:pPr algn="ct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GLOBAL AI SUMMIT 2023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pic>
        <p:nvPicPr>
          <p:cNvPr id="32" name="Graphic 31" descr="Arrow Right outline">
            <a:extLst>
              <a:ext uri="{FF2B5EF4-FFF2-40B4-BE49-F238E27FC236}">
                <a16:creationId xmlns:a16="http://schemas.microsoft.com/office/drawing/2014/main" id="{5BBEA092-3ED6-F4AA-5E5D-889426503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95339" y="11288140"/>
            <a:ext cx="1858049" cy="185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33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666C087-522C-73D1-E17E-E2816B961A09}"/>
              </a:ext>
            </a:extLst>
          </p:cNvPr>
          <p:cNvSpPr txBox="1"/>
          <p:nvPr/>
        </p:nvSpPr>
        <p:spPr>
          <a:xfrm>
            <a:off x="1173982" y="118985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030288" y="3456782"/>
            <a:ext cx="87126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/>
              <a:t>Showcasing Our AI Solutions in Action</a:t>
            </a:r>
            <a:endParaRPr lang="id-ID" sz="9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8B837B-767D-F2AB-9FDF-3B77372C3D5D}"/>
              </a:ext>
            </a:extLst>
          </p:cNvPr>
          <p:cNvSpPr txBox="1"/>
          <p:nvPr/>
        </p:nvSpPr>
        <p:spPr>
          <a:xfrm>
            <a:off x="1030288" y="8443335"/>
            <a:ext cx="61923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Elit ullamcorper dignissim cras</a:t>
            </a:r>
            <a:r>
              <a:rPr lang="en-US" sz="2400"/>
              <a:t>ev</a:t>
            </a:r>
            <a:r>
              <a:rPr lang="id-ID" sz="2400"/>
              <a:t> </a:t>
            </a:r>
            <a:endParaRPr lang="en-US" sz="2400"/>
          </a:p>
          <a:p>
            <a:r>
              <a:rPr lang="id-ID" sz="2400"/>
              <a:t>tincidunt lobortis giat vivamus. </a:t>
            </a:r>
            <a:endParaRPr lang="en-US" sz="2400"/>
          </a:p>
          <a:p>
            <a:r>
              <a:rPr lang="id-ID" sz="2400"/>
              <a:t>Id aliquet lectus proin nibh </a:t>
            </a:r>
            <a:endParaRPr lang="en-US" sz="2400"/>
          </a:p>
          <a:p>
            <a:r>
              <a:rPr lang="id-ID" sz="2400"/>
              <a:t>nisl condimentum id.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BB524A2-A1CA-8946-0E13-233EB61E1CAF}"/>
              </a:ext>
            </a:extLst>
          </p:cNvPr>
          <p:cNvSpPr/>
          <p:nvPr/>
        </p:nvSpPr>
        <p:spPr>
          <a:xfrm>
            <a:off x="11732654" y="1070735"/>
            <a:ext cx="5385959" cy="5385959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B9873FC-C3FA-7DEB-9DBF-92E509A11695}"/>
              </a:ext>
            </a:extLst>
          </p:cNvPr>
          <p:cNvSpPr/>
          <p:nvPr/>
        </p:nvSpPr>
        <p:spPr>
          <a:xfrm>
            <a:off x="17942204" y="1070735"/>
            <a:ext cx="5385959" cy="5385959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2783656-9DE0-75D7-3116-5F160B3434BC}"/>
              </a:ext>
            </a:extLst>
          </p:cNvPr>
          <p:cNvSpPr/>
          <p:nvPr/>
        </p:nvSpPr>
        <p:spPr>
          <a:xfrm>
            <a:off x="11732654" y="7233079"/>
            <a:ext cx="5385959" cy="5385959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34EF7DC-B926-D889-C590-F9021463EC90}"/>
              </a:ext>
            </a:extLst>
          </p:cNvPr>
          <p:cNvSpPr/>
          <p:nvPr/>
        </p:nvSpPr>
        <p:spPr>
          <a:xfrm>
            <a:off x="17942204" y="7233079"/>
            <a:ext cx="5385959" cy="5385959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69C3174-C1B5-7A37-CEC2-A08CEA265CAA}"/>
              </a:ext>
            </a:extLst>
          </p:cNvPr>
          <p:cNvGrpSpPr/>
          <p:nvPr/>
        </p:nvGrpSpPr>
        <p:grpSpPr>
          <a:xfrm>
            <a:off x="13709297" y="1609709"/>
            <a:ext cx="1432672" cy="1388890"/>
            <a:chOff x="13984334" y="1956892"/>
            <a:chExt cx="1004113" cy="97342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3D8FD6C-775D-7520-1612-B8169345DFC5}"/>
                </a:ext>
              </a:extLst>
            </p:cNvPr>
            <p:cNvSpPr/>
            <p:nvPr/>
          </p:nvSpPr>
          <p:spPr>
            <a:xfrm rot="1251045">
              <a:off x="14111663" y="1956892"/>
              <a:ext cx="876784" cy="87678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9F5EAA3C-D4A4-34ED-FEEF-52E0B363028F}"/>
                </a:ext>
              </a:extLst>
            </p:cNvPr>
            <p:cNvSpPr/>
            <p:nvPr/>
          </p:nvSpPr>
          <p:spPr>
            <a:xfrm>
              <a:off x="13984334" y="2053538"/>
              <a:ext cx="876784" cy="876782"/>
            </a:xfrm>
            <a:prstGeom prst="roundRect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B6CB9E7-F83B-F4EC-1A5E-0F5DACBD96A0}"/>
              </a:ext>
            </a:extLst>
          </p:cNvPr>
          <p:cNvGrpSpPr/>
          <p:nvPr/>
        </p:nvGrpSpPr>
        <p:grpSpPr>
          <a:xfrm>
            <a:off x="19918847" y="1609709"/>
            <a:ext cx="1432672" cy="1388890"/>
            <a:chOff x="13984334" y="1956892"/>
            <a:chExt cx="1004113" cy="973428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6FB3500-0815-B5F4-4AB4-2C1EAE4FC65D}"/>
                </a:ext>
              </a:extLst>
            </p:cNvPr>
            <p:cNvSpPr/>
            <p:nvPr/>
          </p:nvSpPr>
          <p:spPr>
            <a:xfrm rot="1251045">
              <a:off x="14111663" y="1956892"/>
              <a:ext cx="876784" cy="87678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F550D03-3829-C0A3-C018-09F983757A46}"/>
                </a:ext>
              </a:extLst>
            </p:cNvPr>
            <p:cNvSpPr/>
            <p:nvPr/>
          </p:nvSpPr>
          <p:spPr>
            <a:xfrm>
              <a:off x="13984334" y="2053538"/>
              <a:ext cx="876784" cy="876782"/>
            </a:xfrm>
            <a:prstGeom prst="roundRect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D16FA53-3558-1D04-BD7C-9533D08F2524}"/>
              </a:ext>
            </a:extLst>
          </p:cNvPr>
          <p:cNvGrpSpPr/>
          <p:nvPr/>
        </p:nvGrpSpPr>
        <p:grpSpPr>
          <a:xfrm>
            <a:off x="13709297" y="7773366"/>
            <a:ext cx="1432672" cy="1388890"/>
            <a:chOff x="13984334" y="1956892"/>
            <a:chExt cx="1004113" cy="97342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CF220F0E-2355-87B5-2BD9-4CF4EECBE930}"/>
                </a:ext>
              </a:extLst>
            </p:cNvPr>
            <p:cNvSpPr/>
            <p:nvPr/>
          </p:nvSpPr>
          <p:spPr>
            <a:xfrm rot="1251045">
              <a:off x="14111663" y="1956892"/>
              <a:ext cx="876784" cy="87678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42522CA3-C2AF-C3C6-7D24-C8357BA1A0D1}"/>
                </a:ext>
              </a:extLst>
            </p:cNvPr>
            <p:cNvSpPr/>
            <p:nvPr/>
          </p:nvSpPr>
          <p:spPr>
            <a:xfrm>
              <a:off x="13984334" y="2053538"/>
              <a:ext cx="876784" cy="876782"/>
            </a:xfrm>
            <a:prstGeom prst="roundRect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94C0AB8-3085-4BEE-70EB-65861A9A315B}"/>
              </a:ext>
            </a:extLst>
          </p:cNvPr>
          <p:cNvGrpSpPr/>
          <p:nvPr/>
        </p:nvGrpSpPr>
        <p:grpSpPr>
          <a:xfrm>
            <a:off x="19918847" y="7773366"/>
            <a:ext cx="1432672" cy="1388890"/>
            <a:chOff x="13984334" y="1956892"/>
            <a:chExt cx="1004113" cy="97342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BF9E96E-26B7-4F2E-1EBA-0C5B32A9DDC7}"/>
                </a:ext>
              </a:extLst>
            </p:cNvPr>
            <p:cNvSpPr/>
            <p:nvPr/>
          </p:nvSpPr>
          <p:spPr>
            <a:xfrm rot="1251045">
              <a:off x="14111663" y="1956892"/>
              <a:ext cx="876784" cy="87678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A55F92BE-4050-0C01-F091-BE50750DEEA4}"/>
                </a:ext>
              </a:extLst>
            </p:cNvPr>
            <p:cNvSpPr/>
            <p:nvPr/>
          </p:nvSpPr>
          <p:spPr>
            <a:xfrm>
              <a:off x="13984334" y="2053538"/>
              <a:ext cx="876784" cy="876782"/>
            </a:xfrm>
            <a:prstGeom prst="roundRect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Streetcar with solid fill">
            <a:extLst>
              <a:ext uri="{FF2B5EF4-FFF2-40B4-BE49-F238E27FC236}">
                <a16:creationId xmlns:a16="http://schemas.microsoft.com/office/drawing/2014/main" id="{E3182012-6D33-04B1-BF01-855C0BB34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091493" y="8089286"/>
            <a:ext cx="914400" cy="914400"/>
          </a:xfrm>
          <a:prstGeom prst="rect">
            <a:avLst/>
          </a:prstGeom>
        </p:spPr>
      </p:pic>
      <p:pic>
        <p:nvPicPr>
          <p:cNvPr id="39" name="Graphic 38" descr="Graduation cap with solid fill">
            <a:extLst>
              <a:ext uri="{FF2B5EF4-FFF2-40B4-BE49-F238E27FC236}">
                <a16:creationId xmlns:a16="http://schemas.microsoft.com/office/drawing/2014/main" id="{5D0C3447-0160-9253-B981-42B8C3C16B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77596" y="8079558"/>
            <a:ext cx="914400" cy="914400"/>
          </a:xfrm>
          <a:prstGeom prst="rect">
            <a:avLst/>
          </a:prstGeom>
        </p:spPr>
      </p:pic>
      <p:pic>
        <p:nvPicPr>
          <p:cNvPr id="41" name="Graphic 40" descr="Bank with solid fill">
            <a:extLst>
              <a:ext uri="{FF2B5EF4-FFF2-40B4-BE49-F238E27FC236}">
                <a16:creationId xmlns:a16="http://schemas.microsoft.com/office/drawing/2014/main" id="{7720D5B9-BF0F-5FB9-BCB4-A738571D54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087146" y="1898945"/>
            <a:ext cx="914400" cy="914400"/>
          </a:xfrm>
          <a:prstGeom prst="rect">
            <a:avLst/>
          </a:prstGeom>
        </p:spPr>
      </p:pic>
      <p:pic>
        <p:nvPicPr>
          <p:cNvPr id="43" name="Graphic 42" descr="Immunity with solid fill">
            <a:extLst>
              <a:ext uri="{FF2B5EF4-FFF2-40B4-BE49-F238E27FC236}">
                <a16:creationId xmlns:a16="http://schemas.microsoft.com/office/drawing/2014/main" id="{1691B120-3E58-8870-8725-64525E040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877596" y="1898945"/>
            <a:ext cx="914400" cy="9144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BB6D6573-C1BE-956B-122C-8673DFAA5967}"/>
              </a:ext>
            </a:extLst>
          </p:cNvPr>
          <p:cNvSpPr txBox="1"/>
          <p:nvPr/>
        </p:nvSpPr>
        <p:spPr>
          <a:xfrm>
            <a:off x="12339580" y="3655469"/>
            <a:ext cx="4172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b="1" spc="300"/>
              <a:t>HEALTHCARE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10219C6-7764-BF03-1910-3EF7DED37A0B}"/>
              </a:ext>
            </a:extLst>
          </p:cNvPr>
          <p:cNvSpPr txBox="1"/>
          <p:nvPr/>
        </p:nvSpPr>
        <p:spPr>
          <a:xfrm>
            <a:off x="12339580" y="4342435"/>
            <a:ext cx="41721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65000"/>
                  </a:schemeClr>
                </a:solidFill>
              </a:rPr>
              <a:t>AI-powered diagnostics, personalized treatment plans, and patient care solutions.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B2C457-FEAD-1F6D-7250-4553130512BB}"/>
              </a:ext>
            </a:extLst>
          </p:cNvPr>
          <p:cNvSpPr txBox="1"/>
          <p:nvPr/>
        </p:nvSpPr>
        <p:spPr>
          <a:xfrm>
            <a:off x="18549130" y="3655469"/>
            <a:ext cx="4172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spc="300"/>
              <a:t>FINANCE</a:t>
            </a:r>
            <a:endParaRPr lang="id-ID" sz="2400" b="1" spc="3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F4CC037-A744-65DA-5A9B-BAF4857AA23D}"/>
              </a:ext>
            </a:extLst>
          </p:cNvPr>
          <p:cNvSpPr txBox="1"/>
          <p:nvPr/>
        </p:nvSpPr>
        <p:spPr>
          <a:xfrm>
            <a:off x="18549130" y="4342435"/>
            <a:ext cx="41721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65000"/>
                  </a:schemeClr>
                </a:solidFill>
              </a:rPr>
              <a:t>Fraud detection, algorithmic trading, and AI-driven customer service.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1E856D1-A59C-33B2-9B90-75315BC81EE0}"/>
              </a:ext>
            </a:extLst>
          </p:cNvPr>
          <p:cNvSpPr txBox="1"/>
          <p:nvPr/>
        </p:nvSpPr>
        <p:spPr>
          <a:xfrm>
            <a:off x="12339580" y="9770343"/>
            <a:ext cx="4172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spc="300"/>
              <a:t>EDUCATION</a:t>
            </a:r>
            <a:endParaRPr lang="id-ID" sz="2400" b="1" spc="3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6386937-3616-C322-6908-F76BAC1EC8B0}"/>
              </a:ext>
            </a:extLst>
          </p:cNvPr>
          <p:cNvSpPr txBox="1"/>
          <p:nvPr/>
        </p:nvSpPr>
        <p:spPr>
          <a:xfrm>
            <a:off x="12339580" y="10457309"/>
            <a:ext cx="41721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65000"/>
                  </a:schemeClr>
                </a:solidFill>
              </a:rPr>
              <a:t>Personalized learning experiences, and classroom integration.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2C9822B-0C5F-1BF8-37C8-57D80000D7F3}"/>
              </a:ext>
            </a:extLst>
          </p:cNvPr>
          <p:cNvSpPr txBox="1"/>
          <p:nvPr/>
        </p:nvSpPr>
        <p:spPr>
          <a:xfrm>
            <a:off x="18549130" y="9770343"/>
            <a:ext cx="4172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spc="300"/>
              <a:t>TRANSPORTATION</a:t>
            </a:r>
            <a:endParaRPr lang="id-ID" sz="2400" b="1" spc="30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5CC52CB-6E70-63D2-F1A5-F0A1ECB85533}"/>
              </a:ext>
            </a:extLst>
          </p:cNvPr>
          <p:cNvSpPr txBox="1"/>
          <p:nvPr/>
        </p:nvSpPr>
        <p:spPr>
          <a:xfrm>
            <a:off x="18549130" y="10457309"/>
            <a:ext cx="41721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65000"/>
                  </a:schemeClr>
                </a:solidFill>
              </a:rPr>
              <a:t>Autonomous vehicles, traffic management, and smart city solutions.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422FEDF-22E0-F423-FAAE-03BC0755C93C}"/>
              </a:ext>
            </a:extLst>
          </p:cNvPr>
          <p:cNvCxnSpPr>
            <a:cxnSpLocks/>
          </p:cNvCxnSpPr>
          <p:nvPr/>
        </p:nvCxnSpPr>
        <p:spPr>
          <a:xfrm>
            <a:off x="1030288" y="11970568"/>
            <a:ext cx="0" cy="67169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694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2B6C48B-ED34-8E7B-0D81-9D50BE8260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2AC6CB9-B59E-AEB5-4D5B-E7E5C9CB0E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AF80AB-A49C-4BCC-311D-3ABB26A157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DC1DA5C-9667-39DD-F730-0667A3A782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876124" y="3185592"/>
            <a:ext cx="749865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/>
              <a:t>Innovative. Intelligent.</a:t>
            </a:r>
          </a:p>
          <a:p>
            <a:r>
              <a:rPr lang="en-US" sz="11500"/>
              <a:t>Impactful.</a:t>
            </a:r>
            <a:endParaRPr lang="id-ID" sz="115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1030288" y="11210277"/>
            <a:ext cx="3476068" cy="802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Learn More</a:t>
            </a:r>
            <a:endParaRPr lang="id-ID" sz="2800">
              <a:solidFill>
                <a:schemeClr val="tx1"/>
              </a:solidFill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C087-522C-73D1-E17E-E2816B961A09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7D7504-5620-509B-ACBE-B8BA92D57B8F}"/>
              </a:ext>
            </a:extLst>
          </p:cNvPr>
          <p:cNvSpPr txBox="1"/>
          <p:nvPr/>
        </p:nvSpPr>
        <p:spPr>
          <a:xfrm>
            <a:off x="909803" y="9250394"/>
            <a:ext cx="74649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/>
              <a:t>Malesuada nunc vel risus commodo </a:t>
            </a:r>
            <a:endParaRPr lang="en-US" sz="2800"/>
          </a:p>
          <a:p>
            <a:r>
              <a:rPr lang="id-ID" sz="2800"/>
              <a:t>viverra maecenas accumsa lacus. </a:t>
            </a:r>
            <a:endParaRPr lang="en-US" sz="2800"/>
          </a:p>
          <a:p>
            <a:r>
              <a:rPr lang="id-ID" sz="2800"/>
              <a:t>Bibendum at varius vel pharetra.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695E126-8259-5621-B91B-671851255093}"/>
              </a:ext>
            </a:extLst>
          </p:cNvPr>
          <p:cNvSpPr/>
          <p:nvPr/>
        </p:nvSpPr>
        <p:spPr>
          <a:xfrm rot="13500000">
            <a:off x="15061206" y="2860217"/>
            <a:ext cx="1278682" cy="129355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38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73397-6B92-CC49-5A06-3C9EF2CA88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885478" y="3428019"/>
            <a:ext cx="111617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/>
              <a:t>Advancing AI: </a:t>
            </a:r>
          </a:p>
          <a:p>
            <a:r>
              <a:rPr lang="en-US" sz="8800"/>
              <a:t>Current Projects Shaping the Future </a:t>
            </a:r>
          </a:p>
          <a:p>
            <a:r>
              <a:rPr lang="en-US" sz="8800"/>
              <a:t>of Technology</a:t>
            </a:r>
            <a:endParaRPr lang="id-ID" sz="9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1028702" y="9237166"/>
            <a:ext cx="69585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/>
              <a:t>Cutting-Edge Innovations and Breakthroughs in AI Development</a:t>
            </a:r>
            <a:endParaRPr lang="id-ID" sz="3200" i="1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10501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17580396" y="11233206"/>
            <a:ext cx="3476068" cy="802950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accent1"/>
                </a:solidFill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Learn More</a:t>
            </a:r>
            <a:endParaRPr lang="id-ID" sz="2800">
              <a:solidFill>
                <a:schemeClr val="accent1"/>
              </a:solidFill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78CA9C-A439-70B1-6AA6-2D6A734349A4}"/>
              </a:ext>
            </a:extLst>
          </p:cNvPr>
          <p:cNvSpPr txBox="1"/>
          <p:nvPr/>
        </p:nvSpPr>
        <p:spPr>
          <a:xfrm>
            <a:off x="12623255" y="9512388"/>
            <a:ext cx="38164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8000"/>
              <a:t>1,200+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636466-771B-5D4B-563F-B5625910F1C4}"/>
              </a:ext>
            </a:extLst>
          </p:cNvPr>
          <p:cNvSpPr txBox="1"/>
          <p:nvPr/>
        </p:nvSpPr>
        <p:spPr>
          <a:xfrm>
            <a:off x="12623255" y="10835827"/>
            <a:ext cx="3816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Projects Completed</a:t>
            </a:r>
          </a:p>
        </p:txBody>
      </p:sp>
      <p:pic>
        <p:nvPicPr>
          <p:cNvPr id="21" name="Graphic 20" descr="Bullseye outline">
            <a:extLst>
              <a:ext uri="{FF2B5EF4-FFF2-40B4-BE49-F238E27FC236}">
                <a16:creationId xmlns:a16="http://schemas.microsoft.com/office/drawing/2014/main" id="{B3FF27D1-8F09-0492-9AA5-C273294583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29288" y="8082136"/>
            <a:ext cx="1429612" cy="142961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44A8C0F-14A7-5037-C9F3-6A5CA3BD0E8C}"/>
              </a:ext>
            </a:extLst>
          </p:cNvPr>
          <p:cNvSpPr txBox="1"/>
          <p:nvPr/>
        </p:nvSpPr>
        <p:spPr>
          <a:xfrm>
            <a:off x="17580396" y="8668233"/>
            <a:ext cx="526799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/>
              <a:t>Collaborating with healthcare providers to integrate AI in patient care and diagnostics.</a:t>
            </a:r>
            <a:endParaRPr lang="id-ID" sz="32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55D9BD-3478-0B41-12CC-8E3B3D078D80}"/>
              </a:ext>
            </a:extLst>
          </p:cNvPr>
          <p:cNvSpPr txBox="1"/>
          <p:nvPr/>
        </p:nvSpPr>
        <p:spPr>
          <a:xfrm>
            <a:off x="17580396" y="8082136"/>
            <a:ext cx="42598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/>
              <a:t>PROJECT GAMMA</a:t>
            </a:r>
            <a:endParaRPr lang="id-ID" sz="2000" b="1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03C40C7-6D6A-9401-F510-66A77B2DA748}"/>
              </a:ext>
            </a:extLst>
          </p:cNvPr>
          <p:cNvSpPr/>
          <p:nvPr/>
        </p:nvSpPr>
        <p:spPr>
          <a:xfrm>
            <a:off x="12190413" y="3401616"/>
            <a:ext cx="11161712" cy="3311546"/>
          </a:xfrm>
          <a:prstGeom prst="roundRect">
            <a:avLst>
              <a:gd name="adj" fmla="val 10185"/>
            </a:avLst>
          </a:prstGeom>
          <a:gradFill>
            <a:gsLst>
              <a:gs pos="85000">
                <a:srgbClr val="000000"/>
              </a:gs>
              <a:gs pos="21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C84459-E9E6-D68F-55FE-EED95B18CC5C}"/>
              </a:ext>
            </a:extLst>
          </p:cNvPr>
          <p:cNvSpPr txBox="1"/>
          <p:nvPr/>
        </p:nvSpPr>
        <p:spPr>
          <a:xfrm>
            <a:off x="12961018" y="4852845"/>
            <a:ext cx="72533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/>
              <a:t>Project Alpha</a:t>
            </a:r>
          </a:p>
          <a:p>
            <a:r>
              <a:rPr lang="en-US" sz="2400"/>
              <a:t>Developing next-generation AI algorithms for predictive analytics in finance.</a:t>
            </a:r>
            <a:endParaRPr lang="en-US" sz="360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47FC596-59A1-C976-A759-BE7AF97AD5A1}"/>
              </a:ext>
            </a:extLst>
          </p:cNvPr>
          <p:cNvSpPr/>
          <p:nvPr/>
        </p:nvSpPr>
        <p:spPr>
          <a:xfrm rot="13500000">
            <a:off x="22298921" y="1341528"/>
            <a:ext cx="745879" cy="754556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666058-5B45-EC79-DA4E-59AE98F4A8C4}"/>
              </a:ext>
            </a:extLst>
          </p:cNvPr>
          <p:cNvSpPr txBox="1"/>
          <p:nvPr/>
        </p:nvSpPr>
        <p:spPr>
          <a:xfrm>
            <a:off x="1173982" y="118985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accent6">
                    <a:lumMod val="65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r>
              <a:rPr lang="en-US" sz="2400">
                <a:solidFill>
                  <a:schemeClr val="accent6">
                    <a:lumMod val="65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solidFill>
                <a:schemeClr val="accent6">
                  <a:lumMod val="65000"/>
                </a:schemeClr>
              </a:solidFill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859849-F706-E63D-0C67-02DFA1565427}"/>
              </a:ext>
            </a:extLst>
          </p:cNvPr>
          <p:cNvCxnSpPr>
            <a:cxnSpLocks/>
          </p:cNvCxnSpPr>
          <p:nvPr/>
        </p:nvCxnSpPr>
        <p:spPr>
          <a:xfrm>
            <a:off x="1030288" y="11970568"/>
            <a:ext cx="0" cy="67169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10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A12569-4E9D-8646-FDC1-CE4F4BB34A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4630366" y="1534622"/>
            <a:ext cx="150386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8800"/>
              <a:t>Achievements </a:t>
            </a:r>
            <a:endParaRPr lang="en-US" sz="8800"/>
          </a:p>
          <a:p>
            <a:pPr algn="ctr"/>
            <a:r>
              <a:rPr lang="en-US" sz="8800"/>
              <a:t>&amp;</a:t>
            </a:r>
            <a:r>
              <a:rPr lang="id-ID" sz="8800"/>
              <a:t> Milestones</a:t>
            </a:r>
            <a:endParaRPr lang="id-ID" sz="9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tx1">
                      <a:alpha val="70000"/>
                    </a:schemeClr>
                  </a:solidFill>
                </a:rPr>
                <a:t>HORIZON</a:t>
              </a:r>
            </a:p>
            <a:p>
              <a:r>
                <a:rPr lang="en-US" sz="2800" b="1">
                  <a:solidFill>
                    <a:schemeClr val="tx1">
                      <a:alpha val="70000"/>
                    </a:schemeClr>
                  </a:solidFill>
                </a:rPr>
                <a:t>TECH.</a:t>
              </a:r>
              <a:endParaRPr lang="id-ID" sz="2800" b="1">
                <a:solidFill>
                  <a:schemeClr val="tx1">
                    <a:alpha val="70000"/>
                  </a:schemeClr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9C96247-4483-86C5-DCB5-FE4457D3D2D6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tx1">
                    <a:alpha val="70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solidFill>
                  <a:schemeClr val="tx1">
                    <a:alpha val="70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solidFill>
                <a:schemeClr val="tx1">
                  <a:alpha val="70000"/>
                </a:schemeClr>
              </a:solidFill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C2B8836-59B6-67A9-DF3C-65EC72DFB922}"/>
              </a:ext>
            </a:extLst>
          </p:cNvPr>
          <p:cNvSpPr/>
          <p:nvPr/>
        </p:nvSpPr>
        <p:spPr>
          <a:xfrm>
            <a:off x="4661840" y="5355596"/>
            <a:ext cx="4896544" cy="4896544"/>
          </a:xfrm>
          <a:prstGeom prst="ellipse">
            <a:avLst/>
          </a:prstGeom>
          <a:noFill/>
          <a:ln>
            <a:solidFill>
              <a:srgbClr val="8236FB"/>
            </a:solidFill>
          </a:ln>
          <a:effectLst>
            <a:glow rad="177800">
              <a:schemeClr val="accent6">
                <a:satMod val="175000"/>
                <a:alpha val="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0CD0FF9-58C0-5993-10B3-481DF8D755AD}"/>
              </a:ext>
            </a:extLst>
          </p:cNvPr>
          <p:cNvSpPr/>
          <p:nvPr/>
        </p:nvSpPr>
        <p:spPr>
          <a:xfrm>
            <a:off x="1030288" y="5355596"/>
            <a:ext cx="4896544" cy="4896544"/>
          </a:xfrm>
          <a:prstGeom prst="ellipse">
            <a:avLst/>
          </a:prstGeom>
          <a:noFill/>
          <a:ln>
            <a:solidFill>
              <a:srgbClr val="8236FB"/>
            </a:solidFill>
          </a:ln>
          <a:effectLst>
            <a:glow rad="177800">
              <a:schemeClr val="accent6">
                <a:satMod val="175000"/>
                <a:alpha val="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AB71309-9745-E06D-F214-64A37FC6D776}"/>
              </a:ext>
            </a:extLst>
          </p:cNvPr>
          <p:cNvSpPr/>
          <p:nvPr/>
        </p:nvSpPr>
        <p:spPr>
          <a:xfrm>
            <a:off x="18455902" y="5355596"/>
            <a:ext cx="4896544" cy="4896544"/>
          </a:xfrm>
          <a:prstGeom prst="ellipse">
            <a:avLst/>
          </a:prstGeom>
          <a:noFill/>
          <a:ln>
            <a:solidFill>
              <a:srgbClr val="8236FB"/>
            </a:solidFill>
          </a:ln>
          <a:effectLst>
            <a:glow rad="177800">
              <a:schemeClr val="accent6">
                <a:satMod val="175000"/>
                <a:alpha val="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BCC85A1-588A-0240-D1BC-1DC33DBCD04B}"/>
              </a:ext>
            </a:extLst>
          </p:cNvPr>
          <p:cNvSpPr/>
          <p:nvPr/>
        </p:nvSpPr>
        <p:spPr>
          <a:xfrm>
            <a:off x="14900564" y="5355596"/>
            <a:ext cx="4896544" cy="4896544"/>
          </a:xfrm>
          <a:prstGeom prst="ellipse">
            <a:avLst/>
          </a:prstGeom>
          <a:noFill/>
          <a:ln>
            <a:solidFill>
              <a:srgbClr val="8236FB"/>
            </a:solidFill>
          </a:ln>
          <a:effectLst>
            <a:glow rad="177800">
              <a:schemeClr val="accent6">
                <a:satMod val="175000"/>
                <a:alpha val="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DC980F-A1A0-B54E-9AD6-DD4A07BD4E85}"/>
              </a:ext>
            </a:extLst>
          </p:cNvPr>
          <p:cNvSpPr txBox="1"/>
          <p:nvPr/>
        </p:nvSpPr>
        <p:spPr>
          <a:xfrm>
            <a:off x="19858054" y="7249870"/>
            <a:ext cx="20922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>
                <a:solidFill>
                  <a:schemeClr val="accent1"/>
                </a:solidFill>
              </a:rPr>
              <a:t>2022</a:t>
            </a:r>
            <a:endParaRPr lang="id-ID" sz="660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6805BC-3E8F-C2DA-12B8-F470A983FC9B}"/>
              </a:ext>
            </a:extLst>
          </p:cNvPr>
          <p:cNvSpPr txBox="1"/>
          <p:nvPr/>
        </p:nvSpPr>
        <p:spPr>
          <a:xfrm>
            <a:off x="16294701" y="7249870"/>
            <a:ext cx="21082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>
                <a:solidFill>
                  <a:schemeClr val="accent1"/>
                </a:solidFill>
              </a:rPr>
              <a:t>2020</a:t>
            </a:r>
            <a:endParaRPr lang="id-ID" sz="6600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CF1FA2-826D-F7B9-9411-71AFC97FCE59}"/>
              </a:ext>
            </a:extLst>
          </p:cNvPr>
          <p:cNvSpPr txBox="1"/>
          <p:nvPr/>
        </p:nvSpPr>
        <p:spPr>
          <a:xfrm>
            <a:off x="6099917" y="7249870"/>
            <a:ext cx="19271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>
                <a:solidFill>
                  <a:schemeClr val="accent1"/>
                </a:solidFill>
              </a:rPr>
              <a:t>2018</a:t>
            </a:r>
            <a:endParaRPr lang="id-ID" sz="660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50DFB5-75A1-ADF0-1E85-1C14F8EC869C}"/>
              </a:ext>
            </a:extLst>
          </p:cNvPr>
          <p:cNvSpPr txBox="1"/>
          <p:nvPr/>
        </p:nvSpPr>
        <p:spPr>
          <a:xfrm>
            <a:off x="2508654" y="7249870"/>
            <a:ext cx="19287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>
                <a:solidFill>
                  <a:schemeClr val="accent1"/>
                </a:solidFill>
              </a:rPr>
              <a:t>2016</a:t>
            </a:r>
            <a:endParaRPr lang="id-ID" sz="6600">
              <a:solidFill>
                <a:schemeClr val="accent1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534B4D3-0B93-2244-CED4-5A447A7966B3}"/>
              </a:ext>
            </a:extLst>
          </p:cNvPr>
          <p:cNvCxnSpPr>
            <a:stCxn id="17" idx="2"/>
          </p:cNvCxnSpPr>
          <p:nvPr/>
        </p:nvCxnSpPr>
        <p:spPr>
          <a:xfrm>
            <a:off x="3473021" y="8357866"/>
            <a:ext cx="5217" cy="264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5BADA92-2A03-5D02-C995-0AE0A1A021EA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7063483" y="8357866"/>
            <a:ext cx="0" cy="264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2FB39DE-D063-42DE-45B3-8BD255613D76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17348836" y="8357866"/>
            <a:ext cx="0" cy="264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B989A45-BEB1-97C7-2593-6A23E0A1EF2B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20904174" y="8357866"/>
            <a:ext cx="0" cy="264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F7CAFA49-B37C-A6B1-E186-99FE8ACA3A37}"/>
              </a:ext>
            </a:extLst>
          </p:cNvPr>
          <p:cNvSpPr txBox="1"/>
          <p:nvPr/>
        </p:nvSpPr>
        <p:spPr>
          <a:xfrm>
            <a:off x="2225710" y="11254369"/>
            <a:ext cx="24946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/>
              <a:t>Founded Horizon Tech.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9EDC17-7C20-33DC-844D-8FDDF822C24D}"/>
              </a:ext>
            </a:extLst>
          </p:cNvPr>
          <p:cNvSpPr txBox="1"/>
          <p:nvPr/>
        </p:nvSpPr>
        <p:spPr>
          <a:xfrm>
            <a:off x="5392141" y="11254369"/>
            <a:ext cx="33426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/>
              <a:t>Launched first AI-powered healthcare diagnostics tool.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92437DA-9FA3-29FF-6E7F-D9E85E4191E1}"/>
              </a:ext>
            </a:extLst>
          </p:cNvPr>
          <p:cNvSpPr txBox="1"/>
          <p:nvPr/>
        </p:nvSpPr>
        <p:spPr>
          <a:xfrm>
            <a:off x="15707399" y="11254369"/>
            <a:ext cx="328287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/>
              <a:t>Expanded globally with offices in key technology hubs.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CA555B2-4E0A-E157-57DB-988042D0AC33}"/>
              </a:ext>
            </a:extLst>
          </p:cNvPr>
          <p:cNvSpPr txBox="1"/>
          <p:nvPr/>
        </p:nvSpPr>
        <p:spPr>
          <a:xfrm>
            <a:off x="19414801" y="11254369"/>
            <a:ext cx="292953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/>
              <a:t>Achieved $100 million in revenue.</a:t>
            </a:r>
          </a:p>
        </p:txBody>
      </p:sp>
    </p:spTree>
    <p:extLst>
      <p:ext uri="{BB962C8B-B14F-4D97-AF65-F5344CB8AC3E}">
        <p14:creationId xmlns:p14="http://schemas.microsoft.com/office/powerpoint/2010/main" val="2336954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CD0CD7B-D780-3010-D3CC-2A98250C9EB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7B1F756-4B5F-21E9-2E82-30D5208E86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10686" y="2025597"/>
            <a:ext cx="16871727" cy="992008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CBCB771-BE22-9D13-96D0-450D382C70DC}"/>
              </a:ext>
            </a:extLst>
          </p:cNvPr>
          <p:cNvGrpSpPr/>
          <p:nvPr/>
        </p:nvGrpSpPr>
        <p:grpSpPr>
          <a:xfrm>
            <a:off x="21763721" y="8229091"/>
            <a:ext cx="471445" cy="471445"/>
            <a:chOff x="2068271" y="4265712"/>
            <a:chExt cx="504056" cy="504056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8D6E591-27B9-8FE6-8E0B-591573685185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58AA8F1-D10B-ACFB-C6BB-C6C73CD776D8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82634DE-37DE-EFC0-92C4-BACCE3AC9C1C}"/>
              </a:ext>
            </a:extLst>
          </p:cNvPr>
          <p:cNvGrpSpPr/>
          <p:nvPr/>
        </p:nvGrpSpPr>
        <p:grpSpPr>
          <a:xfrm>
            <a:off x="16810497" y="7716628"/>
            <a:ext cx="471445" cy="471445"/>
            <a:chOff x="2068271" y="4265712"/>
            <a:chExt cx="504056" cy="50405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7FF26BD-0000-F641-2A61-C220000E18BA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3459D83-FFF0-1D21-9DC4-ACD1EC915F60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1981764-4AAC-8B01-1DA7-A19A34B2264C}"/>
              </a:ext>
            </a:extLst>
          </p:cNvPr>
          <p:cNvGrpSpPr/>
          <p:nvPr/>
        </p:nvGrpSpPr>
        <p:grpSpPr>
          <a:xfrm>
            <a:off x="10246990" y="5871865"/>
            <a:ext cx="471445" cy="471445"/>
            <a:chOff x="2068271" y="4265712"/>
            <a:chExt cx="504056" cy="504056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BF5F91-D35B-8BAC-FF22-7450FF1DE64F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B354B75-5CAF-0AE6-CFFF-51CAF04719F4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783FD3-1F33-256B-AEDC-7A98B156689B}"/>
              </a:ext>
            </a:extLst>
          </p:cNvPr>
          <p:cNvGrpSpPr/>
          <p:nvPr/>
        </p:nvGrpSpPr>
        <p:grpSpPr>
          <a:xfrm>
            <a:off x="13883852" y="2706448"/>
            <a:ext cx="471445" cy="471445"/>
            <a:chOff x="2068271" y="4265712"/>
            <a:chExt cx="504056" cy="50405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6147EA9-C7EF-D78E-BC81-697A60EACC62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2B68378-41D0-0E3D-6CAA-D0B751545A32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66B67E0-F969-1E0A-2713-AF16D50C1867}"/>
              </a:ext>
            </a:extLst>
          </p:cNvPr>
          <p:cNvGrpSpPr/>
          <p:nvPr/>
        </p:nvGrpSpPr>
        <p:grpSpPr>
          <a:xfrm>
            <a:off x="22235119" y="9851666"/>
            <a:ext cx="471445" cy="471445"/>
            <a:chOff x="2068271" y="4265712"/>
            <a:chExt cx="504056" cy="50405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576F1EB-1614-DEA2-BD80-03D734D282C1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34384BA-84E5-319C-E490-40A1B79BC123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4C82CC5-70E0-9136-2261-AC094DFDC9AA}"/>
              </a:ext>
            </a:extLst>
          </p:cNvPr>
          <p:cNvGrpSpPr/>
          <p:nvPr/>
        </p:nvGrpSpPr>
        <p:grpSpPr>
          <a:xfrm>
            <a:off x="20277064" y="5232047"/>
            <a:ext cx="471445" cy="471445"/>
            <a:chOff x="2068271" y="4265712"/>
            <a:chExt cx="504056" cy="50405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4D0B708-5E4C-798A-1894-CDAE22CA7892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8D80BA9-F40A-9F72-F4FD-529440B7A607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56BF50C-38DB-BEBA-4809-E05FC31AE707}"/>
              </a:ext>
            </a:extLst>
          </p:cNvPr>
          <p:cNvGrpSpPr/>
          <p:nvPr/>
        </p:nvGrpSpPr>
        <p:grpSpPr>
          <a:xfrm>
            <a:off x="12603474" y="9037283"/>
            <a:ext cx="471445" cy="471445"/>
            <a:chOff x="2068271" y="4265712"/>
            <a:chExt cx="504056" cy="50405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55227E7-4DBE-7476-3C6C-40FB1780897C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D2EC374-44E4-436D-2E2B-D712E4B602D9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AD92501-3D50-EF23-5DF0-0543A7DC2990}"/>
              </a:ext>
            </a:extLst>
          </p:cNvPr>
          <p:cNvGrpSpPr/>
          <p:nvPr/>
        </p:nvGrpSpPr>
        <p:grpSpPr>
          <a:xfrm>
            <a:off x="22235119" y="6079776"/>
            <a:ext cx="471445" cy="471445"/>
            <a:chOff x="2068271" y="4265712"/>
            <a:chExt cx="504056" cy="504056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A4AA8847-BD7A-CC34-341E-DBCF4968E22E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37752CE-8F4C-CA9D-2EDD-291642264D2F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E37CEBA-C4CB-3285-4C5F-88C5BBC974E4}"/>
              </a:ext>
            </a:extLst>
          </p:cNvPr>
          <p:cNvGrpSpPr/>
          <p:nvPr/>
        </p:nvGrpSpPr>
        <p:grpSpPr>
          <a:xfrm>
            <a:off x="10381689" y="3744046"/>
            <a:ext cx="471445" cy="471445"/>
            <a:chOff x="2068271" y="4265712"/>
            <a:chExt cx="504056" cy="504056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36335F1-4DAF-BD47-6EA4-3B2FB97E6E33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0153BE9-1108-178D-E9AD-95874A50C935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575D196-ECC6-3B66-35D4-D2B06E1B4A61}"/>
              </a:ext>
            </a:extLst>
          </p:cNvPr>
          <p:cNvGrpSpPr/>
          <p:nvPr/>
        </p:nvGrpSpPr>
        <p:grpSpPr>
          <a:xfrm>
            <a:off x="20145162" y="6990954"/>
            <a:ext cx="471445" cy="471445"/>
            <a:chOff x="2068271" y="4265712"/>
            <a:chExt cx="504056" cy="504056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84234A7-BE61-725E-E908-4B727FAF82AF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96DAC5E-B259-1E85-5D10-46C535B0B0A1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81C268F-ED12-A75B-62EC-C89405767D7D}"/>
              </a:ext>
            </a:extLst>
          </p:cNvPr>
          <p:cNvGrpSpPr/>
          <p:nvPr/>
        </p:nvGrpSpPr>
        <p:grpSpPr>
          <a:xfrm>
            <a:off x="20359332" y="3177893"/>
            <a:ext cx="471445" cy="471445"/>
            <a:chOff x="2068271" y="4265712"/>
            <a:chExt cx="504056" cy="50405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FF8CF23-777D-510C-3167-8639A0D74427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FDAE8E7-3C13-C2D4-9F5C-3A47BCE8EC7F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DCB5832-4D3F-BF9F-F52F-C3CE704CB1E8}"/>
              </a:ext>
            </a:extLst>
          </p:cNvPr>
          <p:cNvGrpSpPr/>
          <p:nvPr/>
        </p:nvGrpSpPr>
        <p:grpSpPr>
          <a:xfrm>
            <a:off x="12852026" y="2293793"/>
            <a:ext cx="3177165" cy="3955723"/>
            <a:chOff x="12852026" y="2293793"/>
            <a:chExt cx="3177165" cy="395572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7F3EAB81-1D95-F2DA-FDCD-66201A855201}"/>
                </a:ext>
              </a:extLst>
            </p:cNvPr>
            <p:cNvGrpSpPr/>
            <p:nvPr/>
          </p:nvGrpSpPr>
          <p:grpSpPr>
            <a:xfrm>
              <a:off x="12852026" y="2293793"/>
              <a:ext cx="3177165" cy="3843396"/>
              <a:chOff x="2605329" y="4006931"/>
              <a:chExt cx="3177165" cy="3843396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D50E19F5-1A25-EE10-8D52-6F887B4B80B8}"/>
                  </a:ext>
                </a:extLst>
              </p:cNvPr>
              <p:cNvSpPr/>
              <p:nvPr/>
            </p:nvSpPr>
            <p:spPr>
              <a:xfrm>
                <a:off x="2614142" y="4006931"/>
                <a:ext cx="3168352" cy="368752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5B27878-13C8-52F8-1AB9-E110F8D0AC87}"/>
                  </a:ext>
                </a:extLst>
              </p:cNvPr>
              <p:cNvSpPr/>
              <p:nvPr/>
            </p:nvSpPr>
            <p:spPr>
              <a:xfrm>
                <a:off x="2605329" y="7694458"/>
                <a:ext cx="3168352" cy="155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5258544-F7AD-1C6D-973C-AA9624E85797}"/>
                </a:ext>
              </a:extLst>
            </p:cNvPr>
            <p:cNvSpPr txBox="1"/>
            <p:nvPr/>
          </p:nvSpPr>
          <p:spPr>
            <a:xfrm>
              <a:off x="13119847" y="3418832"/>
              <a:ext cx="2900531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800">
                  <a:solidFill>
                    <a:schemeClr val="accent1"/>
                  </a:solidFill>
                </a:rPr>
                <a:t>Elit ullamcorper dignissim cras tincidunt</a:t>
              </a:r>
              <a:endParaRPr lang="id-ID" sz="2800">
                <a:solidFill>
                  <a:schemeClr val="accent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1CD04A1-CE57-5DFB-D9D0-0E4B479F8B83}"/>
                </a:ext>
              </a:extLst>
            </p:cNvPr>
            <p:cNvSpPr txBox="1"/>
            <p:nvPr/>
          </p:nvSpPr>
          <p:spPr>
            <a:xfrm>
              <a:off x="13119847" y="3027599"/>
              <a:ext cx="290053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600">
                  <a:solidFill>
                    <a:schemeClr val="bg2"/>
                  </a:solidFill>
                </a:rPr>
                <a:t>COUNTRIES</a:t>
              </a:r>
              <a:endParaRPr lang="id-ID" sz="1600">
                <a:solidFill>
                  <a:schemeClr val="bg2"/>
                </a:solidFill>
              </a:endParaRPr>
            </a:p>
          </p:txBody>
        </p:sp>
        <p:pic>
          <p:nvPicPr>
            <p:cNvPr id="77" name="Graphic 76" descr="Arrow Right outline">
              <a:extLst>
                <a:ext uri="{FF2B5EF4-FFF2-40B4-BE49-F238E27FC236}">
                  <a16:creationId xmlns:a16="http://schemas.microsoft.com/office/drawing/2014/main" id="{33C2F521-3BE9-E7DF-0368-ADE8A73AD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19847" y="4217016"/>
              <a:ext cx="2032500" cy="2032500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CF0FB4B-22F0-7D8D-6663-9C366D721837}"/>
              </a:ext>
            </a:extLst>
          </p:cNvPr>
          <p:cNvGrpSpPr/>
          <p:nvPr/>
        </p:nvGrpSpPr>
        <p:grpSpPr>
          <a:xfrm>
            <a:off x="17722488" y="4992890"/>
            <a:ext cx="471445" cy="471445"/>
            <a:chOff x="2068271" y="4265712"/>
            <a:chExt cx="504056" cy="504056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B12BC132-6812-E18E-64CB-DED562E50BF2}"/>
                </a:ext>
              </a:extLst>
            </p:cNvPr>
            <p:cNvSpPr/>
            <p:nvPr/>
          </p:nvSpPr>
          <p:spPr>
            <a:xfrm>
              <a:off x="2068271" y="426571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C07F0871-5BC9-CC49-5D64-B57D593696D1}"/>
                </a:ext>
              </a:extLst>
            </p:cNvPr>
            <p:cNvSpPr/>
            <p:nvPr/>
          </p:nvSpPr>
          <p:spPr>
            <a:xfrm>
              <a:off x="2212287" y="4409728"/>
              <a:ext cx="216024" cy="2160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FFE9084-F9D3-3045-D1BB-F96FB22BF83D}"/>
              </a:ext>
            </a:extLst>
          </p:cNvPr>
          <p:cNvGrpSpPr/>
          <p:nvPr/>
        </p:nvGrpSpPr>
        <p:grpSpPr>
          <a:xfrm>
            <a:off x="1060279" y="10105258"/>
            <a:ext cx="8250607" cy="2513779"/>
            <a:chOff x="1060279" y="9424564"/>
            <a:chExt cx="10484752" cy="3194474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A98EB6A-E821-522E-29C8-ADD33397470F}"/>
                </a:ext>
              </a:extLst>
            </p:cNvPr>
            <p:cNvSpPr/>
            <p:nvPr/>
          </p:nvSpPr>
          <p:spPr>
            <a:xfrm>
              <a:off x="1060279" y="9424564"/>
              <a:ext cx="3194474" cy="3194474"/>
            </a:xfrm>
            <a:prstGeom prst="round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E1384A76-B7DC-8BC0-9875-8016A5CD258A}"/>
                </a:ext>
              </a:extLst>
            </p:cNvPr>
            <p:cNvSpPr/>
            <p:nvPr/>
          </p:nvSpPr>
          <p:spPr>
            <a:xfrm>
              <a:off x="4704122" y="9424564"/>
              <a:ext cx="3194474" cy="3194474"/>
            </a:xfrm>
            <a:prstGeom prst="round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8978B180-7F99-A8F7-486E-CD1983FB1347}"/>
                </a:ext>
              </a:extLst>
            </p:cNvPr>
            <p:cNvSpPr/>
            <p:nvPr/>
          </p:nvSpPr>
          <p:spPr>
            <a:xfrm>
              <a:off x="8350557" y="9424564"/>
              <a:ext cx="3194474" cy="3194474"/>
            </a:xfrm>
            <a:prstGeom prst="round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2333A489-DE4E-DED6-F720-D46D0B565D25}"/>
              </a:ext>
            </a:extLst>
          </p:cNvPr>
          <p:cNvSpPr txBox="1"/>
          <p:nvPr/>
        </p:nvSpPr>
        <p:spPr>
          <a:xfrm>
            <a:off x="957957" y="5870799"/>
            <a:ext cx="92802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/>
              <a:t>Horizon Tech's Global Network: Expanding </a:t>
            </a:r>
          </a:p>
          <a:p>
            <a:r>
              <a:rPr lang="en-US" sz="6000"/>
              <a:t>Our Reach</a:t>
            </a:r>
            <a:endParaRPr lang="id-ID" sz="600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C8109A5-1833-2B9A-5A06-CE351D1DDE36}"/>
              </a:ext>
            </a:extLst>
          </p:cNvPr>
          <p:cNvSpPr txBox="1"/>
          <p:nvPr/>
        </p:nvSpPr>
        <p:spPr>
          <a:xfrm>
            <a:off x="923178" y="4625752"/>
            <a:ext cx="5518272" cy="83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STATISTICS AND INSIGHTS ON </a:t>
            </a:r>
          </a:p>
          <a:p>
            <a:r>
              <a:rPr lang="en-US" sz="2400"/>
              <a:t>OUR WORLDWIDE PRESENCE</a:t>
            </a:r>
            <a:endParaRPr lang="id-ID" sz="240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2976C26-776F-895F-20B0-1D15AEBF4BAC}"/>
              </a:ext>
            </a:extLst>
          </p:cNvPr>
          <p:cNvSpPr txBox="1"/>
          <p:nvPr/>
        </p:nvSpPr>
        <p:spPr>
          <a:xfrm>
            <a:off x="3927671" y="11591743"/>
            <a:ext cx="25137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000">
                <a:solidFill>
                  <a:schemeClr val="accent6">
                    <a:lumMod val="65000"/>
                  </a:schemeClr>
                </a:solidFill>
              </a:rPr>
              <a:t>Organizations Collaborations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26A008C-AC44-AE2C-21B6-341B2043064C}"/>
              </a:ext>
            </a:extLst>
          </p:cNvPr>
          <p:cNvSpPr txBox="1"/>
          <p:nvPr/>
        </p:nvSpPr>
        <p:spPr>
          <a:xfrm>
            <a:off x="3927672" y="10646166"/>
            <a:ext cx="25137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chemeClr val="accent1">
                    <a:lumMod val="60000"/>
                    <a:lumOff val="40000"/>
                  </a:schemeClr>
                </a:solidFill>
              </a:rPr>
              <a:t>300+</a:t>
            </a:r>
            <a:endParaRPr lang="id-ID" sz="60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63E59AE-228A-F6C5-9BC1-4FCC3AAC066F}"/>
              </a:ext>
            </a:extLst>
          </p:cNvPr>
          <p:cNvSpPr txBox="1"/>
          <p:nvPr/>
        </p:nvSpPr>
        <p:spPr>
          <a:xfrm>
            <a:off x="1042666" y="11591743"/>
            <a:ext cx="25137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000">
                <a:solidFill>
                  <a:schemeClr val="accent6">
                    <a:lumMod val="65000"/>
                  </a:schemeClr>
                </a:solidFill>
              </a:rPr>
              <a:t>Leading </a:t>
            </a:r>
            <a:r>
              <a:rPr lang="en-US" sz="2000">
                <a:solidFill>
                  <a:schemeClr val="accent6">
                    <a:lumMod val="65000"/>
                  </a:schemeClr>
                </a:solidFill>
              </a:rPr>
              <a:t>Tech </a:t>
            </a:r>
            <a:r>
              <a:rPr lang="id-ID" sz="2000">
                <a:solidFill>
                  <a:schemeClr val="accent6">
                    <a:lumMod val="65000"/>
                  </a:schemeClr>
                </a:solidFill>
              </a:rPr>
              <a:t>Companies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240DA348-68B6-52D9-F947-F03212A94423}"/>
              </a:ext>
            </a:extLst>
          </p:cNvPr>
          <p:cNvSpPr txBox="1"/>
          <p:nvPr/>
        </p:nvSpPr>
        <p:spPr>
          <a:xfrm>
            <a:off x="1042667" y="10646166"/>
            <a:ext cx="25137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chemeClr val="accent1">
                    <a:lumMod val="60000"/>
                    <a:lumOff val="40000"/>
                  </a:schemeClr>
                </a:solidFill>
              </a:rPr>
              <a:t>50+</a:t>
            </a:r>
            <a:endParaRPr lang="id-ID" sz="60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5DAB600-4661-7CF9-6017-635C43188B06}"/>
              </a:ext>
            </a:extLst>
          </p:cNvPr>
          <p:cNvSpPr txBox="1"/>
          <p:nvPr/>
        </p:nvSpPr>
        <p:spPr>
          <a:xfrm>
            <a:off x="6795062" y="11591743"/>
            <a:ext cx="25137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chemeClr val="accent6">
                    <a:lumMod val="65000"/>
                  </a:schemeClr>
                </a:solidFill>
              </a:rPr>
              <a:t>Employees Worldwide</a:t>
            </a:r>
            <a:endParaRPr lang="id-ID" sz="2000">
              <a:solidFill>
                <a:schemeClr val="accent6">
                  <a:lumMod val="65000"/>
                </a:schemeClr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59F8DC28-9A90-58DD-AA38-61212B80806C}"/>
              </a:ext>
            </a:extLst>
          </p:cNvPr>
          <p:cNvSpPr txBox="1"/>
          <p:nvPr/>
        </p:nvSpPr>
        <p:spPr>
          <a:xfrm>
            <a:off x="6795063" y="10646166"/>
            <a:ext cx="25137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chemeClr val="accent1">
                    <a:lumMod val="60000"/>
                    <a:lumOff val="40000"/>
                  </a:schemeClr>
                </a:solidFill>
              </a:rPr>
              <a:t>2,5k</a:t>
            </a:r>
            <a:endParaRPr lang="id-ID" sz="60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B052591-10C2-B20F-6873-7FC9422CF46C}"/>
              </a:ext>
            </a:extLst>
          </p:cNvPr>
          <p:cNvGrpSpPr/>
          <p:nvPr/>
        </p:nvGrpSpPr>
        <p:grpSpPr>
          <a:xfrm>
            <a:off x="16378412" y="7580103"/>
            <a:ext cx="3177165" cy="3955723"/>
            <a:chOff x="12852026" y="2293793"/>
            <a:chExt cx="3177165" cy="3955723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F9AD2F35-F5F2-3708-DA12-8D7F5C204C99}"/>
                </a:ext>
              </a:extLst>
            </p:cNvPr>
            <p:cNvGrpSpPr/>
            <p:nvPr/>
          </p:nvGrpSpPr>
          <p:grpSpPr>
            <a:xfrm>
              <a:off x="12852026" y="2293793"/>
              <a:ext cx="3177165" cy="3843396"/>
              <a:chOff x="2605329" y="4006931"/>
              <a:chExt cx="3177165" cy="3843396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E4EBC300-87F4-D104-5329-C722E2A5CAD7}"/>
                  </a:ext>
                </a:extLst>
              </p:cNvPr>
              <p:cNvSpPr/>
              <p:nvPr/>
            </p:nvSpPr>
            <p:spPr>
              <a:xfrm>
                <a:off x="2614142" y="4006931"/>
                <a:ext cx="3168352" cy="368752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8B4C830-C404-390D-1C63-6DCEA8B4A761}"/>
                  </a:ext>
                </a:extLst>
              </p:cNvPr>
              <p:cNvSpPr/>
              <p:nvPr/>
            </p:nvSpPr>
            <p:spPr>
              <a:xfrm>
                <a:off x="2605329" y="7694458"/>
                <a:ext cx="3168352" cy="155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F264B99-E944-D7AD-15F8-83A0D9F031F6}"/>
                </a:ext>
              </a:extLst>
            </p:cNvPr>
            <p:cNvSpPr txBox="1"/>
            <p:nvPr/>
          </p:nvSpPr>
          <p:spPr>
            <a:xfrm>
              <a:off x="13119847" y="3418832"/>
              <a:ext cx="2900531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v-SE" sz="2800">
                  <a:solidFill>
                    <a:schemeClr val="accent1"/>
                  </a:solidFill>
                </a:rPr>
                <a:t>Porttitor eget dolor morbi non dignissim </a:t>
              </a:r>
              <a:endParaRPr lang="id-ID" sz="2800">
                <a:solidFill>
                  <a:schemeClr val="accent1"/>
                </a:solidFill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DCEEBB7C-0C7D-1981-446B-DB8D4EB32EDB}"/>
                </a:ext>
              </a:extLst>
            </p:cNvPr>
            <p:cNvSpPr txBox="1"/>
            <p:nvPr/>
          </p:nvSpPr>
          <p:spPr>
            <a:xfrm>
              <a:off x="13119847" y="3027599"/>
              <a:ext cx="290053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600">
                  <a:solidFill>
                    <a:schemeClr val="bg2"/>
                  </a:solidFill>
                </a:rPr>
                <a:t>COUNTRIES</a:t>
              </a:r>
              <a:endParaRPr lang="id-ID" sz="1600">
                <a:solidFill>
                  <a:schemeClr val="bg2"/>
                </a:solidFill>
              </a:endParaRPr>
            </a:p>
          </p:txBody>
        </p:sp>
        <p:pic>
          <p:nvPicPr>
            <p:cNvPr id="122" name="Graphic 121" descr="Arrow Right outline">
              <a:extLst>
                <a:ext uri="{FF2B5EF4-FFF2-40B4-BE49-F238E27FC236}">
                  <a16:creationId xmlns:a16="http://schemas.microsoft.com/office/drawing/2014/main" id="{6E520C87-4B4E-7E51-A333-C6E679758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19847" y="4217016"/>
              <a:ext cx="2032500" cy="2032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8979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A6E3465-8C24-A5A9-5104-45AB1B5D90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840120" y="2938205"/>
            <a:ext cx="911883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/>
              <a:t>Collaboration &amp; Partnership</a:t>
            </a:r>
            <a:endParaRPr lang="id-ID" sz="115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3429529" y="7902211"/>
            <a:ext cx="3579544" cy="853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ACADEMIC </a:t>
            </a:r>
          </a:p>
          <a:p>
            <a:r>
              <a:rPr lang="en-US" sz="2400"/>
              <a:t>PARTNERSHIPS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B1FFBE4-B7D1-7F9B-2201-4D6F9B186820}"/>
              </a:ext>
            </a:extLst>
          </p:cNvPr>
          <p:cNvSpPr/>
          <p:nvPr/>
        </p:nvSpPr>
        <p:spPr>
          <a:xfrm>
            <a:off x="12821637" y="9916502"/>
            <a:ext cx="4647648" cy="1899586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3B7F1CA-D48A-4BD9-A179-4375131A1CC8}"/>
              </a:ext>
            </a:extLst>
          </p:cNvPr>
          <p:cNvSpPr/>
          <p:nvPr/>
        </p:nvSpPr>
        <p:spPr>
          <a:xfrm>
            <a:off x="12821637" y="2076760"/>
            <a:ext cx="4844690" cy="1899586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7" name="Graphic 26" descr="Group success with solid fill">
            <a:extLst>
              <a:ext uri="{FF2B5EF4-FFF2-40B4-BE49-F238E27FC236}">
                <a16:creationId xmlns:a16="http://schemas.microsoft.com/office/drawing/2014/main" id="{206C8193-F52D-6053-2E29-86ADBB704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4334" y="11432374"/>
            <a:ext cx="767428" cy="767428"/>
          </a:xfrm>
          <a:prstGeom prst="rect">
            <a:avLst/>
          </a:prstGeom>
        </p:spPr>
      </p:pic>
      <p:pic>
        <p:nvPicPr>
          <p:cNvPr id="29" name="Graphic 28" descr="Building with solid fill">
            <a:extLst>
              <a:ext uri="{FF2B5EF4-FFF2-40B4-BE49-F238E27FC236}">
                <a16:creationId xmlns:a16="http://schemas.microsoft.com/office/drawing/2014/main" id="{4434BB0F-C4BA-1D67-33BD-DB4FD9DF54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64334" y="9836845"/>
            <a:ext cx="767428" cy="767428"/>
          </a:xfrm>
          <a:prstGeom prst="rect">
            <a:avLst/>
          </a:prstGeom>
        </p:spPr>
      </p:pic>
      <p:pic>
        <p:nvPicPr>
          <p:cNvPr id="31" name="Graphic 30" descr="Saturn with solid fill">
            <a:extLst>
              <a:ext uri="{FF2B5EF4-FFF2-40B4-BE49-F238E27FC236}">
                <a16:creationId xmlns:a16="http://schemas.microsoft.com/office/drawing/2014/main" id="{1EE35CDD-0CA3-D812-A098-A155091F45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64334" y="7914400"/>
            <a:ext cx="767428" cy="767428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AB306B10-0C60-D245-1D25-5DB987BE9BDE}"/>
              </a:ext>
            </a:extLst>
          </p:cNvPr>
          <p:cNvGrpSpPr/>
          <p:nvPr/>
        </p:nvGrpSpPr>
        <p:grpSpPr>
          <a:xfrm>
            <a:off x="1030287" y="9234264"/>
            <a:ext cx="7407057" cy="1872208"/>
            <a:chOff x="1030288" y="9234264"/>
            <a:chExt cx="7344494" cy="1872208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5702829-AA4A-4343-C88C-96451A8F2663}"/>
                </a:ext>
              </a:extLst>
            </p:cNvPr>
            <p:cNvCxnSpPr/>
            <p:nvPr/>
          </p:nvCxnSpPr>
          <p:spPr>
            <a:xfrm>
              <a:off x="1030288" y="9234264"/>
              <a:ext cx="7344494" cy="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49C394E-CE70-2BE7-6658-093E66E04B8F}"/>
                </a:ext>
              </a:extLst>
            </p:cNvPr>
            <p:cNvCxnSpPr/>
            <p:nvPr/>
          </p:nvCxnSpPr>
          <p:spPr>
            <a:xfrm>
              <a:off x="1030288" y="11106472"/>
              <a:ext cx="7344494" cy="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7920BB1-074B-8439-B515-0864571B8D50}"/>
              </a:ext>
            </a:extLst>
          </p:cNvPr>
          <p:cNvSpPr txBox="1"/>
          <p:nvPr/>
        </p:nvSpPr>
        <p:spPr>
          <a:xfrm>
            <a:off x="3429529" y="9836845"/>
            <a:ext cx="3579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INDUSTRY</a:t>
            </a:r>
          </a:p>
          <a:p>
            <a:r>
              <a:rPr lang="en-US" sz="2400"/>
              <a:t>ALLIANCES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4102FE-8801-E8BE-13AB-1E48F776ABB6}"/>
              </a:ext>
            </a:extLst>
          </p:cNvPr>
          <p:cNvSpPr txBox="1"/>
          <p:nvPr/>
        </p:nvSpPr>
        <p:spPr>
          <a:xfrm>
            <a:off x="3429529" y="11416559"/>
            <a:ext cx="3579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NON—PROFIT</a:t>
            </a:r>
          </a:p>
          <a:p>
            <a:r>
              <a:rPr lang="en-US" sz="2400"/>
              <a:t>INITIATIVES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16FC8F3-255A-43D2-CF0E-CF6920ECD4B3}"/>
              </a:ext>
            </a:extLst>
          </p:cNvPr>
          <p:cNvSpPr/>
          <p:nvPr/>
        </p:nvSpPr>
        <p:spPr>
          <a:xfrm rot="13500000">
            <a:off x="7423515" y="7987895"/>
            <a:ext cx="733198" cy="74172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42075BF-D209-6E41-3D35-4C441375335B}"/>
              </a:ext>
            </a:extLst>
          </p:cNvPr>
          <p:cNvSpPr/>
          <p:nvPr/>
        </p:nvSpPr>
        <p:spPr>
          <a:xfrm rot="13500000">
            <a:off x="7423515" y="9881477"/>
            <a:ext cx="733198" cy="74172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E204BFA-82AC-4282-1265-6B2512BB65F8}"/>
              </a:ext>
            </a:extLst>
          </p:cNvPr>
          <p:cNvSpPr/>
          <p:nvPr/>
        </p:nvSpPr>
        <p:spPr>
          <a:xfrm rot="13500000">
            <a:off x="7423515" y="11461192"/>
            <a:ext cx="733198" cy="74172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B1A3B22-9BEC-4A14-A4D9-2AEAAC2355E2}"/>
              </a:ext>
            </a:extLst>
          </p:cNvPr>
          <p:cNvSpPr/>
          <p:nvPr/>
        </p:nvSpPr>
        <p:spPr>
          <a:xfrm>
            <a:off x="19031966" y="5908207"/>
            <a:ext cx="3684001" cy="1899586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EA7333F-140E-83DF-8918-6205E5EF3C28}"/>
              </a:ext>
            </a:extLst>
          </p:cNvPr>
          <p:cNvSpPr txBox="1"/>
          <p:nvPr/>
        </p:nvSpPr>
        <p:spPr>
          <a:xfrm>
            <a:off x="13169612" y="2476540"/>
            <a:ext cx="26219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6600"/>
              <a:t>200+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C738F90-3B9F-236E-C1EB-4C3C5621765C}"/>
              </a:ext>
            </a:extLst>
          </p:cNvPr>
          <p:cNvSpPr txBox="1"/>
          <p:nvPr/>
        </p:nvSpPr>
        <p:spPr>
          <a:xfrm>
            <a:off x="15245638" y="2611054"/>
            <a:ext cx="23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Researchers </a:t>
            </a:r>
            <a:r>
              <a:rPr lang="en-US" sz="2400"/>
              <a:t>&amp;</a:t>
            </a:r>
            <a:r>
              <a:rPr lang="id-ID" sz="2400"/>
              <a:t> Academics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7FC394-6B2A-50D3-87A3-0654B20DD8A5}"/>
              </a:ext>
            </a:extLst>
          </p:cNvPr>
          <p:cNvSpPr txBox="1"/>
          <p:nvPr/>
        </p:nvSpPr>
        <p:spPr>
          <a:xfrm>
            <a:off x="19291853" y="6304002"/>
            <a:ext cx="144317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/>
              <a:t>3</a:t>
            </a:r>
            <a:r>
              <a:rPr lang="en-US" sz="5400"/>
              <a:t>K</a:t>
            </a:r>
            <a:endParaRPr lang="id-ID" sz="66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A7CBF12-CA5D-F52A-B7AB-954BA18F0CAF}"/>
              </a:ext>
            </a:extLst>
          </p:cNvPr>
          <p:cNvSpPr txBox="1"/>
          <p:nvPr/>
        </p:nvSpPr>
        <p:spPr>
          <a:xfrm>
            <a:off x="20400117" y="6438516"/>
            <a:ext cx="23158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Total Projects Completed</a:t>
            </a:r>
            <a:endParaRPr lang="id-ID" sz="240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CD5A45-4C67-554E-AB84-ADBD6E929279}"/>
              </a:ext>
            </a:extLst>
          </p:cNvPr>
          <p:cNvSpPr txBox="1"/>
          <p:nvPr/>
        </p:nvSpPr>
        <p:spPr>
          <a:xfrm>
            <a:off x="13169612" y="10324378"/>
            <a:ext cx="237626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/>
              <a:t>95</a:t>
            </a:r>
            <a:r>
              <a:rPr lang="en-US" sz="5400"/>
              <a:t>%</a:t>
            </a:r>
            <a:endParaRPr lang="id-ID" sz="66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4F23A11-8A52-48F6-432C-500F4E166FDE}"/>
              </a:ext>
            </a:extLst>
          </p:cNvPr>
          <p:cNvSpPr txBox="1"/>
          <p:nvPr/>
        </p:nvSpPr>
        <p:spPr>
          <a:xfrm>
            <a:off x="14925571" y="10450796"/>
            <a:ext cx="19947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Rate </a:t>
            </a:r>
            <a:r>
              <a:rPr lang="en-US" sz="2400"/>
              <a:t>of </a:t>
            </a:r>
            <a:r>
              <a:rPr lang="id-ID" sz="2400"/>
              <a:t>Client Satisfaction</a:t>
            </a:r>
          </a:p>
        </p:txBody>
      </p:sp>
    </p:spTree>
    <p:extLst>
      <p:ext uri="{BB962C8B-B14F-4D97-AF65-F5344CB8AC3E}">
        <p14:creationId xmlns:p14="http://schemas.microsoft.com/office/powerpoint/2010/main" val="991948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3D8EDE-949E-B990-097E-212EE8C64B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942A86-E063-4715-C6CF-518FB1F7B7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4511673" y="11998533"/>
            <a:ext cx="3741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rgbClr val="8236FB"/>
                </a:solidFill>
              </a:rPr>
              <a:t>HORIZON  STATISTICS.</a:t>
            </a:r>
            <a:endParaRPr lang="id-ID" sz="2400">
              <a:solidFill>
                <a:srgbClr val="8236F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1462014" y="5993904"/>
            <a:ext cx="6220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6">
                    <a:lumMod val="75000"/>
                  </a:schemeClr>
                </a:solidFill>
              </a:rPr>
              <a:t>of Clients reported significant improvements in efficiency </a:t>
            </a:r>
          </a:p>
          <a:p>
            <a:r>
              <a:rPr lang="en-US" sz="3600">
                <a:solidFill>
                  <a:schemeClr val="accent6">
                    <a:lumMod val="75000"/>
                  </a:schemeClr>
                </a:solidFill>
              </a:rPr>
              <a:t>and productivity.</a:t>
            </a:r>
            <a:endParaRPr lang="id-ID" sz="3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A493CE-0AE8-35AD-D9FF-F2B4C9A98E83}"/>
              </a:ext>
            </a:extLst>
          </p:cNvPr>
          <p:cNvSpPr txBox="1"/>
          <p:nvPr/>
        </p:nvSpPr>
        <p:spPr>
          <a:xfrm>
            <a:off x="1030288" y="1317357"/>
            <a:ext cx="725963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700">
                <a:solidFill>
                  <a:schemeClr val="accent1">
                    <a:lumMod val="60000"/>
                    <a:lumOff val="40000"/>
                  </a:schemeClr>
                </a:solidFill>
              </a:rPr>
              <a:t>96</a:t>
            </a:r>
            <a:r>
              <a:rPr lang="en-US" sz="19900">
                <a:solidFill>
                  <a:schemeClr val="accent1">
                    <a:lumMod val="60000"/>
                    <a:lumOff val="40000"/>
                  </a:schemeClr>
                </a:solidFill>
              </a:rPr>
              <a:t>%</a:t>
            </a:r>
            <a:endParaRPr lang="id-ID" sz="166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2D0D2C9-FB62-02FF-CF7B-098651092CF6}"/>
              </a:ext>
            </a:extLst>
          </p:cNvPr>
          <p:cNvSpPr txBox="1"/>
          <p:nvPr/>
        </p:nvSpPr>
        <p:spPr>
          <a:xfrm>
            <a:off x="8561387" y="2760487"/>
            <a:ext cx="725963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700"/>
              <a:t>48</a:t>
            </a:r>
            <a:r>
              <a:rPr lang="en-US" sz="19900"/>
              <a:t>%</a:t>
            </a:r>
            <a:endParaRPr lang="id-ID" sz="166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D614C9-97A1-24AE-E5EC-42285F539095}"/>
              </a:ext>
            </a:extLst>
          </p:cNvPr>
          <p:cNvSpPr txBox="1"/>
          <p:nvPr/>
        </p:nvSpPr>
        <p:spPr>
          <a:xfrm>
            <a:off x="16092486" y="4971973"/>
            <a:ext cx="725963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700"/>
              <a:t>0</a:t>
            </a:r>
            <a:r>
              <a:rPr lang="en-US" sz="19900"/>
              <a:t>%</a:t>
            </a:r>
            <a:endParaRPr lang="id-ID" sz="166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DF1907-7883-0CEC-C92D-788577753A56}"/>
              </a:ext>
            </a:extLst>
          </p:cNvPr>
          <p:cNvSpPr txBox="1"/>
          <p:nvPr/>
        </p:nvSpPr>
        <p:spPr>
          <a:xfrm>
            <a:off x="9080408" y="7294341"/>
            <a:ext cx="6220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6">
                    <a:lumMod val="75000"/>
                  </a:schemeClr>
                </a:solidFill>
              </a:rPr>
              <a:t>of Projects are focused on groundbreaking AI research and development.</a:t>
            </a:r>
            <a:endParaRPr lang="id-ID" sz="3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713E4A3-9945-F34E-8511-E9607CF9A677}"/>
              </a:ext>
            </a:extLst>
          </p:cNvPr>
          <p:cNvSpPr txBox="1"/>
          <p:nvPr/>
        </p:nvSpPr>
        <p:spPr>
          <a:xfrm>
            <a:off x="16357482" y="9303744"/>
            <a:ext cx="6220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6">
                    <a:lumMod val="75000"/>
                  </a:schemeClr>
                </a:solidFill>
              </a:rPr>
              <a:t>Downtime: Ensuring continuous and reliable AI services to all our clients.</a:t>
            </a:r>
            <a:endParaRPr lang="id-ID" sz="3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41B4714-ED9A-2EF6-4F44-2D7DD5ABEA64}"/>
              </a:ext>
            </a:extLst>
          </p:cNvPr>
          <p:cNvSpPr txBox="1"/>
          <p:nvPr/>
        </p:nvSpPr>
        <p:spPr>
          <a:xfrm>
            <a:off x="12079962" y="11998533"/>
            <a:ext cx="3741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accent6">
                    <a:lumMod val="65000"/>
                  </a:schemeClr>
                </a:solidFill>
              </a:rPr>
              <a:t>HORIZON  STATISTICS.</a:t>
            </a:r>
            <a:endParaRPr lang="id-ID" sz="2400">
              <a:solidFill>
                <a:schemeClr val="accent6">
                  <a:lumMod val="6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91C9510-BCEA-6627-6B8A-022CB33BB079}"/>
              </a:ext>
            </a:extLst>
          </p:cNvPr>
          <p:cNvSpPr txBox="1"/>
          <p:nvPr/>
        </p:nvSpPr>
        <p:spPr>
          <a:xfrm>
            <a:off x="19611063" y="11998533"/>
            <a:ext cx="3741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accent6">
                    <a:lumMod val="65000"/>
                  </a:schemeClr>
                </a:solidFill>
              </a:rPr>
              <a:t>HORIZON STATISTICS.</a:t>
            </a:r>
            <a:endParaRPr lang="id-ID" sz="2400">
              <a:solidFill>
                <a:schemeClr val="accent6">
                  <a:lumMod val="65000"/>
                </a:schemeClr>
              </a:solidFill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8D516EFA-13C9-BD67-2440-631D9A3B4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2104" y="11438522"/>
            <a:ext cx="960121" cy="96012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40F9A010-4093-B0C9-A18B-A34223470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5664" y="11438522"/>
            <a:ext cx="960121" cy="960121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A15B88A1-FC0C-528C-1FE9-79E28D110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7482" y="11438522"/>
            <a:ext cx="960121" cy="9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72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8C4C5BF-ADA6-8B46-72BA-E701743F76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4AA43DF-7913-87D6-EFA4-0335A7F312D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E1F82ED-5B3E-B78B-F5C2-6EA97729980C}"/>
              </a:ext>
            </a:extLst>
          </p:cNvPr>
          <p:cNvSpPr/>
          <p:nvPr/>
        </p:nvSpPr>
        <p:spPr>
          <a:xfrm>
            <a:off x="33982" y="2177480"/>
            <a:ext cx="23462480" cy="11538520"/>
          </a:xfrm>
          <a:prstGeom prst="roundRect">
            <a:avLst>
              <a:gd name="adj" fmla="val 0"/>
            </a:avLst>
          </a:prstGeom>
          <a:gradFill>
            <a:gsLst>
              <a:gs pos="85000">
                <a:srgbClr val="000000"/>
              </a:gs>
              <a:gs pos="21000">
                <a:srgbClr val="000000">
                  <a:alpha val="0"/>
                </a:srgbClr>
              </a:gs>
              <a:gs pos="55000">
                <a:srgbClr val="000000">
                  <a:alpha val="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957958" y="8010128"/>
            <a:ext cx="1368152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>
                <a:solidFill>
                  <a:schemeClr val="accent6">
                    <a:lumMod val="95000"/>
                  </a:schemeClr>
                </a:solidFill>
              </a:rPr>
              <a:t>We have a </a:t>
            </a:r>
            <a:r>
              <a:rPr lang="en-US" sz="13800">
                <a:solidFill>
                  <a:srgbClr val="D6FF01"/>
                </a:solidFill>
              </a:rPr>
              <a:t>95</a:t>
            </a:r>
            <a:r>
              <a:rPr lang="en-US" sz="8800">
                <a:solidFill>
                  <a:srgbClr val="D6FF01"/>
                </a:solidFill>
              </a:rPr>
              <a:t>% </a:t>
            </a:r>
            <a:r>
              <a:rPr lang="en-US" sz="8800">
                <a:solidFill>
                  <a:schemeClr val="accent6">
                    <a:lumMod val="95000"/>
                  </a:schemeClr>
                </a:solidFill>
              </a:rPr>
              <a:t>customer satisfaction rate for our AI consulting services.</a:t>
            </a:r>
            <a:endParaRPr lang="id-ID" sz="8800">
              <a:solidFill>
                <a:schemeClr val="accent6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17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170DD38-E9C3-D315-4E4F-FEE67F936025}"/>
              </a:ext>
            </a:extLst>
          </p:cNvPr>
          <p:cNvSpPr txBox="1"/>
          <p:nvPr/>
        </p:nvSpPr>
        <p:spPr>
          <a:xfrm>
            <a:off x="11887199" y="4157260"/>
            <a:ext cx="11456832" cy="54014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500">
                <a:latin typeface="Inter Tight" pitchFamily="2" charset="0"/>
                <a:ea typeface="Inter Tight" pitchFamily="2" charset="0"/>
                <a:cs typeface="Inter Tight" pitchFamily="2" charset="0"/>
              </a:rPr>
              <a:t>Revolutionizing Industries &amp; </a:t>
            </a:r>
          </a:p>
          <a:p>
            <a:r>
              <a:rPr lang="en-US" sz="11500">
                <a:latin typeface="Inter Tight" pitchFamily="2" charset="0"/>
                <a:ea typeface="Inter Tight" pitchFamily="2" charset="0"/>
                <a:cs typeface="Inter Tight" pitchFamily="2" charset="0"/>
              </a:rPr>
              <a:t>Daily Life</a:t>
            </a:r>
            <a:endParaRPr lang="id-ID" sz="115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E500D8B-D499-5E34-5254-B65391837836}"/>
              </a:ext>
            </a:extLst>
          </p:cNvPr>
          <p:cNvSpPr/>
          <p:nvPr/>
        </p:nvSpPr>
        <p:spPr>
          <a:xfrm>
            <a:off x="1038382" y="2321497"/>
            <a:ext cx="3404913" cy="7416823"/>
          </a:xfrm>
          <a:prstGeom prst="roundRect">
            <a:avLst>
              <a:gd name="adj" fmla="val 23139"/>
            </a:avLst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EA35EEE-BF4C-DC1B-A23E-908259B5D5FC}"/>
              </a:ext>
            </a:extLst>
          </p:cNvPr>
          <p:cNvGrpSpPr/>
          <p:nvPr/>
        </p:nvGrpSpPr>
        <p:grpSpPr>
          <a:xfrm>
            <a:off x="11997266" y="2697677"/>
            <a:ext cx="3674534" cy="960121"/>
            <a:chOff x="11997266" y="2215077"/>
            <a:chExt cx="3674534" cy="960121"/>
          </a:xfrm>
        </p:grpSpPr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4B45CBF8-8081-70D3-265F-EF3276439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0030605-3513-7DBF-EC88-4237EDEAAFDE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B094A2C3-A20F-A5DA-3DD1-A74B3B53720B}"/>
              </a:ext>
            </a:extLst>
          </p:cNvPr>
          <p:cNvSpPr txBox="1"/>
          <p:nvPr/>
        </p:nvSpPr>
        <p:spPr>
          <a:xfrm>
            <a:off x="11997265" y="10184319"/>
            <a:ext cx="66232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r>
              <a:rPr lang="en-US" sz="32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32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C6BD77-AA1F-DB29-28F1-167585FAFA3F}"/>
              </a:ext>
            </a:extLst>
          </p:cNvPr>
          <p:cNvSpPr/>
          <p:nvPr/>
        </p:nvSpPr>
        <p:spPr>
          <a:xfrm>
            <a:off x="5761914" y="11207334"/>
            <a:ext cx="3404913" cy="7416823"/>
          </a:xfrm>
          <a:prstGeom prst="roundRect">
            <a:avLst>
              <a:gd name="adj" fmla="val 2313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4D5647-0D16-511E-8562-FE4CD39D2A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B353F-15F1-BA6F-0504-E29ECC5D3A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5779868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6E537A-6807-2532-5471-BCD8F4AE68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5D5837-881E-6349-28DB-874CAA37BD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A11FD25-F4B1-D932-4365-C4CBA47305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9DCADB8-610D-74F6-087F-91EBD0E937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8D7F8CC-AC6F-821B-0787-CF26DD18B57E}"/>
              </a:ext>
            </a:extLst>
          </p:cNvPr>
          <p:cNvSpPr/>
          <p:nvPr/>
        </p:nvSpPr>
        <p:spPr>
          <a:xfrm>
            <a:off x="7464337" y="8272652"/>
            <a:ext cx="3063852" cy="3061199"/>
          </a:xfrm>
          <a:custGeom>
            <a:avLst/>
            <a:gdLst>
              <a:gd name="connsiteX0" fmla="*/ 2608918 w 3063852"/>
              <a:gd name="connsiteY0" fmla="*/ 1218310 h 3061199"/>
              <a:gd name="connsiteX1" fmla="*/ 2708928 w 3063852"/>
              <a:gd name="connsiteY1" fmla="*/ 1222140 h 3061199"/>
              <a:gd name="connsiteX2" fmla="*/ 3058580 w 3063852"/>
              <a:gd name="connsiteY2" fmla="*/ 1703789 h 3061199"/>
              <a:gd name="connsiteX3" fmla="*/ 2810875 w 3063852"/>
              <a:gd name="connsiteY3" fmla="*/ 2024894 h 3061199"/>
              <a:gd name="connsiteX4" fmla="*/ 2604455 w 3063852"/>
              <a:gd name="connsiteY4" fmla="*/ 2058147 h 3061199"/>
              <a:gd name="connsiteX5" fmla="*/ 2094129 w 3063852"/>
              <a:gd name="connsiteY5" fmla="*/ 2383841 h 3061199"/>
              <a:gd name="connsiteX6" fmla="*/ 2066608 w 3063852"/>
              <a:gd name="connsiteY6" fmla="*/ 2595995 h 3061199"/>
              <a:gd name="connsiteX7" fmla="*/ 2062367 w 3063852"/>
              <a:gd name="connsiteY7" fmla="*/ 2712396 h 3061199"/>
              <a:gd name="connsiteX8" fmla="*/ 1573487 w 3063852"/>
              <a:gd name="connsiteY8" fmla="*/ 3054712 h 3061199"/>
              <a:gd name="connsiteX9" fmla="*/ 1229449 w 3063852"/>
              <a:gd name="connsiteY9" fmla="*/ 2710674 h 3061199"/>
              <a:gd name="connsiteX10" fmla="*/ 1435871 w 3063852"/>
              <a:gd name="connsiteY10" fmla="*/ 2272603 h 3061199"/>
              <a:gd name="connsiteX11" fmla="*/ 1684725 w 3063852"/>
              <a:gd name="connsiteY11" fmla="*/ 2218701 h 3061199"/>
              <a:gd name="connsiteX12" fmla="*/ 1896878 w 3063852"/>
              <a:gd name="connsiteY12" fmla="*/ 2190031 h 3061199"/>
              <a:gd name="connsiteX13" fmla="*/ 2078072 w 3063852"/>
              <a:gd name="connsiteY13" fmla="*/ 2075352 h 3061199"/>
              <a:gd name="connsiteX14" fmla="*/ 2192751 w 3063852"/>
              <a:gd name="connsiteY14" fmla="*/ 1894158 h 3061199"/>
              <a:gd name="connsiteX15" fmla="*/ 2221421 w 3063852"/>
              <a:gd name="connsiteY15" fmla="*/ 1682002 h 3061199"/>
              <a:gd name="connsiteX16" fmla="*/ 2244360 w 3063852"/>
              <a:gd name="connsiteY16" fmla="*/ 1500808 h 3061199"/>
              <a:gd name="connsiteX17" fmla="*/ 2339545 w 3063852"/>
              <a:gd name="connsiteY17" fmla="*/ 1342550 h 3061199"/>
              <a:gd name="connsiteX18" fmla="*/ 2344131 w 3063852"/>
              <a:gd name="connsiteY18" fmla="*/ 1341401 h 3061199"/>
              <a:gd name="connsiteX19" fmla="*/ 2608918 w 3063852"/>
              <a:gd name="connsiteY19" fmla="*/ 1218310 h 3061199"/>
              <a:gd name="connsiteX20" fmla="*/ 2510017 w 3063852"/>
              <a:gd name="connsiteY20" fmla="*/ 113735 h 3061199"/>
              <a:gd name="connsiteX21" fmla="*/ 2595280 w 3063852"/>
              <a:gd name="connsiteY21" fmla="*/ 120065 h 3061199"/>
              <a:gd name="connsiteX22" fmla="*/ 2824639 w 3063852"/>
              <a:gd name="connsiteY22" fmla="*/ 234744 h 3061199"/>
              <a:gd name="connsiteX23" fmla="*/ 2891386 w 3063852"/>
              <a:gd name="connsiteY23" fmla="*/ 322130 h 3061199"/>
              <a:gd name="connsiteX24" fmla="*/ 2735192 w 3063852"/>
              <a:gd name="connsiteY24" fmla="*/ 899887 h 3061199"/>
              <a:gd name="connsiteX25" fmla="*/ 2486332 w 3063852"/>
              <a:gd name="connsiteY25" fmla="*/ 952641 h 3061199"/>
              <a:gd name="connsiteX26" fmla="*/ 2091837 w 3063852"/>
              <a:gd name="connsiteY26" fmla="*/ 1097138 h 3061199"/>
              <a:gd name="connsiteX27" fmla="*/ 1977154 w 3063852"/>
              <a:gd name="connsiteY27" fmla="*/ 1278328 h 3061199"/>
              <a:gd name="connsiteX28" fmla="*/ 1949632 w 3063852"/>
              <a:gd name="connsiteY28" fmla="*/ 1491633 h 3061199"/>
              <a:gd name="connsiteX29" fmla="*/ 1926697 w 3063852"/>
              <a:gd name="connsiteY29" fmla="*/ 1672827 h 3061199"/>
              <a:gd name="connsiteX30" fmla="*/ 1674409 w 3063852"/>
              <a:gd name="connsiteY30" fmla="*/ 1925122 h 3061199"/>
              <a:gd name="connsiteX31" fmla="*/ 1493212 w 3063852"/>
              <a:gd name="connsiteY31" fmla="*/ 1946912 h 3061199"/>
              <a:gd name="connsiteX32" fmla="*/ 1487481 w 3063852"/>
              <a:gd name="connsiteY32" fmla="*/ 1948054 h 3061199"/>
              <a:gd name="connsiteX33" fmla="*/ 1274170 w 3063852"/>
              <a:gd name="connsiteY33" fmla="*/ 1976724 h 3061199"/>
              <a:gd name="connsiteX34" fmla="*/ 1092982 w 3063852"/>
              <a:gd name="connsiteY34" fmla="*/ 2091403 h 3061199"/>
              <a:gd name="connsiteX35" fmla="*/ 978303 w 3063852"/>
              <a:gd name="connsiteY35" fmla="*/ 2272600 h 3061199"/>
              <a:gd name="connsiteX36" fmla="*/ 949633 w 3063852"/>
              <a:gd name="connsiteY36" fmla="*/ 2484754 h 3061199"/>
              <a:gd name="connsiteX37" fmla="*/ 945383 w 3063852"/>
              <a:gd name="connsiteY37" fmla="*/ 2601155 h 3061199"/>
              <a:gd name="connsiteX38" fmla="*/ 456506 w 3063852"/>
              <a:gd name="connsiteY38" fmla="*/ 2943471 h 3061199"/>
              <a:gd name="connsiteX39" fmla="*/ 116715 w 3063852"/>
              <a:gd name="connsiteY39" fmla="*/ 2495422 h 3061199"/>
              <a:gd name="connsiteX40" fmla="*/ 571185 w 3063852"/>
              <a:gd name="connsiteY40" fmla="*/ 2108605 h 3061199"/>
              <a:gd name="connsiteX41" fmla="*/ 965684 w 3063852"/>
              <a:gd name="connsiteY41" fmla="*/ 1964111 h 3061199"/>
              <a:gd name="connsiteX42" fmla="*/ 1080363 w 3063852"/>
              <a:gd name="connsiteY42" fmla="*/ 1782917 h 3061199"/>
              <a:gd name="connsiteX43" fmla="*/ 1109033 w 3063852"/>
              <a:gd name="connsiteY43" fmla="*/ 1570761 h 3061199"/>
              <a:gd name="connsiteX44" fmla="*/ 1130821 w 3063852"/>
              <a:gd name="connsiteY44" fmla="*/ 1389567 h 3061199"/>
              <a:gd name="connsiteX45" fmla="*/ 1229449 w 3063852"/>
              <a:gd name="connsiteY45" fmla="*/ 1234750 h 3061199"/>
              <a:gd name="connsiteX46" fmla="*/ 1384266 w 3063852"/>
              <a:gd name="connsiteY46" fmla="*/ 1137272 h 3061199"/>
              <a:gd name="connsiteX47" fmla="*/ 1565460 w 3063852"/>
              <a:gd name="connsiteY47" fmla="*/ 1115485 h 3061199"/>
              <a:gd name="connsiteX48" fmla="*/ 1778762 w 3063852"/>
              <a:gd name="connsiteY48" fmla="*/ 1086815 h 3061199"/>
              <a:gd name="connsiteX49" fmla="*/ 1959959 w 3063852"/>
              <a:gd name="connsiteY49" fmla="*/ 972135 h 3061199"/>
              <a:gd name="connsiteX50" fmla="*/ 2074638 w 3063852"/>
              <a:gd name="connsiteY50" fmla="*/ 790942 h 3061199"/>
              <a:gd name="connsiteX51" fmla="*/ 2102160 w 3063852"/>
              <a:gd name="connsiteY51" fmla="*/ 578782 h 3061199"/>
              <a:gd name="connsiteX52" fmla="*/ 2106401 w 3063852"/>
              <a:gd name="connsiteY52" fmla="*/ 462387 h 3061199"/>
              <a:gd name="connsiteX53" fmla="*/ 2510017 w 3063852"/>
              <a:gd name="connsiteY53" fmla="*/ 113735 h 3061199"/>
              <a:gd name="connsiteX54" fmla="*/ 1408193 w 3063852"/>
              <a:gd name="connsiteY54" fmla="*/ 146 h 3061199"/>
              <a:gd name="connsiteX55" fmla="*/ 1493211 w 3063852"/>
              <a:gd name="connsiteY55" fmla="*/ 6536 h 3061199"/>
              <a:gd name="connsiteX56" fmla="*/ 1837252 w 3063852"/>
              <a:gd name="connsiteY56" fmla="*/ 350574 h 3061199"/>
              <a:gd name="connsiteX57" fmla="*/ 1803990 w 3063852"/>
              <a:gd name="connsiteY57" fmla="*/ 601720 h 3061199"/>
              <a:gd name="connsiteX58" fmla="*/ 1383118 w 3063852"/>
              <a:gd name="connsiteY58" fmla="*/ 842550 h 3061199"/>
              <a:gd name="connsiteX59" fmla="*/ 1169816 w 3063852"/>
              <a:gd name="connsiteY59" fmla="*/ 871220 h 3061199"/>
              <a:gd name="connsiteX60" fmla="*/ 988619 w 3063852"/>
              <a:gd name="connsiteY60" fmla="*/ 985899 h 3061199"/>
              <a:gd name="connsiteX61" fmla="*/ 844122 w 3063852"/>
              <a:gd name="connsiteY61" fmla="*/ 1380394 h 3061199"/>
              <a:gd name="connsiteX62" fmla="*/ 822334 w 3063852"/>
              <a:gd name="connsiteY62" fmla="*/ 1561588 h 3061199"/>
              <a:gd name="connsiteX63" fmla="*/ 724860 w 3063852"/>
              <a:gd name="connsiteY63" fmla="*/ 1716405 h 3061199"/>
              <a:gd name="connsiteX64" fmla="*/ 715682 w 3063852"/>
              <a:gd name="connsiteY64" fmla="*/ 1719846 h 3061199"/>
              <a:gd name="connsiteX65" fmla="*/ 326924 w 3063852"/>
              <a:gd name="connsiteY65" fmla="*/ 1834526 h 3061199"/>
              <a:gd name="connsiteX66" fmla="*/ 139996 w 3063852"/>
              <a:gd name="connsiteY66" fmla="*/ 1739338 h 3061199"/>
              <a:gd name="connsiteX67" fmla="*/ 25316 w 3063852"/>
              <a:gd name="connsiteY67" fmla="*/ 1567319 h 3061199"/>
              <a:gd name="connsiteX68" fmla="*/ 4670 w 3063852"/>
              <a:gd name="connsiteY68" fmla="*/ 1358607 h 3061199"/>
              <a:gd name="connsiteX69" fmla="*/ 463387 w 3063852"/>
              <a:gd name="connsiteY69" fmla="*/ 1004246 h 3061199"/>
              <a:gd name="connsiteX70" fmla="*/ 972562 w 3063852"/>
              <a:gd name="connsiteY70" fmla="*/ 678555 h 3061199"/>
              <a:gd name="connsiteX71" fmla="*/ 1001232 w 3063852"/>
              <a:gd name="connsiteY71" fmla="*/ 465253 h 3061199"/>
              <a:gd name="connsiteX72" fmla="*/ 1005363 w 3063852"/>
              <a:gd name="connsiteY72" fmla="*/ 347475 h 3061199"/>
              <a:gd name="connsiteX73" fmla="*/ 1408193 w 3063852"/>
              <a:gd name="connsiteY73" fmla="*/ 146 h 30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063852" h="3061199">
                <a:moveTo>
                  <a:pt x="2608918" y="1218310"/>
                </a:moveTo>
                <a:cubicBezTo>
                  <a:pt x="2641940" y="1215631"/>
                  <a:pt x="2675499" y="1216836"/>
                  <a:pt x="2708928" y="1222140"/>
                </a:cubicBezTo>
                <a:cubicBezTo>
                  <a:pt x="2938399" y="1258604"/>
                  <a:pt x="3095054" y="1474202"/>
                  <a:pt x="3058580" y="1703789"/>
                </a:cubicBezTo>
                <a:cubicBezTo>
                  <a:pt x="3035764" y="1845877"/>
                  <a:pt x="2942530" y="1966749"/>
                  <a:pt x="2810875" y="2024894"/>
                </a:cubicBezTo>
                <a:cubicBezTo>
                  <a:pt x="2746082" y="2053680"/>
                  <a:pt x="2674982" y="2065145"/>
                  <a:pt x="2604455" y="2058147"/>
                </a:cubicBezTo>
                <a:cubicBezTo>
                  <a:pt x="2380366" y="2039346"/>
                  <a:pt x="2171425" y="2172717"/>
                  <a:pt x="2094129" y="2383841"/>
                </a:cubicBezTo>
                <a:cubicBezTo>
                  <a:pt x="2069591" y="2451730"/>
                  <a:pt x="2060183" y="2524094"/>
                  <a:pt x="2066608" y="2595995"/>
                </a:cubicBezTo>
                <a:cubicBezTo>
                  <a:pt x="2070619" y="2634759"/>
                  <a:pt x="2069129" y="2673980"/>
                  <a:pt x="2062367" y="2712396"/>
                </a:cubicBezTo>
                <a:cubicBezTo>
                  <a:pt x="2021881" y="2941984"/>
                  <a:pt x="1803071" y="3095198"/>
                  <a:pt x="1573487" y="3054712"/>
                </a:cubicBezTo>
                <a:cubicBezTo>
                  <a:pt x="1397794" y="3023981"/>
                  <a:pt x="1260186" y="2886366"/>
                  <a:pt x="1229449" y="2710674"/>
                </a:cubicBezTo>
                <a:cubicBezTo>
                  <a:pt x="1199976" y="2535904"/>
                  <a:pt x="1282315" y="2361134"/>
                  <a:pt x="1435871" y="2272603"/>
                </a:cubicBezTo>
                <a:cubicBezTo>
                  <a:pt x="1511213" y="2229250"/>
                  <a:pt x="1598141" y="2210442"/>
                  <a:pt x="1684725" y="2218701"/>
                </a:cubicBezTo>
                <a:cubicBezTo>
                  <a:pt x="1756628" y="2224777"/>
                  <a:pt x="1829109" y="2214915"/>
                  <a:pt x="1896878" y="2190031"/>
                </a:cubicBezTo>
                <a:cubicBezTo>
                  <a:pt x="1965115" y="2165718"/>
                  <a:pt x="2026928" y="2126613"/>
                  <a:pt x="2078072" y="2075352"/>
                </a:cubicBezTo>
                <a:cubicBezTo>
                  <a:pt x="2129681" y="2024546"/>
                  <a:pt x="2168900" y="1962508"/>
                  <a:pt x="2192751" y="1894158"/>
                </a:cubicBezTo>
                <a:cubicBezTo>
                  <a:pt x="2217642" y="1826383"/>
                  <a:pt x="2227504" y="1754021"/>
                  <a:pt x="2221421" y="1682002"/>
                </a:cubicBezTo>
                <a:cubicBezTo>
                  <a:pt x="2215346" y="1620650"/>
                  <a:pt x="2223143" y="1558721"/>
                  <a:pt x="2244360" y="1500808"/>
                </a:cubicBezTo>
                <a:cubicBezTo>
                  <a:pt x="2264316" y="1441862"/>
                  <a:pt x="2296766" y="1387850"/>
                  <a:pt x="2339545" y="1342550"/>
                </a:cubicBezTo>
                <a:lnTo>
                  <a:pt x="2344131" y="1341401"/>
                </a:lnTo>
                <a:cubicBezTo>
                  <a:pt x="2415604" y="1269326"/>
                  <a:pt x="2509850" y="1226345"/>
                  <a:pt x="2608918" y="1218310"/>
                </a:cubicBezTo>
                <a:close/>
                <a:moveTo>
                  <a:pt x="2510017" y="113735"/>
                </a:moveTo>
                <a:cubicBezTo>
                  <a:pt x="2538051" y="112971"/>
                  <a:pt x="2566581" y="115005"/>
                  <a:pt x="2595280" y="120065"/>
                </a:cubicBezTo>
                <a:cubicBezTo>
                  <a:pt x="2681632" y="134058"/>
                  <a:pt x="2761566" y="174079"/>
                  <a:pt x="2824639" y="234744"/>
                </a:cubicBezTo>
                <a:cubicBezTo>
                  <a:pt x="2850558" y="260892"/>
                  <a:pt x="2873033" y="290252"/>
                  <a:pt x="2891386" y="322130"/>
                </a:cubicBezTo>
                <a:cubicBezTo>
                  <a:pt x="3007781" y="524770"/>
                  <a:pt x="2937825" y="783486"/>
                  <a:pt x="2735192" y="899887"/>
                </a:cubicBezTo>
                <a:cubicBezTo>
                  <a:pt x="2659499" y="942201"/>
                  <a:pt x="2572683" y="960668"/>
                  <a:pt x="2486332" y="952641"/>
                </a:cubicBezTo>
                <a:cubicBezTo>
                  <a:pt x="2340000" y="940370"/>
                  <a:pt x="2195622" y="993236"/>
                  <a:pt x="2091837" y="1097138"/>
                </a:cubicBezTo>
                <a:cubicBezTo>
                  <a:pt x="2041263" y="1148740"/>
                  <a:pt x="2002157" y="1210437"/>
                  <a:pt x="1977154" y="1278328"/>
                </a:cubicBezTo>
                <a:cubicBezTo>
                  <a:pt x="1952616" y="1346562"/>
                  <a:pt x="1943215" y="1419385"/>
                  <a:pt x="1949632" y="1491633"/>
                </a:cubicBezTo>
                <a:cubicBezTo>
                  <a:pt x="1955254" y="1552985"/>
                  <a:pt x="1947340" y="1614797"/>
                  <a:pt x="1926697" y="1672827"/>
                </a:cubicBezTo>
                <a:cubicBezTo>
                  <a:pt x="1885182" y="1790828"/>
                  <a:pt x="1792413" y="1883607"/>
                  <a:pt x="1674409" y="1925122"/>
                </a:cubicBezTo>
                <a:cubicBezTo>
                  <a:pt x="1616495" y="1945990"/>
                  <a:pt x="1554450" y="1953446"/>
                  <a:pt x="1493212" y="1946912"/>
                </a:cubicBezTo>
                <a:lnTo>
                  <a:pt x="1487481" y="1948054"/>
                </a:lnTo>
                <a:cubicBezTo>
                  <a:pt x="1415113" y="1941975"/>
                  <a:pt x="1342290" y="1951727"/>
                  <a:pt x="1274170" y="1976724"/>
                </a:cubicBezTo>
                <a:cubicBezTo>
                  <a:pt x="1206281" y="2001498"/>
                  <a:pt x="1144472" y="2040604"/>
                  <a:pt x="1092982" y="2091403"/>
                </a:cubicBezTo>
                <a:cubicBezTo>
                  <a:pt x="1041718" y="2142554"/>
                  <a:pt x="1002613" y="2204367"/>
                  <a:pt x="978303" y="2272600"/>
                </a:cubicBezTo>
                <a:cubicBezTo>
                  <a:pt x="953874" y="2340489"/>
                  <a:pt x="944125" y="2412854"/>
                  <a:pt x="949633" y="2484754"/>
                </a:cubicBezTo>
                <a:cubicBezTo>
                  <a:pt x="953645" y="2523518"/>
                  <a:pt x="952152" y="2562740"/>
                  <a:pt x="945383" y="2601155"/>
                </a:cubicBezTo>
                <a:cubicBezTo>
                  <a:pt x="904906" y="2830743"/>
                  <a:pt x="685984" y="2983957"/>
                  <a:pt x="456506" y="2943471"/>
                </a:cubicBezTo>
                <a:cubicBezTo>
                  <a:pt x="245729" y="2902304"/>
                  <a:pt x="99510" y="2709530"/>
                  <a:pt x="116715" y="2495422"/>
                </a:cubicBezTo>
                <a:cubicBezTo>
                  <a:pt x="135404" y="2263080"/>
                  <a:pt x="338843" y="2089913"/>
                  <a:pt x="571185" y="2108605"/>
                </a:cubicBezTo>
                <a:cubicBezTo>
                  <a:pt x="717517" y="2120879"/>
                  <a:pt x="861901" y="2068013"/>
                  <a:pt x="965684" y="1964111"/>
                </a:cubicBezTo>
                <a:cubicBezTo>
                  <a:pt x="1016948" y="1913080"/>
                  <a:pt x="1056166" y="1851151"/>
                  <a:pt x="1080363" y="1782917"/>
                </a:cubicBezTo>
                <a:cubicBezTo>
                  <a:pt x="1105827" y="1715258"/>
                  <a:pt x="1115689" y="1642780"/>
                  <a:pt x="1109033" y="1570761"/>
                </a:cubicBezTo>
                <a:cubicBezTo>
                  <a:pt x="1103070" y="1509522"/>
                  <a:pt x="1110523" y="1447709"/>
                  <a:pt x="1130821" y="1389567"/>
                </a:cubicBezTo>
                <a:cubicBezTo>
                  <a:pt x="1152157" y="1331427"/>
                  <a:pt x="1185874" y="1278670"/>
                  <a:pt x="1229449" y="1234750"/>
                </a:cubicBezTo>
                <a:cubicBezTo>
                  <a:pt x="1273141" y="1191058"/>
                  <a:pt x="1326008" y="1157799"/>
                  <a:pt x="1384266" y="1137272"/>
                </a:cubicBezTo>
                <a:cubicBezTo>
                  <a:pt x="1442290" y="1116862"/>
                  <a:pt x="1504222" y="1109406"/>
                  <a:pt x="1565460" y="1115485"/>
                </a:cubicBezTo>
                <a:cubicBezTo>
                  <a:pt x="1637822" y="1121444"/>
                  <a:pt x="1710525" y="1111698"/>
                  <a:pt x="1778762" y="1086815"/>
                </a:cubicBezTo>
                <a:cubicBezTo>
                  <a:pt x="1846882" y="1062389"/>
                  <a:pt x="1908805" y="1023280"/>
                  <a:pt x="1959959" y="972135"/>
                </a:cubicBezTo>
                <a:cubicBezTo>
                  <a:pt x="2010761" y="920756"/>
                  <a:pt x="2049977" y="858946"/>
                  <a:pt x="2074638" y="790942"/>
                </a:cubicBezTo>
                <a:cubicBezTo>
                  <a:pt x="2099177" y="723050"/>
                  <a:pt x="2108577" y="650688"/>
                  <a:pt x="2102160" y="578782"/>
                </a:cubicBezTo>
                <a:cubicBezTo>
                  <a:pt x="2098142" y="540024"/>
                  <a:pt x="2099631" y="500802"/>
                  <a:pt x="2106401" y="462387"/>
                </a:cubicBezTo>
                <a:cubicBezTo>
                  <a:pt x="2141826" y="261495"/>
                  <a:pt x="2313775" y="119081"/>
                  <a:pt x="2510017" y="113735"/>
                </a:cubicBezTo>
                <a:close/>
                <a:moveTo>
                  <a:pt x="1408193" y="146"/>
                </a:moveTo>
                <a:cubicBezTo>
                  <a:pt x="1436150" y="-593"/>
                  <a:pt x="1464598" y="1461"/>
                  <a:pt x="1493211" y="6536"/>
                </a:cubicBezTo>
                <a:cubicBezTo>
                  <a:pt x="1669474" y="36238"/>
                  <a:pt x="1807544" y="174311"/>
                  <a:pt x="1837252" y="350574"/>
                </a:cubicBezTo>
                <a:cubicBezTo>
                  <a:pt x="1852271" y="435664"/>
                  <a:pt x="1840577" y="523393"/>
                  <a:pt x="1803990" y="601720"/>
                </a:cubicBezTo>
                <a:cubicBezTo>
                  <a:pt x="1728191" y="762387"/>
                  <a:pt x="1560071" y="858604"/>
                  <a:pt x="1383118" y="842550"/>
                </a:cubicBezTo>
                <a:cubicBezTo>
                  <a:pt x="1310756" y="835897"/>
                  <a:pt x="1237824" y="845643"/>
                  <a:pt x="1169816" y="871220"/>
                </a:cubicBezTo>
                <a:cubicBezTo>
                  <a:pt x="1101696" y="895642"/>
                  <a:pt x="1039886" y="934864"/>
                  <a:pt x="988619" y="985899"/>
                </a:cubicBezTo>
                <a:cubicBezTo>
                  <a:pt x="884721" y="1089681"/>
                  <a:pt x="831854" y="1234066"/>
                  <a:pt x="844122" y="1380394"/>
                </a:cubicBezTo>
                <a:cubicBezTo>
                  <a:pt x="850207" y="1441633"/>
                  <a:pt x="842751" y="1503559"/>
                  <a:pt x="822334" y="1561588"/>
                </a:cubicBezTo>
                <a:cubicBezTo>
                  <a:pt x="801811" y="1619844"/>
                  <a:pt x="768548" y="1672710"/>
                  <a:pt x="724860" y="1716405"/>
                </a:cubicBezTo>
                <a:lnTo>
                  <a:pt x="715682" y="1719846"/>
                </a:lnTo>
                <a:cubicBezTo>
                  <a:pt x="613847" y="1821339"/>
                  <a:pt x="467515" y="1864453"/>
                  <a:pt x="326924" y="1834526"/>
                </a:cubicBezTo>
                <a:cubicBezTo>
                  <a:pt x="257539" y="1819043"/>
                  <a:pt x="193320" y="1786358"/>
                  <a:pt x="139996" y="1739338"/>
                </a:cubicBezTo>
                <a:cubicBezTo>
                  <a:pt x="87584" y="1692783"/>
                  <a:pt x="48136" y="1633605"/>
                  <a:pt x="25316" y="1567319"/>
                </a:cubicBezTo>
                <a:cubicBezTo>
                  <a:pt x="1345" y="1500466"/>
                  <a:pt x="-5759" y="1428791"/>
                  <a:pt x="4670" y="1358607"/>
                </a:cubicBezTo>
                <a:cubicBezTo>
                  <a:pt x="38387" y="1136930"/>
                  <a:pt x="240340" y="980852"/>
                  <a:pt x="463387" y="1004246"/>
                </a:cubicBezTo>
                <a:cubicBezTo>
                  <a:pt x="687012" y="1022593"/>
                  <a:pt x="895389" y="889338"/>
                  <a:pt x="972562" y="678555"/>
                </a:cubicBezTo>
                <a:cubicBezTo>
                  <a:pt x="997565" y="610437"/>
                  <a:pt x="1007318" y="537618"/>
                  <a:pt x="1001232" y="465253"/>
                </a:cubicBezTo>
                <a:cubicBezTo>
                  <a:pt x="997111" y="426031"/>
                  <a:pt x="998484" y="386355"/>
                  <a:pt x="1005363" y="347475"/>
                </a:cubicBezTo>
                <a:cubicBezTo>
                  <a:pt x="1040885" y="147288"/>
                  <a:pt x="1212497" y="5313"/>
                  <a:pt x="1408193" y="146"/>
                </a:cubicBezTo>
                <a:close/>
              </a:path>
            </a:pathLst>
          </a:custGeom>
          <a:gradFill>
            <a:gsLst>
              <a:gs pos="100000">
                <a:srgbClr val="120B3E"/>
              </a:gs>
              <a:gs pos="0">
                <a:schemeClr val="accent1">
                  <a:lumMod val="40000"/>
                  <a:lumOff val="60000"/>
                </a:schemeClr>
              </a:gs>
              <a:gs pos="44000">
                <a:srgbClr val="8236FB"/>
              </a:gs>
            </a:gsLst>
            <a:lin ang="8100000" scaled="1"/>
          </a:gradFill>
          <a:ln w="114653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270EA7C-F2FF-51C9-A1CB-7047BF3023BE}"/>
              </a:ext>
            </a:extLst>
          </p:cNvPr>
          <p:cNvSpPr txBox="1"/>
          <p:nvPr/>
        </p:nvSpPr>
        <p:spPr>
          <a:xfrm>
            <a:off x="11283759" y="8226151"/>
            <a:ext cx="5621158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600"/>
              <a:t>HORIZON</a:t>
            </a:r>
          </a:p>
          <a:p>
            <a:pPr>
              <a:lnSpc>
                <a:spcPct val="90000"/>
              </a:lnSpc>
            </a:pPr>
            <a:r>
              <a:rPr lang="en-US" sz="9600"/>
              <a:t>TECH.</a:t>
            </a:r>
            <a:endParaRPr lang="id-ID" sz="96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551755-037F-6A75-414A-E6B90E25B365}"/>
              </a:ext>
            </a:extLst>
          </p:cNvPr>
          <p:cNvSpPr txBox="1"/>
          <p:nvPr/>
        </p:nvSpPr>
        <p:spPr>
          <a:xfrm>
            <a:off x="11283759" y="10830634"/>
            <a:ext cx="60979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>
                <a:solidFill>
                  <a:schemeClr val="accent6">
                    <a:lumMod val="50000"/>
                  </a:schemeClr>
                </a:solidFill>
              </a:rPr>
              <a:t>SHAPING THE FUTURE</a:t>
            </a:r>
          </a:p>
        </p:txBody>
      </p:sp>
    </p:spTree>
    <p:extLst>
      <p:ext uri="{BB962C8B-B14F-4D97-AF65-F5344CB8AC3E}">
        <p14:creationId xmlns:p14="http://schemas.microsoft.com/office/powerpoint/2010/main" val="181810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587237-E614-0768-A8CF-3624641E3A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4678EB9-7AD2-CA0B-718D-B47F001FC406}"/>
              </a:ext>
            </a:extLst>
          </p:cNvPr>
          <p:cNvSpPr/>
          <p:nvPr/>
        </p:nvSpPr>
        <p:spPr>
          <a:xfrm>
            <a:off x="33981" y="4939938"/>
            <a:ext cx="24382413" cy="877606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000000"/>
              </a:gs>
              <a:gs pos="31000">
                <a:srgbClr val="0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8302774" y="10347721"/>
            <a:ext cx="151696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/>
              <a:t>Statistics &amp; Insights on </a:t>
            </a:r>
          </a:p>
          <a:p>
            <a:pPr algn="r"/>
            <a:r>
              <a:rPr lang="en-US" sz="8000"/>
              <a:t>Our Worldwide Presence</a:t>
            </a:r>
            <a:endParaRPr lang="id-ID" sz="88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398184A-4497-B043-FE65-8668AB76DD5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24B0671-09E6-E46C-1AAD-777360791F2D}"/>
              </a:ext>
            </a:extLst>
          </p:cNvPr>
          <p:cNvGrpSpPr/>
          <p:nvPr/>
        </p:nvGrpSpPr>
        <p:grpSpPr>
          <a:xfrm>
            <a:off x="2902174" y="5273825"/>
            <a:ext cx="18506056" cy="4824536"/>
            <a:chOff x="2902174" y="3761656"/>
            <a:chExt cx="18506056" cy="729447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397B383-807F-8806-02C7-2BEDA3D3E8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155202" y="3761656"/>
              <a:ext cx="0" cy="2880320"/>
            </a:xfrm>
            <a:prstGeom prst="line">
              <a:avLst/>
            </a:prstGeom>
            <a:ln>
              <a:gradFill>
                <a:gsLst>
                  <a:gs pos="81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A91D952-4E87-B2E2-7912-BAEF35F6CEA7}"/>
                </a:ext>
              </a:extLst>
            </p:cNvPr>
            <p:cNvCxnSpPr/>
            <p:nvPr/>
          </p:nvCxnSpPr>
          <p:spPr>
            <a:xfrm flipV="1">
              <a:off x="2902174" y="3761656"/>
              <a:ext cx="0" cy="7294477"/>
            </a:xfrm>
            <a:prstGeom prst="line">
              <a:avLst/>
            </a:prstGeom>
            <a:ln>
              <a:gradFill>
                <a:gsLst>
                  <a:gs pos="81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6425972-C4FA-76CB-F88E-31B9809276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408230" y="3761656"/>
              <a:ext cx="0" cy="870982"/>
            </a:xfrm>
            <a:prstGeom prst="line">
              <a:avLst/>
            </a:prstGeom>
            <a:ln>
              <a:gradFill>
                <a:gsLst>
                  <a:gs pos="81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FD9D0F1-EB73-E0FA-1F1F-A574FFC2AD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28688" y="3761658"/>
              <a:ext cx="0" cy="4681527"/>
            </a:xfrm>
            <a:prstGeom prst="line">
              <a:avLst/>
            </a:prstGeom>
            <a:ln>
              <a:gradFill>
                <a:gsLst>
                  <a:gs pos="81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3A4543E-A357-293B-9625-E601011CEA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781716" y="3761658"/>
              <a:ext cx="0" cy="1741962"/>
            </a:xfrm>
            <a:prstGeom prst="line">
              <a:avLst/>
            </a:prstGeom>
            <a:ln>
              <a:gradFill>
                <a:gsLst>
                  <a:gs pos="81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3312076-FBC5-8986-07CF-926D99622BFC}"/>
              </a:ext>
            </a:extLst>
          </p:cNvPr>
          <p:cNvSpPr txBox="1"/>
          <p:nvPr/>
        </p:nvSpPr>
        <p:spPr>
          <a:xfrm>
            <a:off x="958277" y="3101591"/>
            <a:ext cx="388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>
                <a:solidFill>
                  <a:schemeClr val="accent1"/>
                </a:solidFill>
              </a:rPr>
              <a:t>500</a:t>
            </a:r>
            <a:r>
              <a:rPr lang="en-US" sz="6000">
                <a:solidFill>
                  <a:schemeClr val="accent1"/>
                </a:solidFill>
              </a:rPr>
              <a:t>+</a:t>
            </a:r>
            <a:endParaRPr lang="id-ID" sz="720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F1A496-1B05-47E7-59B6-48A031F22C4C}"/>
              </a:ext>
            </a:extLst>
          </p:cNvPr>
          <p:cNvSpPr txBox="1"/>
          <p:nvPr/>
        </p:nvSpPr>
        <p:spPr>
          <a:xfrm>
            <a:off x="958277" y="4205328"/>
            <a:ext cx="3887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CLIENTS </a:t>
            </a:r>
          </a:p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SERVED</a:t>
            </a:r>
            <a:endParaRPr lang="id-ID" sz="28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C05E76-3FF9-FA31-35E0-7986DE619452}"/>
              </a:ext>
            </a:extLst>
          </p:cNvPr>
          <p:cNvSpPr txBox="1"/>
          <p:nvPr/>
        </p:nvSpPr>
        <p:spPr>
          <a:xfrm>
            <a:off x="5584792" y="3101591"/>
            <a:ext cx="388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>
                <a:solidFill>
                  <a:schemeClr val="accent1"/>
                </a:solidFill>
              </a:rPr>
              <a:t>1,200+</a:t>
            </a:r>
            <a:endParaRPr lang="id-ID" sz="720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0E47A2-691A-4F4A-D3EF-6A78ADC84981}"/>
              </a:ext>
            </a:extLst>
          </p:cNvPr>
          <p:cNvSpPr txBox="1"/>
          <p:nvPr/>
        </p:nvSpPr>
        <p:spPr>
          <a:xfrm>
            <a:off x="5584792" y="4205328"/>
            <a:ext cx="3887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PROJECTS COMPLETED</a:t>
            </a:r>
            <a:endParaRPr lang="id-ID" sz="28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55B534B-1D87-88BC-2D83-8B6BAB9DF341}"/>
              </a:ext>
            </a:extLst>
          </p:cNvPr>
          <p:cNvSpPr txBox="1"/>
          <p:nvPr/>
        </p:nvSpPr>
        <p:spPr>
          <a:xfrm>
            <a:off x="10247310" y="3101591"/>
            <a:ext cx="388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>
                <a:solidFill>
                  <a:schemeClr val="accent1"/>
                </a:solidFill>
              </a:rPr>
              <a:t>10</a:t>
            </a:r>
            <a:endParaRPr lang="id-ID" sz="7200">
              <a:solidFill>
                <a:schemeClr val="accent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7B666A-59CC-5CAE-0B13-477E4430E8AF}"/>
              </a:ext>
            </a:extLst>
          </p:cNvPr>
          <p:cNvSpPr txBox="1"/>
          <p:nvPr/>
        </p:nvSpPr>
        <p:spPr>
          <a:xfrm>
            <a:off x="10247310" y="4205328"/>
            <a:ext cx="3887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GLOBAL</a:t>
            </a:r>
          </a:p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OFFICES</a:t>
            </a:r>
            <a:endParaRPr lang="id-ID" sz="28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4E6968-1AEA-D3CB-49E4-18E5FD8BFB0E}"/>
              </a:ext>
            </a:extLst>
          </p:cNvPr>
          <p:cNvSpPr txBox="1"/>
          <p:nvPr/>
        </p:nvSpPr>
        <p:spPr>
          <a:xfrm>
            <a:off x="14873825" y="3101591"/>
            <a:ext cx="388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>
                <a:solidFill>
                  <a:schemeClr val="accent1"/>
                </a:solidFill>
              </a:rPr>
              <a:t>2,500+</a:t>
            </a:r>
            <a:endParaRPr lang="id-ID" sz="7200">
              <a:solidFill>
                <a:schemeClr val="accent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A2E015C-B670-8F9F-6007-D2C6DFDF9BAA}"/>
              </a:ext>
            </a:extLst>
          </p:cNvPr>
          <p:cNvSpPr txBox="1"/>
          <p:nvPr/>
        </p:nvSpPr>
        <p:spPr>
          <a:xfrm>
            <a:off x="14873825" y="4205328"/>
            <a:ext cx="3887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EMPLOYEES</a:t>
            </a:r>
          </a:p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WORLDWIDE</a:t>
            </a:r>
            <a:endParaRPr lang="id-ID" sz="28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97E456-C72E-2955-A12A-BE3899416C09}"/>
              </a:ext>
            </a:extLst>
          </p:cNvPr>
          <p:cNvSpPr txBox="1"/>
          <p:nvPr/>
        </p:nvSpPr>
        <p:spPr>
          <a:xfrm>
            <a:off x="19464334" y="3101591"/>
            <a:ext cx="388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>
                <a:solidFill>
                  <a:schemeClr val="accent1"/>
                </a:solidFill>
              </a:rPr>
              <a:t>150+</a:t>
            </a:r>
            <a:endParaRPr lang="id-ID" sz="7200">
              <a:solidFill>
                <a:schemeClr val="accent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2EE1D23-1D23-C11B-A603-B6397650BB24}"/>
              </a:ext>
            </a:extLst>
          </p:cNvPr>
          <p:cNvSpPr txBox="1"/>
          <p:nvPr/>
        </p:nvSpPr>
        <p:spPr>
          <a:xfrm>
            <a:off x="19464334" y="4205328"/>
            <a:ext cx="3887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RESEARCH PAPERS</a:t>
            </a:r>
          </a:p>
          <a:p>
            <a:pPr algn="ctr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PUBLISHED</a:t>
            </a:r>
            <a:endParaRPr lang="id-ID" sz="280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693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6173226" y="1560341"/>
            <a:ext cx="121386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8000"/>
              <a:t>Transforming Everyday Experiences</a:t>
            </a:r>
            <a:endParaRPr lang="id-ID" sz="88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398184A-4497-B043-FE65-8668AB76DD5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98995F-E0D9-631B-6975-8313DFFD4B66}"/>
              </a:ext>
            </a:extLst>
          </p:cNvPr>
          <p:cNvGrpSpPr/>
          <p:nvPr/>
        </p:nvGrpSpPr>
        <p:grpSpPr>
          <a:xfrm>
            <a:off x="1101974" y="4625752"/>
            <a:ext cx="8568630" cy="3086867"/>
            <a:chOff x="1101974" y="5059872"/>
            <a:chExt cx="8568630" cy="2338546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7595E03-9E32-80A4-060C-65820E960BD1}"/>
                </a:ext>
              </a:extLst>
            </p:cNvPr>
            <p:cNvSpPr/>
            <p:nvPr/>
          </p:nvSpPr>
          <p:spPr>
            <a:xfrm>
              <a:off x="1101974" y="5059872"/>
              <a:ext cx="8568630" cy="233854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0925CB8-8AF9-4BEA-B16D-979577059A8D}"/>
                </a:ext>
              </a:extLst>
            </p:cNvPr>
            <p:cNvSpPr/>
            <p:nvPr/>
          </p:nvSpPr>
          <p:spPr>
            <a:xfrm>
              <a:off x="1101975" y="5059872"/>
              <a:ext cx="144016" cy="23385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B736316-8FA3-493F-3F13-933820FC77E1}"/>
              </a:ext>
            </a:extLst>
          </p:cNvPr>
          <p:cNvGrpSpPr/>
          <p:nvPr/>
        </p:nvGrpSpPr>
        <p:grpSpPr>
          <a:xfrm>
            <a:off x="1101974" y="7807243"/>
            <a:ext cx="8568630" cy="1549279"/>
            <a:chOff x="1101974" y="7499071"/>
            <a:chExt cx="8568630" cy="164798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72F936-D2A5-D268-35E2-28DFE21B48F4}"/>
                </a:ext>
              </a:extLst>
            </p:cNvPr>
            <p:cNvSpPr/>
            <p:nvPr/>
          </p:nvSpPr>
          <p:spPr>
            <a:xfrm>
              <a:off x="1101974" y="7499071"/>
              <a:ext cx="8568630" cy="16479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C8C14AE-2D61-ED65-D625-7759D250CDC7}"/>
                </a:ext>
              </a:extLst>
            </p:cNvPr>
            <p:cNvSpPr/>
            <p:nvPr/>
          </p:nvSpPr>
          <p:spPr>
            <a:xfrm>
              <a:off x="1101975" y="7499071"/>
              <a:ext cx="144016" cy="164798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2DF0E3A-EBE2-D0AD-5D5E-96C7A7BA531D}"/>
              </a:ext>
            </a:extLst>
          </p:cNvPr>
          <p:cNvGrpSpPr/>
          <p:nvPr/>
        </p:nvGrpSpPr>
        <p:grpSpPr>
          <a:xfrm>
            <a:off x="1101974" y="9451148"/>
            <a:ext cx="8568630" cy="1549279"/>
            <a:chOff x="1101974" y="9247709"/>
            <a:chExt cx="8568630" cy="164798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89B3FAC-9C35-3E80-D2A4-DF319F05A818}"/>
                </a:ext>
              </a:extLst>
            </p:cNvPr>
            <p:cNvSpPr/>
            <p:nvPr/>
          </p:nvSpPr>
          <p:spPr>
            <a:xfrm>
              <a:off x="1101974" y="9247709"/>
              <a:ext cx="8568630" cy="16479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9AC9E2-3E98-7C0B-E0A5-55CFC09DACF9}"/>
                </a:ext>
              </a:extLst>
            </p:cNvPr>
            <p:cNvSpPr/>
            <p:nvPr/>
          </p:nvSpPr>
          <p:spPr>
            <a:xfrm>
              <a:off x="1101975" y="9247709"/>
              <a:ext cx="144016" cy="164798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A98D7A8-A1B0-3B73-02E2-C3E34B144B36}"/>
              </a:ext>
            </a:extLst>
          </p:cNvPr>
          <p:cNvGrpSpPr/>
          <p:nvPr/>
        </p:nvGrpSpPr>
        <p:grpSpPr>
          <a:xfrm>
            <a:off x="1101974" y="11095052"/>
            <a:ext cx="8568630" cy="1549279"/>
            <a:chOff x="1101974" y="10996347"/>
            <a:chExt cx="8568630" cy="164798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E2F8824-0C2B-355F-85FC-BBF156BDC61A}"/>
                </a:ext>
              </a:extLst>
            </p:cNvPr>
            <p:cNvSpPr/>
            <p:nvPr/>
          </p:nvSpPr>
          <p:spPr>
            <a:xfrm>
              <a:off x="1101974" y="10996347"/>
              <a:ext cx="8568630" cy="16479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55F0D4D-8223-2429-F460-A9E65BEF0280}"/>
                </a:ext>
              </a:extLst>
            </p:cNvPr>
            <p:cNvSpPr/>
            <p:nvPr/>
          </p:nvSpPr>
          <p:spPr>
            <a:xfrm>
              <a:off x="1101975" y="10996347"/>
              <a:ext cx="144016" cy="164798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DA67E06-A5A7-AC0F-FF0D-90058685BBFD}"/>
              </a:ext>
            </a:extLst>
          </p:cNvPr>
          <p:cNvSpPr txBox="1"/>
          <p:nvPr/>
        </p:nvSpPr>
        <p:spPr>
          <a:xfrm>
            <a:off x="2030758" y="4954181"/>
            <a:ext cx="7639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/>
              <a:t>Remote Sensing</a:t>
            </a:r>
            <a:endParaRPr lang="id-ID" sz="60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C066DC4-D944-DB30-0FF1-DEA7666E7C9A}"/>
              </a:ext>
            </a:extLst>
          </p:cNvPr>
          <p:cNvSpPr txBox="1"/>
          <p:nvPr/>
        </p:nvSpPr>
        <p:spPr>
          <a:xfrm>
            <a:off x="2030759" y="8160729"/>
            <a:ext cx="3427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accent6">
                    <a:lumMod val="50000"/>
                  </a:schemeClr>
                </a:solidFill>
              </a:rPr>
              <a:t>Healthcare</a:t>
            </a:r>
            <a:endParaRPr lang="id-ID" sz="5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D28A9E-62BE-43E5-50DC-4BC18E7101FB}"/>
              </a:ext>
            </a:extLst>
          </p:cNvPr>
          <p:cNvSpPr txBox="1"/>
          <p:nvPr/>
        </p:nvSpPr>
        <p:spPr>
          <a:xfrm>
            <a:off x="2030759" y="9719565"/>
            <a:ext cx="2520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accent6">
                    <a:lumMod val="50000"/>
                  </a:schemeClr>
                </a:solidFill>
              </a:rPr>
              <a:t>Finance</a:t>
            </a:r>
            <a:endParaRPr lang="id-ID" sz="5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20B4B19-6C1B-0752-60B7-FC30171317E2}"/>
              </a:ext>
            </a:extLst>
          </p:cNvPr>
          <p:cNvSpPr txBox="1"/>
          <p:nvPr/>
        </p:nvSpPr>
        <p:spPr>
          <a:xfrm>
            <a:off x="2030759" y="11408026"/>
            <a:ext cx="3147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endParaRPr lang="id-ID" sz="5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9D6A944-D45D-0389-14BB-C2B6A210016F}"/>
              </a:ext>
            </a:extLst>
          </p:cNvPr>
          <p:cNvSpPr txBox="1"/>
          <p:nvPr/>
        </p:nvSpPr>
        <p:spPr>
          <a:xfrm>
            <a:off x="2030759" y="6126331"/>
            <a:ext cx="6694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accent6">
                    <a:lumMod val="85000"/>
                  </a:schemeClr>
                </a:solidFill>
              </a:rPr>
              <a:t>Explore how AI, drones, and remote sensing technologies combine to offer innovative solutions across various industries.</a:t>
            </a:r>
            <a:endParaRPr lang="id-ID" sz="2400">
              <a:solidFill>
                <a:schemeClr val="accent6">
                  <a:lumMod val="85000"/>
                </a:schemeClr>
              </a:solidFill>
            </a:endParaRPr>
          </a:p>
        </p:txBody>
      </p:sp>
      <p:pic>
        <p:nvPicPr>
          <p:cNvPr id="58" name="Graphic 57" descr="Caret Right outline">
            <a:extLst>
              <a:ext uri="{FF2B5EF4-FFF2-40B4-BE49-F238E27FC236}">
                <a16:creationId xmlns:a16="http://schemas.microsoft.com/office/drawing/2014/main" id="{83D02939-1549-C962-89CA-CC9E2B81E2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2470" y="8153463"/>
            <a:ext cx="914400" cy="914400"/>
          </a:xfrm>
          <a:prstGeom prst="rect">
            <a:avLst/>
          </a:prstGeom>
        </p:spPr>
      </p:pic>
      <p:pic>
        <p:nvPicPr>
          <p:cNvPr id="62" name="Graphic 61" descr="Caret Down with solid fill">
            <a:extLst>
              <a:ext uri="{FF2B5EF4-FFF2-40B4-BE49-F238E27FC236}">
                <a16:creationId xmlns:a16="http://schemas.microsoft.com/office/drawing/2014/main" id="{C5AF5532-BF76-9E2E-4C3E-2B434D8D35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2470" y="5004812"/>
            <a:ext cx="914400" cy="914400"/>
          </a:xfrm>
          <a:prstGeom prst="rect">
            <a:avLst/>
          </a:prstGeom>
        </p:spPr>
      </p:pic>
      <p:pic>
        <p:nvPicPr>
          <p:cNvPr id="63" name="Graphic 62" descr="Caret Right outline">
            <a:extLst>
              <a:ext uri="{FF2B5EF4-FFF2-40B4-BE49-F238E27FC236}">
                <a16:creationId xmlns:a16="http://schemas.microsoft.com/office/drawing/2014/main" id="{CF35C10B-3378-A2BE-1E64-92CE60932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2470" y="9779755"/>
            <a:ext cx="914400" cy="914400"/>
          </a:xfrm>
          <a:prstGeom prst="rect">
            <a:avLst/>
          </a:prstGeom>
        </p:spPr>
      </p:pic>
      <p:pic>
        <p:nvPicPr>
          <p:cNvPr id="64" name="Graphic 63" descr="Caret Right outline">
            <a:extLst>
              <a:ext uri="{FF2B5EF4-FFF2-40B4-BE49-F238E27FC236}">
                <a16:creationId xmlns:a16="http://schemas.microsoft.com/office/drawing/2014/main" id="{DBC34EB6-3103-977E-F9A4-2A56454343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2470" y="11416956"/>
            <a:ext cx="914400" cy="914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2E664AA-A929-E587-8C25-B6A82517C8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A74A3FA-268A-ACE7-2DCA-2F46E7D687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C44E90-8B4E-8C4B-ECF0-CBAE55E4B3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176366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069C503-1917-1AA3-3008-E650E8ED07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A black screen with a white border&#10;&#10;Description automatically generated">
            <a:extLst>
              <a:ext uri="{FF2B5EF4-FFF2-40B4-BE49-F238E27FC236}">
                <a16:creationId xmlns:a16="http://schemas.microsoft.com/office/drawing/2014/main" id="{736E868C-21B2-F018-E351-57C9EFC5F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204" y="4481736"/>
            <a:ext cx="4322066" cy="8165371"/>
          </a:xfrm>
          <a:prstGeom prst="rect">
            <a:avLst/>
          </a:prstGeom>
          <a:effectLst>
            <a:outerShdw blurRad="368300" sx="104000" sy="104000" algn="ctr" rotWithShape="0">
              <a:prstClr val="black">
                <a:alpha val="57000"/>
              </a:prstClr>
            </a:outerShdw>
          </a:effectLst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2B062B-12EF-30EA-55A5-386880E1F3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7DB264A-7333-5246-3FB0-4DE72FCD1D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FB136C2-2497-9F4F-7498-6D6E7E095C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7FAE08B-B303-2D90-2845-BFC4BE284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1F2664B-8139-F01E-C89E-2471CC37DD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11BE40F-F33D-FB6C-EB27-82643C91C9C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6121083" y="1550795"/>
            <a:ext cx="12138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600"/>
              <a:t>Emerging AI Trends</a:t>
            </a:r>
            <a:endParaRPr lang="id-ID" sz="115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398184A-4497-B043-FE65-8668AB76DD5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097EEEE-3C32-8F4B-346E-421F7CDB16C0}"/>
              </a:ext>
            </a:extLst>
          </p:cNvPr>
          <p:cNvSpPr txBox="1"/>
          <p:nvPr/>
        </p:nvSpPr>
        <p:spPr>
          <a:xfrm>
            <a:off x="10495293" y="9882839"/>
            <a:ext cx="34418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/>
              <a:t>Developing AI </a:t>
            </a:r>
            <a:r>
              <a:rPr lang="en-US" sz="2800"/>
              <a:t>systems that provide transparent result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DCDAF70-8EB0-74D2-DDD0-B715DE97C6C0}"/>
              </a:ext>
            </a:extLst>
          </p:cNvPr>
          <p:cNvSpPr txBox="1"/>
          <p:nvPr/>
        </p:nvSpPr>
        <p:spPr>
          <a:xfrm>
            <a:off x="18845745" y="10606114"/>
            <a:ext cx="30633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Ensuring responsible &amp; ethical AI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8F0C252-4F4E-9AA6-C80E-114D0F6278BA}"/>
              </a:ext>
            </a:extLst>
          </p:cNvPr>
          <p:cNvSpPr txBox="1"/>
          <p:nvPr/>
        </p:nvSpPr>
        <p:spPr>
          <a:xfrm>
            <a:off x="2940060" y="10390670"/>
            <a:ext cx="275487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Making AI accessible to businesses of </a:t>
            </a:r>
          </a:p>
          <a:p>
            <a:r>
              <a:rPr lang="en-US" sz="2800"/>
              <a:t>all sizes.</a:t>
            </a:r>
          </a:p>
        </p:txBody>
      </p:sp>
      <p:sp>
        <p:nvSpPr>
          <p:cNvPr id="2048" name="TextBox 2047">
            <a:extLst>
              <a:ext uri="{FF2B5EF4-FFF2-40B4-BE49-F238E27FC236}">
                <a16:creationId xmlns:a16="http://schemas.microsoft.com/office/drawing/2014/main" id="{7C59B47B-F907-B476-B56B-A63ADE957F3B}"/>
              </a:ext>
            </a:extLst>
          </p:cNvPr>
          <p:cNvSpPr txBox="1"/>
          <p:nvPr/>
        </p:nvSpPr>
        <p:spPr>
          <a:xfrm>
            <a:off x="15192646" y="5921896"/>
            <a:ext cx="27295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AI Democratization</a:t>
            </a:r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2053" name="TextBox 2052">
            <a:extLst>
              <a:ext uri="{FF2B5EF4-FFF2-40B4-BE49-F238E27FC236}">
                <a16:creationId xmlns:a16="http://schemas.microsoft.com/office/drawing/2014/main" id="{9E77BA5F-1F6F-15FF-58D7-ED0EF49D738F}"/>
              </a:ext>
            </a:extLst>
          </p:cNvPr>
          <p:cNvSpPr txBox="1"/>
          <p:nvPr/>
        </p:nvSpPr>
        <p:spPr>
          <a:xfrm>
            <a:off x="5703570" y="3222794"/>
            <a:ext cx="130073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Sed viverra ipsum nunc aliquet bibendum enim facilisis gravida. 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Eget magna fermentum iaculis eu non.</a:t>
            </a:r>
          </a:p>
        </p:txBody>
      </p:sp>
    </p:spTree>
    <p:extLst>
      <p:ext uri="{BB962C8B-B14F-4D97-AF65-F5344CB8AC3E}">
        <p14:creationId xmlns:p14="http://schemas.microsoft.com/office/powerpoint/2010/main" val="3818674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9C2BE7-6104-C47E-C980-FC9E1B47D4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899832-7B1E-0B44-419A-303A153ED358}"/>
              </a:ext>
            </a:extLst>
          </p:cNvPr>
          <p:cNvGrpSpPr/>
          <p:nvPr/>
        </p:nvGrpSpPr>
        <p:grpSpPr>
          <a:xfrm>
            <a:off x="1030290" y="7074025"/>
            <a:ext cx="7132521" cy="5545013"/>
            <a:chOff x="1030289" y="7074025"/>
            <a:chExt cx="10944893" cy="6192687"/>
          </a:xfrm>
          <a:solidFill>
            <a:srgbClr val="000000"/>
          </a:solidFill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91707B1-7C65-6BCA-8279-7DAD3B16DE96}"/>
                </a:ext>
              </a:extLst>
            </p:cNvPr>
            <p:cNvSpPr/>
            <p:nvPr/>
          </p:nvSpPr>
          <p:spPr>
            <a:xfrm>
              <a:off x="1030289" y="7074025"/>
              <a:ext cx="10944893" cy="2880319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9B1CFF1-B769-9ABB-0423-9617647A0808}"/>
                </a:ext>
              </a:extLst>
            </p:cNvPr>
            <p:cNvSpPr/>
            <p:nvPr/>
          </p:nvSpPr>
          <p:spPr>
            <a:xfrm>
              <a:off x="1030289" y="10386393"/>
              <a:ext cx="10944893" cy="2880319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8393A18-4AD6-1444-51F7-69205072D71C}"/>
              </a:ext>
            </a:extLst>
          </p:cNvPr>
          <p:cNvSpPr/>
          <p:nvPr/>
        </p:nvSpPr>
        <p:spPr>
          <a:xfrm>
            <a:off x="8590806" y="7108464"/>
            <a:ext cx="7166661" cy="5545013"/>
          </a:xfrm>
          <a:prstGeom prst="roundRect">
            <a:avLst>
              <a:gd name="adj" fmla="val 11519"/>
            </a:avLst>
          </a:prstGeom>
          <a:gradFill>
            <a:gsLst>
              <a:gs pos="88000">
                <a:srgbClr val="120B3E"/>
              </a:gs>
              <a:gs pos="17000">
                <a:srgbClr val="8236FB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03EE71D-FBF6-0A78-6E8B-6EEAF318D879}"/>
              </a:ext>
            </a:extLst>
          </p:cNvPr>
          <p:cNvSpPr/>
          <p:nvPr/>
        </p:nvSpPr>
        <p:spPr>
          <a:xfrm>
            <a:off x="16185462" y="7108464"/>
            <a:ext cx="7166661" cy="5545013"/>
          </a:xfrm>
          <a:prstGeom prst="roundRect">
            <a:avLst>
              <a:gd name="adj" fmla="val 11519"/>
            </a:avLst>
          </a:prstGeom>
          <a:gradFill>
            <a:gsLst>
              <a:gs pos="88000">
                <a:schemeClr val="bg1">
                  <a:lumMod val="10000"/>
                  <a:lumOff val="90000"/>
                </a:schemeClr>
              </a:gs>
              <a:gs pos="17000">
                <a:schemeClr val="bg1">
                  <a:lumMod val="50000"/>
                  <a:lumOff val="5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564714" y="3591823"/>
            <a:ext cx="121386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/>
              <a:t>Research &amp; Development</a:t>
            </a:r>
            <a:endParaRPr lang="id-ID" sz="88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F75254-A90A-0331-7FF2-C8D818A2737A}"/>
              </a:ext>
            </a:extLst>
          </p:cNvPr>
          <p:cNvGrpSpPr/>
          <p:nvPr/>
        </p:nvGrpSpPr>
        <p:grpSpPr>
          <a:xfrm>
            <a:off x="10353146" y="1682952"/>
            <a:ext cx="3674534" cy="960121"/>
            <a:chOff x="11997266" y="2215077"/>
            <a:chExt cx="3674534" cy="960121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DBDB2D3E-A37E-ADAF-8701-6FA395D8D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B005452-4E86-7E4E-E261-7FA5819007FD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10443330" y="11264511"/>
            <a:ext cx="3476068" cy="8029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accent1"/>
                </a:solidFill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Explore More</a:t>
            </a:r>
            <a:endParaRPr lang="id-ID" sz="2800">
              <a:solidFill>
                <a:schemeClr val="accent1"/>
              </a:solidFill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A609E8-094F-46EF-6575-9A068F116502}"/>
              </a:ext>
            </a:extLst>
          </p:cNvPr>
          <p:cNvSpPr txBox="1"/>
          <p:nvPr/>
        </p:nvSpPr>
        <p:spPr>
          <a:xfrm>
            <a:off x="19280595" y="8594587"/>
            <a:ext cx="359677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Focus on sustainable </a:t>
            </a:r>
          </a:p>
          <a:p>
            <a:r>
              <a:rPr lang="en-US" sz="4000">
                <a:solidFill>
                  <a:schemeClr val="bg1"/>
                </a:solidFill>
              </a:rPr>
              <a:t>and ethical </a:t>
            </a:r>
          </a:p>
          <a:p>
            <a:r>
              <a:rPr lang="en-US" sz="4000">
                <a:solidFill>
                  <a:schemeClr val="bg1"/>
                </a:solidFill>
              </a:rPr>
              <a:t>AI innovations.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8A4508-A25C-7CE8-626A-3F5C06B7FA41}"/>
              </a:ext>
            </a:extLst>
          </p:cNvPr>
          <p:cNvSpPr txBox="1"/>
          <p:nvPr/>
        </p:nvSpPr>
        <p:spPr>
          <a:xfrm>
            <a:off x="8624944" y="8471334"/>
            <a:ext cx="71325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/>
              <a:t>Ongoing projects aimed </a:t>
            </a:r>
          </a:p>
          <a:p>
            <a:pPr algn="ctr"/>
            <a:r>
              <a:rPr lang="en-US" sz="4000"/>
              <a:t>at pushing the boundaries </a:t>
            </a:r>
          </a:p>
          <a:p>
            <a:pPr algn="ctr"/>
            <a:r>
              <a:rPr lang="en-US" sz="4000"/>
              <a:t>of AI technology.</a:t>
            </a:r>
          </a:p>
        </p:txBody>
      </p:sp>
      <p:pic>
        <p:nvPicPr>
          <p:cNvPr id="34" name="Graphic 33" descr="Wind Turbines outline">
            <a:extLst>
              <a:ext uri="{FF2B5EF4-FFF2-40B4-BE49-F238E27FC236}">
                <a16:creationId xmlns:a16="http://schemas.microsoft.com/office/drawing/2014/main" id="{89E6874E-78A5-30C9-084B-C44E78D6FD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83354" y="8487867"/>
            <a:ext cx="2506918" cy="250691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F5567E9-B90D-4512-3B0B-D6F78101F831}"/>
              </a:ext>
            </a:extLst>
          </p:cNvPr>
          <p:cNvSpPr txBox="1"/>
          <p:nvPr/>
        </p:nvSpPr>
        <p:spPr>
          <a:xfrm>
            <a:off x="1564714" y="7578732"/>
            <a:ext cx="31690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solidFill>
                  <a:schemeClr val="accent1"/>
                </a:solidFill>
              </a:rPr>
              <a:t>20</a:t>
            </a:r>
            <a:r>
              <a:rPr lang="en-US" sz="8000">
                <a:solidFill>
                  <a:schemeClr val="accent1"/>
                </a:solidFill>
              </a:rPr>
              <a:t>%</a:t>
            </a:r>
            <a:endParaRPr lang="id-ID" sz="9600">
              <a:solidFill>
                <a:schemeClr val="accent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0E26690-66AD-6478-C858-86E82DF2254D}"/>
              </a:ext>
            </a:extLst>
          </p:cNvPr>
          <p:cNvSpPr txBox="1"/>
          <p:nvPr/>
        </p:nvSpPr>
        <p:spPr>
          <a:xfrm>
            <a:off x="4329510" y="7763397"/>
            <a:ext cx="36852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>
                    <a:lumMod val="25000"/>
                    <a:lumOff val="75000"/>
                  </a:schemeClr>
                </a:solidFill>
              </a:rPr>
              <a:t>Company allocates 20% of its annual revenue</a:t>
            </a:r>
            <a:endParaRPr lang="id-ID" sz="28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612003A-2D87-A628-F862-2CCCEEB32E24}"/>
              </a:ext>
            </a:extLst>
          </p:cNvPr>
          <p:cNvSpPr txBox="1"/>
          <p:nvPr/>
        </p:nvSpPr>
        <p:spPr>
          <a:xfrm>
            <a:off x="1564714" y="10510141"/>
            <a:ext cx="31690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solidFill>
                  <a:schemeClr val="accent1"/>
                </a:solidFill>
              </a:rPr>
              <a:t>150</a:t>
            </a:r>
            <a:r>
              <a:rPr lang="en-US" sz="8000">
                <a:solidFill>
                  <a:schemeClr val="accent1"/>
                </a:solidFill>
              </a:rPr>
              <a:t>+</a:t>
            </a:r>
            <a:endParaRPr lang="id-ID" sz="9600">
              <a:solidFill>
                <a:schemeClr val="accent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61A8CE4-0A36-D452-DCAB-A0FF77201E56}"/>
              </a:ext>
            </a:extLst>
          </p:cNvPr>
          <p:cNvSpPr txBox="1"/>
          <p:nvPr/>
        </p:nvSpPr>
        <p:spPr>
          <a:xfrm>
            <a:off x="4329510" y="10694806"/>
            <a:ext cx="36852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>
                    <a:lumMod val="25000"/>
                    <a:lumOff val="75000"/>
                  </a:schemeClr>
                </a:solidFill>
              </a:rPr>
              <a:t>Peer-Reviewed Publications in </a:t>
            </a:r>
          </a:p>
          <a:p>
            <a:r>
              <a:rPr lang="en-US" sz="2800">
                <a:solidFill>
                  <a:schemeClr val="bg1">
                    <a:lumMod val="25000"/>
                    <a:lumOff val="75000"/>
                  </a:schemeClr>
                </a:solidFill>
              </a:rPr>
              <a:t>top AI journals</a:t>
            </a:r>
            <a:endParaRPr lang="id-ID" sz="28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067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A485AA-E53C-6FED-5EA7-E1AA5C6D6E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2047488" y="1969609"/>
            <a:ext cx="112543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/>
              <a:t>Horizon Tech’s </a:t>
            </a:r>
          </a:p>
          <a:p>
            <a:r>
              <a:rPr lang="en-US" sz="9600"/>
              <a:t>Global Impact</a:t>
            </a:r>
            <a:endParaRPr lang="id-ID" sz="9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422847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12190413" y="11816088"/>
            <a:ext cx="3476068" cy="8029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Learn More</a:t>
            </a:r>
            <a:endParaRPr lang="id-ID" sz="2800"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CCF2C-9FFC-E526-EA20-83CCB36F99DA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accent6">
                    <a:lumMod val="65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solidFill>
                  <a:schemeClr val="accent6">
                    <a:lumMod val="65000"/>
                  </a:schemeClr>
                </a:solidFill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solidFill>
                <a:schemeClr val="accent6">
                  <a:lumMod val="65000"/>
                </a:schemeClr>
              </a:solidFill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24D7F4-31AA-E57B-7296-8B0253ED7799}"/>
              </a:ext>
            </a:extLst>
          </p:cNvPr>
          <p:cNvSpPr txBox="1"/>
          <p:nvPr/>
        </p:nvSpPr>
        <p:spPr>
          <a:xfrm>
            <a:off x="12170643" y="4973435"/>
            <a:ext cx="111311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TRANSFORMING INDUSTRIES AND ENHANCING LIVES</a:t>
            </a:r>
            <a:endParaRPr lang="id-ID" sz="28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6FBA77F-8806-B0A6-D4D5-FCAFD2FB2E08}"/>
              </a:ext>
            </a:extLst>
          </p:cNvPr>
          <p:cNvSpPr txBox="1"/>
          <p:nvPr/>
        </p:nvSpPr>
        <p:spPr>
          <a:xfrm>
            <a:off x="12551246" y="6297531"/>
            <a:ext cx="39941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8800">
                <a:solidFill>
                  <a:schemeClr val="accent1">
                    <a:lumMod val="60000"/>
                    <a:lumOff val="40000"/>
                  </a:schemeClr>
                </a:solidFill>
              </a:rPr>
              <a:t>500+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7BF93AE-469F-63DF-9A4A-E72A2728ACC9}"/>
              </a:ext>
            </a:extLst>
          </p:cNvPr>
          <p:cNvSpPr txBox="1"/>
          <p:nvPr/>
        </p:nvSpPr>
        <p:spPr>
          <a:xfrm>
            <a:off x="12551246" y="7692479"/>
            <a:ext cx="399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>
                    <a:lumMod val="25000"/>
                    <a:lumOff val="75000"/>
                  </a:schemeClr>
                </a:solidFill>
              </a:rPr>
              <a:t>PROJECTS COMPLETED</a:t>
            </a:r>
            <a:endParaRPr lang="id-ID" sz="24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D69265-CBB9-93B2-CB4E-F7D6ABEAF93C}"/>
              </a:ext>
            </a:extLst>
          </p:cNvPr>
          <p:cNvSpPr txBox="1"/>
          <p:nvPr/>
        </p:nvSpPr>
        <p:spPr>
          <a:xfrm>
            <a:off x="18671926" y="6297531"/>
            <a:ext cx="39941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>
                <a:solidFill>
                  <a:schemeClr val="accent1">
                    <a:lumMod val="60000"/>
                    <a:lumOff val="40000"/>
                  </a:schemeClr>
                </a:solidFill>
              </a:rPr>
              <a:t>95%</a:t>
            </a:r>
            <a:endParaRPr lang="id-ID" sz="88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5AF914-242B-E7A6-45AE-DFAC07985ED7}"/>
              </a:ext>
            </a:extLst>
          </p:cNvPr>
          <p:cNvSpPr txBox="1"/>
          <p:nvPr/>
        </p:nvSpPr>
        <p:spPr>
          <a:xfrm>
            <a:off x="18671926" y="7692479"/>
            <a:ext cx="399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>
                    <a:lumMod val="25000"/>
                    <a:lumOff val="75000"/>
                  </a:schemeClr>
                </a:solidFill>
              </a:rPr>
              <a:t>CLIENT SATISFACTION</a:t>
            </a:r>
            <a:endParaRPr lang="id-ID" sz="24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AC0E0F4-A686-2CB6-5FD2-AF194E6D7BDC}"/>
              </a:ext>
            </a:extLst>
          </p:cNvPr>
          <p:cNvSpPr txBox="1"/>
          <p:nvPr/>
        </p:nvSpPr>
        <p:spPr>
          <a:xfrm>
            <a:off x="12551246" y="9139029"/>
            <a:ext cx="39941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>
                <a:solidFill>
                  <a:schemeClr val="accent1">
                    <a:lumMod val="60000"/>
                    <a:lumOff val="40000"/>
                  </a:schemeClr>
                </a:solidFill>
              </a:rPr>
              <a:t>1</a:t>
            </a:r>
            <a:r>
              <a:rPr lang="en-US" sz="8000">
                <a:solidFill>
                  <a:schemeClr val="accent1">
                    <a:lumMod val="60000"/>
                    <a:lumOff val="40000"/>
                  </a:schemeClr>
                </a:solidFill>
              </a:rPr>
              <a:t>$ </a:t>
            </a:r>
            <a:r>
              <a:rPr lang="en-US" sz="7200">
                <a:solidFill>
                  <a:schemeClr val="accent1">
                    <a:lumMod val="60000"/>
                    <a:lumOff val="40000"/>
                  </a:schemeClr>
                </a:solidFill>
              </a:rPr>
              <a:t>billion</a:t>
            </a:r>
            <a:endParaRPr lang="id-ID" sz="88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094871-5F2E-4EBC-8ED7-8583ED997DAD}"/>
              </a:ext>
            </a:extLst>
          </p:cNvPr>
          <p:cNvSpPr txBox="1"/>
          <p:nvPr/>
        </p:nvSpPr>
        <p:spPr>
          <a:xfrm>
            <a:off x="12551246" y="10533977"/>
            <a:ext cx="399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>
                    <a:lumMod val="25000"/>
                    <a:lumOff val="75000"/>
                  </a:schemeClr>
                </a:solidFill>
              </a:rPr>
              <a:t>IN CLIENT SAVINGS</a:t>
            </a:r>
            <a:endParaRPr lang="id-ID" sz="24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A42DDB-FF22-2E5C-1137-70112CBA1785}"/>
              </a:ext>
            </a:extLst>
          </p:cNvPr>
          <p:cNvSpPr txBox="1"/>
          <p:nvPr/>
        </p:nvSpPr>
        <p:spPr>
          <a:xfrm>
            <a:off x="18671926" y="9139029"/>
            <a:ext cx="39941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>
                <a:solidFill>
                  <a:schemeClr val="accent1">
                    <a:lumMod val="60000"/>
                    <a:lumOff val="40000"/>
                  </a:schemeClr>
                </a:solidFill>
              </a:rPr>
              <a:t>20+</a:t>
            </a:r>
            <a:endParaRPr lang="id-ID" sz="88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D2DCB5A-16A2-6DAD-75B6-8B529FEC3A02}"/>
              </a:ext>
            </a:extLst>
          </p:cNvPr>
          <p:cNvSpPr txBox="1"/>
          <p:nvPr/>
        </p:nvSpPr>
        <p:spPr>
          <a:xfrm>
            <a:off x="18671926" y="10533977"/>
            <a:ext cx="399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>
                    <a:lumMod val="25000"/>
                    <a:lumOff val="75000"/>
                  </a:schemeClr>
                </a:solidFill>
              </a:rPr>
              <a:t>INDUSTRY AWARDS</a:t>
            </a:r>
            <a:endParaRPr lang="id-ID" sz="240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749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2C3901E-C355-7C92-5158-89748B3E73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FE28B7-153B-5D13-E8E5-1E3B479104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508F5EE-2046-5881-E98C-2D874B4048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030288" y="10361999"/>
            <a:ext cx="223158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/>
              <a:t>Charting the Future of AI</a:t>
            </a:r>
            <a:endParaRPr lang="id-ID" sz="88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78AF4AB-BA13-4DBA-10B6-B9DE7DE9C361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39F707F-8241-EF33-DF62-4867A53E94DF}"/>
              </a:ext>
            </a:extLst>
          </p:cNvPr>
          <p:cNvSpPr/>
          <p:nvPr/>
        </p:nvSpPr>
        <p:spPr>
          <a:xfrm>
            <a:off x="8829641" y="7879286"/>
            <a:ext cx="6721545" cy="1571002"/>
          </a:xfrm>
          <a:custGeom>
            <a:avLst/>
            <a:gdLst>
              <a:gd name="connsiteX0" fmla="*/ 0 w 6721545"/>
              <a:gd name="connsiteY0" fmla="*/ 0 h 1571002"/>
              <a:gd name="connsiteX1" fmla="*/ 6721545 w 6721545"/>
              <a:gd name="connsiteY1" fmla="*/ 0 h 1571002"/>
              <a:gd name="connsiteX2" fmla="*/ 6721545 w 6721545"/>
              <a:gd name="connsiteY2" fmla="*/ 994837 h 1571002"/>
              <a:gd name="connsiteX3" fmla="*/ 6145380 w 6721545"/>
              <a:gd name="connsiteY3" fmla="*/ 1571002 h 1571002"/>
              <a:gd name="connsiteX4" fmla="*/ 576165 w 6721545"/>
              <a:gd name="connsiteY4" fmla="*/ 1571002 h 1571002"/>
              <a:gd name="connsiteX5" fmla="*/ 0 w 6721545"/>
              <a:gd name="connsiteY5" fmla="*/ 994837 h 157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1545" h="1571002">
                <a:moveTo>
                  <a:pt x="0" y="0"/>
                </a:moveTo>
                <a:lnTo>
                  <a:pt x="6721545" y="0"/>
                </a:lnTo>
                <a:lnTo>
                  <a:pt x="6721545" y="994837"/>
                </a:lnTo>
                <a:cubicBezTo>
                  <a:pt x="6721545" y="1313044"/>
                  <a:pt x="6463587" y="1571002"/>
                  <a:pt x="6145380" y="1571002"/>
                </a:cubicBezTo>
                <a:lnTo>
                  <a:pt x="576165" y="1571002"/>
                </a:lnTo>
                <a:cubicBezTo>
                  <a:pt x="257958" y="1571002"/>
                  <a:pt x="0" y="1313044"/>
                  <a:pt x="0" y="994837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C97966E-F5B3-BBF4-6E3C-849FFE30BE53}"/>
              </a:ext>
            </a:extLst>
          </p:cNvPr>
          <p:cNvSpPr/>
          <p:nvPr/>
        </p:nvSpPr>
        <p:spPr>
          <a:xfrm>
            <a:off x="1030288" y="7879286"/>
            <a:ext cx="6721545" cy="1571002"/>
          </a:xfrm>
          <a:custGeom>
            <a:avLst/>
            <a:gdLst>
              <a:gd name="connsiteX0" fmla="*/ 0 w 6721545"/>
              <a:gd name="connsiteY0" fmla="*/ 0 h 1571002"/>
              <a:gd name="connsiteX1" fmla="*/ 6721545 w 6721545"/>
              <a:gd name="connsiteY1" fmla="*/ 0 h 1571002"/>
              <a:gd name="connsiteX2" fmla="*/ 6721545 w 6721545"/>
              <a:gd name="connsiteY2" fmla="*/ 994837 h 1571002"/>
              <a:gd name="connsiteX3" fmla="*/ 6145380 w 6721545"/>
              <a:gd name="connsiteY3" fmla="*/ 1571002 h 1571002"/>
              <a:gd name="connsiteX4" fmla="*/ 576165 w 6721545"/>
              <a:gd name="connsiteY4" fmla="*/ 1571002 h 1571002"/>
              <a:gd name="connsiteX5" fmla="*/ 0 w 6721545"/>
              <a:gd name="connsiteY5" fmla="*/ 994837 h 157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1545" h="1571002">
                <a:moveTo>
                  <a:pt x="0" y="0"/>
                </a:moveTo>
                <a:lnTo>
                  <a:pt x="6721545" y="0"/>
                </a:lnTo>
                <a:lnTo>
                  <a:pt x="6721545" y="994837"/>
                </a:lnTo>
                <a:cubicBezTo>
                  <a:pt x="6721545" y="1313044"/>
                  <a:pt x="6463587" y="1571002"/>
                  <a:pt x="6145380" y="1571002"/>
                </a:cubicBezTo>
                <a:lnTo>
                  <a:pt x="576165" y="1571002"/>
                </a:lnTo>
                <a:cubicBezTo>
                  <a:pt x="257958" y="1571002"/>
                  <a:pt x="0" y="1313044"/>
                  <a:pt x="0" y="994837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DD0B9B37-73E2-F319-50A8-093478D6F948}"/>
              </a:ext>
            </a:extLst>
          </p:cNvPr>
          <p:cNvSpPr/>
          <p:nvPr/>
        </p:nvSpPr>
        <p:spPr>
          <a:xfrm>
            <a:off x="16624613" y="7879286"/>
            <a:ext cx="6721545" cy="1571002"/>
          </a:xfrm>
          <a:custGeom>
            <a:avLst/>
            <a:gdLst>
              <a:gd name="connsiteX0" fmla="*/ 0 w 6721545"/>
              <a:gd name="connsiteY0" fmla="*/ 0 h 1571002"/>
              <a:gd name="connsiteX1" fmla="*/ 6721545 w 6721545"/>
              <a:gd name="connsiteY1" fmla="*/ 0 h 1571002"/>
              <a:gd name="connsiteX2" fmla="*/ 6721545 w 6721545"/>
              <a:gd name="connsiteY2" fmla="*/ 994837 h 1571002"/>
              <a:gd name="connsiteX3" fmla="*/ 6145380 w 6721545"/>
              <a:gd name="connsiteY3" fmla="*/ 1571002 h 1571002"/>
              <a:gd name="connsiteX4" fmla="*/ 576165 w 6721545"/>
              <a:gd name="connsiteY4" fmla="*/ 1571002 h 1571002"/>
              <a:gd name="connsiteX5" fmla="*/ 0 w 6721545"/>
              <a:gd name="connsiteY5" fmla="*/ 994837 h 157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1545" h="1571002">
                <a:moveTo>
                  <a:pt x="0" y="0"/>
                </a:moveTo>
                <a:lnTo>
                  <a:pt x="6721545" y="0"/>
                </a:lnTo>
                <a:lnTo>
                  <a:pt x="6721545" y="994837"/>
                </a:lnTo>
                <a:cubicBezTo>
                  <a:pt x="6721545" y="1313044"/>
                  <a:pt x="6463587" y="1571002"/>
                  <a:pt x="6145380" y="1571002"/>
                </a:cubicBezTo>
                <a:lnTo>
                  <a:pt x="576165" y="1571002"/>
                </a:lnTo>
                <a:cubicBezTo>
                  <a:pt x="257958" y="1571002"/>
                  <a:pt x="0" y="1313044"/>
                  <a:pt x="0" y="994837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34192D1-5C22-C8AA-0467-DE26CD7497C4}"/>
              </a:ext>
            </a:extLst>
          </p:cNvPr>
          <p:cNvSpPr/>
          <p:nvPr/>
        </p:nvSpPr>
        <p:spPr>
          <a:xfrm rot="16200000">
            <a:off x="6347151" y="8237035"/>
            <a:ext cx="848280" cy="85814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8163F3-0914-539A-F991-B38349AE3122}"/>
              </a:ext>
            </a:extLst>
          </p:cNvPr>
          <p:cNvSpPr/>
          <p:nvPr/>
        </p:nvSpPr>
        <p:spPr>
          <a:xfrm rot="16200000">
            <a:off x="14168131" y="8237035"/>
            <a:ext cx="848280" cy="85814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35D87D6-D775-4EC2-5EBC-0C8C777E51BE}"/>
              </a:ext>
            </a:extLst>
          </p:cNvPr>
          <p:cNvSpPr/>
          <p:nvPr/>
        </p:nvSpPr>
        <p:spPr>
          <a:xfrm rot="16200000">
            <a:off x="21946800" y="8237036"/>
            <a:ext cx="848280" cy="85814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0C973D-7A2F-7F89-CC41-167BBBD7DF15}"/>
              </a:ext>
            </a:extLst>
          </p:cNvPr>
          <p:cNvSpPr txBox="1"/>
          <p:nvPr/>
        </p:nvSpPr>
        <p:spPr>
          <a:xfrm>
            <a:off x="1669138" y="8241970"/>
            <a:ext cx="43167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EXPERT PREDICTIONS </a:t>
            </a:r>
          </a:p>
          <a:p>
            <a:r>
              <a:rPr lang="en-US" sz="2800"/>
              <a:t>ON THE FUTURE </a:t>
            </a:r>
            <a:endParaRPr lang="id-ID" sz="2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451D67-F815-9138-9579-0C7FED11027B}"/>
              </a:ext>
            </a:extLst>
          </p:cNvPr>
          <p:cNvSpPr txBox="1"/>
          <p:nvPr/>
        </p:nvSpPr>
        <p:spPr>
          <a:xfrm>
            <a:off x="9481553" y="8241970"/>
            <a:ext cx="43167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DEMOCRATIZATION</a:t>
            </a:r>
          </a:p>
          <a:p>
            <a:r>
              <a:rPr lang="en-US" sz="2800"/>
              <a:t>&amp; EXPLAINABLE AI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56956B-A339-74C1-71B1-02905610E406}"/>
              </a:ext>
            </a:extLst>
          </p:cNvPr>
          <p:cNvSpPr txBox="1"/>
          <p:nvPr/>
        </p:nvSpPr>
        <p:spPr>
          <a:xfrm>
            <a:off x="17265832" y="8241970"/>
            <a:ext cx="43167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THE LONG-TERM </a:t>
            </a:r>
          </a:p>
          <a:p>
            <a:r>
              <a:rPr lang="en-US" sz="2800"/>
              <a:t>IMPACT OF AI </a:t>
            </a:r>
            <a:endParaRPr lang="id-ID" sz="28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E9EFBE0-B4D4-38F8-9066-115F3CEBC7AE}"/>
              </a:ext>
            </a:extLst>
          </p:cNvPr>
          <p:cNvSpPr txBox="1"/>
          <p:nvPr/>
        </p:nvSpPr>
        <p:spPr>
          <a:xfrm>
            <a:off x="6094379" y="11808549"/>
            <a:ext cx="121887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Sed viverra ipsum nunc aliquet bibendum enim facilisis gravida. 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Eget magna fermentum iaculis eu non.</a:t>
            </a:r>
          </a:p>
        </p:txBody>
      </p:sp>
    </p:spTree>
    <p:extLst>
      <p:ext uri="{BB962C8B-B14F-4D97-AF65-F5344CB8AC3E}">
        <p14:creationId xmlns:p14="http://schemas.microsoft.com/office/powerpoint/2010/main" val="1699244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636180-1A5F-ED6E-D883-A8B8A06507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1658917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accent6">
                      <a:lumMod val="65000"/>
                    </a:schemeClr>
                  </a:solidFill>
                </a:rPr>
                <a:t>HORIZON</a:t>
              </a:r>
            </a:p>
            <a:p>
              <a:r>
                <a:rPr lang="en-US" sz="2800" b="1">
                  <a:solidFill>
                    <a:schemeClr val="accent6">
                      <a:lumMod val="65000"/>
                    </a:schemeClr>
                  </a:solidFill>
                </a:rPr>
                <a:t>TECH.</a:t>
              </a:r>
              <a:endParaRPr lang="id-ID" sz="2800" b="1">
                <a:solidFill>
                  <a:schemeClr val="accent6">
                    <a:lumMod val="65000"/>
                  </a:schemeClr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365FB70-A571-25A7-7FAB-F5DED035AB67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885950" y="5057800"/>
            <a:ext cx="111772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/>
              <a:t>Join us at Horizon Tech in pioneering the future of AI, where innovation meets real-world impact.</a:t>
            </a:r>
            <a:endParaRPr lang="id-ID" sz="7200"/>
          </a:p>
        </p:txBody>
      </p:sp>
    </p:spTree>
    <p:extLst>
      <p:ext uri="{BB962C8B-B14F-4D97-AF65-F5344CB8AC3E}">
        <p14:creationId xmlns:p14="http://schemas.microsoft.com/office/powerpoint/2010/main" val="2322020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3E689AE-D4B3-854C-0505-806EB7AD2D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5FBB45-87B1-927A-072D-E7C212A00B70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125B30-55F1-BC09-5EF2-2DB581ABB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B9C983-7BA4-4ABE-7A92-1D775EF33903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84AE997-743E-E817-20A7-78479720E2A2}"/>
              </a:ext>
            </a:extLst>
          </p:cNvPr>
          <p:cNvSpPr txBox="1"/>
          <p:nvPr/>
        </p:nvSpPr>
        <p:spPr>
          <a:xfrm>
            <a:off x="725544" y="9712473"/>
            <a:ext cx="15254188" cy="3770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3900">
                <a:latin typeface="Inter Tight" pitchFamily="2" charset="0"/>
                <a:ea typeface="Inter Tight" pitchFamily="2" charset="0"/>
                <a:cs typeface="Inter Tight" pitchFamily="2" charset="0"/>
              </a:rPr>
              <a:t>BreakSlide</a:t>
            </a:r>
            <a:endParaRPr lang="id-ID" sz="239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37F277-6DE3-81C0-72AC-BCA4A2DCD85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A3CA529-5F7A-A5F8-7A38-917D6A8A5128}"/>
              </a:ext>
            </a:extLst>
          </p:cNvPr>
          <p:cNvGrpSpPr/>
          <p:nvPr/>
        </p:nvGrpSpPr>
        <p:grpSpPr>
          <a:xfrm>
            <a:off x="15431566" y="10784665"/>
            <a:ext cx="7920559" cy="1834373"/>
            <a:chOff x="2484420" y="2869645"/>
            <a:chExt cx="3232988" cy="19230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A5ECCDB-D447-BE7A-F5BE-DF098CB49030}"/>
                </a:ext>
              </a:extLst>
            </p:cNvPr>
            <p:cNvSpPr txBox="1"/>
            <p:nvPr/>
          </p:nvSpPr>
          <p:spPr>
            <a:xfrm>
              <a:off x="3862321" y="2869645"/>
              <a:ext cx="1855087" cy="77133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spc="50"/>
                <a:t>COMPANY OVERVIEW</a:t>
              </a:r>
              <a:endParaRPr lang="id-ID" sz="2800" spc="5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1A0285-45D0-4C7A-C56E-E8910A5E01B2}"/>
                </a:ext>
              </a:extLst>
            </p:cNvPr>
            <p:cNvSpPr txBox="1"/>
            <p:nvPr/>
          </p:nvSpPr>
          <p:spPr>
            <a:xfrm>
              <a:off x="2484420" y="4021405"/>
              <a:ext cx="1855087" cy="77133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spc="50"/>
                <a:t>VISION AND MISSION</a:t>
              </a:r>
              <a:endParaRPr lang="id-ID" sz="2800" spc="5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A6B1BA-D9B5-22B8-17B1-1EC0691F3B4B}"/>
                </a:ext>
              </a:extLst>
            </p:cNvPr>
            <p:cNvSpPr txBox="1"/>
            <p:nvPr/>
          </p:nvSpPr>
          <p:spPr>
            <a:xfrm>
              <a:off x="4417978" y="4020533"/>
              <a:ext cx="1299430" cy="77133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spc="50"/>
                <a:t>CORE VALUES</a:t>
              </a:r>
              <a:endParaRPr lang="id-ID" sz="2800" spc="50"/>
            </a:p>
          </p:txBody>
        </p:sp>
      </p:grpSp>
    </p:spTree>
    <p:extLst>
      <p:ext uri="{BB962C8B-B14F-4D97-AF65-F5344CB8AC3E}">
        <p14:creationId xmlns:p14="http://schemas.microsoft.com/office/powerpoint/2010/main" val="23997936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A55F439-8147-65F7-4BD0-E9862A74E503}"/>
              </a:ext>
            </a:extLst>
          </p:cNvPr>
          <p:cNvSpPr/>
          <p:nvPr/>
        </p:nvSpPr>
        <p:spPr>
          <a:xfrm>
            <a:off x="-1" y="0"/>
            <a:ext cx="24382414" cy="5561856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0"/>
                </a:srgbClr>
              </a:gs>
              <a:gs pos="0">
                <a:srgbClr val="000000"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5FBB45-87B1-927A-072D-E7C212A00B70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125B30-55F1-BC09-5EF2-2DB581ABB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B9C983-7BA4-4ABE-7A92-1D775EF33903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837F277-6DE3-81C0-72AC-BCA4A2DCD85B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pic>
        <p:nvPicPr>
          <p:cNvPr id="11" name="Picture Placeholder 10" descr="A purple and white gradient&#10;&#10;Description automatically generated">
            <a:extLst>
              <a:ext uri="{FF2B5EF4-FFF2-40B4-BE49-F238E27FC236}">
                <a16:creationId xmlns:a16="http://schemas.microsoft.com/office/drawing/2014/main" id="{81D94912-64EE-0627-97A3-95496803948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379" b="2743"/>
          <a:stretch/>
        </p:blipFill>
        <p:spPr>
          <a:xfrm>
            <a:off x="-1" y="8658200"/>
            <a:ext cx="24382413" cy="50578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4AE997-743E-E817-20A7-78479720E2A2}"/>
              </a:ext>
            </a:extLst>
          </p:cNvPr>
          <p:cNvSpPr txBox="1"/>
          <p:nvPr/>
        </p:nvSpPr>
        <p:spPr>
          <a:xfrm>
            <a:off x="885950" y="9418925"/>
            <a:ext cx="11880998" cy="3631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500"/>
              <a:t>Let's Take </a:t>
            </a:r>
          </a:p>
          <a:p>
            <a:r>
              <a:rPr lang="en-US" sz="11500"/>
              <a:t>a Short Break</a:t>
            </a:r>
            <a:endParaRPr lang="id-ID" sz="138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6551B5-CDD2-FB2F-A3DA-0DA048A16570}"/>
              </a:ext>
            </a:extLst>
          </p:cNvPr>
          <p:cNvSpPr txBox="1"/>
          <p:nvPr/>
        </p:nvSpPr>
        <p:spPr>
          <a:xfrm>
            <a:off x="16223654" y="11394504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/>
              <a:t>Stretch your legs and grab a coffee. Explore our interactive AI demo stations. We will resume shortly with more insights!</a:t>
            </a:r>
            <a:endParaRPr lang="id-ID" sz="280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2207C63-1E7C-6E87-FADE-7C5410BFDEE1}"/>
              </a:ext>
            </a:extLst>
          </p:cNvPr>
          <p:cNvSpPr/>
          <p:nvPr/>
        </p:nvSpPr>
        <p:spPr>
          <a:xfrm rot="18900000">
            <a:off x="7978870" y="9809749"/>
            <a:ext cx="1193833" cy="1207721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0F31FAC-5F0F-A93D-EE91-BC2189B540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2374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EB24BD-DFC4-F7D4-EA25-200925CEE4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E9DA02-FFF4-6F2F-8B52-77619F6D9E6C}"/>
              </a:ext>
            </a:extLst>
          </p:cNvPr>
          <p:cNvSpPr txBox="1"/>
          <p:nvPr/>
        </p:nvSpPr>
        <p:spPr>
          <a:xfrm>
            <a:off x="885950" y="10602416"/>
            <a:ext cx="7704856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7200">
                <a:latin typeface="Inter Tight" pitchFamily="2" charset="0"/>
                <a:ea typeface="Inter Tight" pitchFamily="2" charset="0"/>
                <a:cs typeface="Inter Tight" pitchFamily="2" charset="0"/>
              </a:rPr>
              <a:t>Table Of </a:t>
            </a:r>
          </a:p>
          <a:p>
            <a:r>
              <a:rPr lang="en-US" sz="7200">
                <a:latin typeface="Inter Tight" pitchFamily="2" charset="0"/>
                <a:ea typeface="Inter Tight" pitchFamily="2" charset="0"/>
                <a:cs typeface="Inter Tight" pitchFamily="2" charset="0"/>
              </a:rPr>
              <a:t>Content.</a:t>
            </a:r>
            <a:endParaRPr lang="id-ID" sz="72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5FBB45-87B1-927A-072D-E7C212A00B70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125B30-55F1-BC09-5EF2-2DB581ABB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B9C983-7BA4-4ABE-7A92-1D775EF33903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C037A9E-A2D7-C6FC-D150-573124539642}"/>
              </a:ext>
            </a:extLst>
          </p:cNvPr>
          <p:cNvSpPr txBox="1"/>
          <p:nvPr/>
        </p:nvSpPr>
        <p:spPr>
          <a:xfrm>
            <a:off x="9814941" y="377282"/>
            <a:ext cx="11448903" cy="125856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INTRODUCTION</a:t>
            </a:r>
          </a:p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OUR SERVICES</a:t>
            </a:r>
          </a:p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WHAT IS AI?</a:t>
            </a:r>
          </a:p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AI IN DAILY LIFE</a:t>
            </a:r>
          </a:p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FUN FACTS</a:t>
            </a:r>
          </a:p>
          <a:p>
            <a:pPr>
              <a:lnSpc>
                <a:spcPct val="150000"/>
              </a:lnSpc>
            </a:pPr>
            <a:r>
              <a:rPr lang="en-US" sz="9200">
                <a:latin typeface="Inter Tight ExtraLight" pitchFamily="2" charset="0"/>
                <a:ea typeface="Inter Tight ExtraLight" pitchFamily="2" charset="0"/>
                <a:cs typeface="Inter Tight ExtraLight" pitchFamily="2" charset="0"/>
              </a:rPr>
              <a:t>CONCLUSION</a:t>
            </a:r>
            <a:endParaRPr lang="id-ID" sz="9200">
              <a:latin typeface="Inter Tight ExtraLight" pitchFamily="2" charset="0"/>
              <a:ea typeface="Inter Tight ExtraLight" pitchFamily="2" charset="0"/>
              <a:cs typeface="Inter Tight ExtraLigh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138181-059C-6A9D-0385-07C7CCD3B7CF}"/>
              </a:ext>
            </a:extLst>
          </p:cNvPr>
          <p:cNvSpPr txBox="1"/>
          <p:nvPr/>
        </p:nvSpPr>
        <p:spPr>
          <a:xfrm>
            <a:off x="21178413" y="377280"/>
            <a:ext cx="3110137" cy="125856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01</a:t>
            </a:r>
          </a:p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02</a:t>
            </a:r>
          </a:p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03</a:t>
            </a:r>
          </a:p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04</a:t>
            </a:r>
          </a:p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05</a:t>
            </a:r>
          </a:p>
          <a:p>
            <a:pPr algn="ctr">
              <a:lnSpc>
                <a:spcPct val="150000"/>
              </a:lnSpc>
            </a:pPr>
            <a:r>
              <a:rPr lang="en-US" sz="9200">
                <a:solidFill>
                  <a:schemeClr val="accent1"/>
                </a:solidFill>
                <a:ea typeface="Inter Tight ExtraBold" pitchFamily="2" charset="0"/>
                <a:cs typeface="Inter Tight ExtraBold" pitchFamily="2" charset="0"/>
              </a:rPr>
              <a:t>06</a:t>
            </a:r>
            <a:endParaRPr lang="id-ID" sz="9200">
              <a:solidFill>
                <a:schemeClr val="accent1"/>
              </a:solidFill>
              <a:ea typeface="Inter Tight ExtraBold" pitchFamily="2" charset="0"/>
              <a:cs typeface="Inter Tight ExtraBold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1B3B747-6AD8-8244-6E40-2E07F88CFEAF}"/>
              </a:ext>
            </a:extLst>
          </p:cNvPr>
          <p:cNvGrpSpPr/>
          <p:nvPr/>
        </p:nvGrpSpPr>
        <p:grpSpPr>
          <a:xfrm>
            <a:off x="9814942" y="2681536"/>
            <a:ext cx="13537183" cy="8424936"/>
            <a:chOff x="9814942" y="2609528"/>
            <a:chExt cx="13537183" cy="842493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8E1078C-5550-5143-49C9-928A18716828}"/>
                </a:ext>
              </a:extLst>
            </p:cNvPr>
            <p:cNvCxnSpPr/>
            <p:nvPr/>
          </p:nvCxnSpPr>
          <p:spPr>
            <a:xfrm>
              <a:off x="9814942" y="2609528"/>
              <a:ext cx="13537183" cy="0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D235576-A446-C58D-4990-3F8E59E50E24}"/>
                </a:ext>
              </a:extLst>
            </p:cNvPr>
            <p:cNvCxnSpPr/>
            <p:nvPr/>
          </p:nvCxnSpPr>
          <p:spPr>
            <a:xfrm>
              <a:off x="9814942" y="4715762"/>
              <a:ext cx="13537183" cy="0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612069C-8624-F3E4-D9F2-6307857FAA23}"/>
                </a:ext>
              </a:extLst>
            </p:cNvPr>
            <p:cNvCxnSpPr/>
            <p:nvPr/>
          </p:nvCxnSpPr>
          <p:spPr>
            <a:xfrm>
              <a:off x="9814942" y="6821996"/>
              <a:ext cx="13537183" cy="0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D4F0599-3697-B1F2-E915-750718A610CD}"/>
                </a:ext>
              </a:extLst>
            </p:cNvPr>
            <p:cNvCxnSpPr/>
            <p:nvPr/>
          </p:nvCxnSpPr>
          <p:spPr>
            <a:xfrm>
              <a:off x="9814942" y="8928230"/>
              <a:ext cx="13537183" cy="0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80CBC35-A0C7-FAA3-B0BA-0907E2AA201C}"/>
                </a:ext>
              </a:extLst>
            </p:cNvPr>
            <p:cNvCxnSpPr/>
            <p:nvPr/>
          </p:nvCxnSpPr>
          <p:spPr>
            <a:xfrm>
              <a:off x="9814942" y="11034464"/>
              <a:ext cx="13537183" cy="0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1099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F86DB0-0BA2-2316-91BB-E0F91A69EB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5FBB45-87B1-927A-072D-E7C212A00B70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125B30-55F1-BC09-5EF2-2DB581ABB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B9C983-7BA4-4ABE-7A92-1D775EF33903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B3BC8D-2712-BAB9-9792-7ED60EA91896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6BF9A9-D48E-BDA7-1AA6-125955968092}"/>
              </a:ext>
            </a:extLst>
          </p:cNvPr>
          <p:cNvSpPr txBox="1"/>
          <p:nvPr/>
        </p:nvSpPr>
        <p:spPr>
          <a:xfrm>
            <a:off x="920404" y="10385233"/>
            <a:ext cx="7031210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8000">
                <a:latin typeface="Inter Tight" pitchFamily="2" charset="0"/>
                <a:ea typeface="Inter Tight" pitchFamily="2" charset="0"/>
                <a:cs typeface="Inter Tight" pitchFamily="2" charset="0"/>
              </a:rPr>
              <a:t>GET IN TOUCH WITH US</a:t>
            </a:r>
            <a:endParaRPr lang="id-ID" sz="80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61B226-7770-08BE-58FD-3466989C63C8}"/>
              </a:ext>
            </a:extLst>
          </p:cNvPr>
          <p:cNvSpPr txBox="1"/>
          <p:nvPr/>
        </p:nvSpPr>
        <p:spPr>
          <a:xfrm>
            <a:off x="9778875" y="10970323"/>
            <a:ext cx="217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>
                <a:solidFill>
                  <a:schemeClr val="accent1">
                    <a:lumMod val="60000"/>
                    <a:lumOff val="40000"/>
                  </a:schemeClr>
                </a:solidFill>
              </a:rPr>
              <a:t>ADDRESS</a:t>
            </a:r>
            <a:endParaRPr lang="id-ID" sz="2400" spc="3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11C9C1-F01F-DB41-225F-A166FD418455}"/>
              </a:ext>
            </a:extLst>
          </p:cNvPr>
          <p:cNvSpPr txBox="1"/>
          <p:nvPr/>
        </p:nvSpPr>
        <p:spPr>
          <a:xfrm>
            <a:off x="9804418" y="11739573"/>
            <a:ext cx="3724195" cy="981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/>
              <a:t>1234 Innovation Drive, Silicon Valley, CA</a:t>
            </a:r>
            <a:endParaRPr lang="en-US" sz="2400" spc="1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BF33F2-6E79-EDA0-C8C8-231D9FAC66C5}"/>
              </a:ext>
            </a:extLst>
          </p:cNvPr>
          <p:cNvSpPr txBox="1"/>
          <p:nvPr/>
        </p:nvSpPr>
        <p:spPr>
          <a:xfrm>
            <a:off x="14969648" y="10970323"/>
            <a:ext cx="2772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>
                <a:solidFill>
                  <a:schemeClr val="accent1">
                    <a:lumMod val="60000"/>
                    <a:lumOff val="40000"/>
                  </a:schemeClr>
                </a:solidFill>
              </a:rPr>
              <a:t>CALL US ON</a:t>
            </a:r>
            <a:endParaRPr lang="id-ID" sz="2400" spc="3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B6E73D-D83A-EC6B-D38E-51A310D6852E}"/>
              </a:ext>
            </a:extLst>
          </p:cNvPr>
          <p:cNvSpPr txBox="1"/>
          <p:nvPr/>
        </p:nvSpPr>
        <p:spPr>
          <a:xfrm>
            <a:off x="14995192" y="11739573"/>
            <a:ext cx="2772390" cy="981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id-ID" sz="2400"/>
              <a:t>+1 (123) 456-7890</a:t>
            </a:r>
            <a:endParaRPr lang="en-US" sz="2400"/>
          </a:p>
          <a:p>
            <a:pPr>
              <a:lnSpc>
                <a:spcPct val="125000"/>
              </a:lnSpc>
            </a:pPr>
            <a:r>
              <a:rPr lang="id-ID" sz="2400"/>
              <a:t>+1 (123) 456-7890</a:t>
            </a:r>
            <a:endParaRPr lang="en-US" sz="2400" spc="1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18862C5-9904-1ACE-E7DA-21DDB0535E8E}"/>
              </a:ext>
            </a:extLst>
          </p:cNvPr>
          <p:cNvGrpSpPr/>
          <p:nvPr/>
        </p:nvGrpSpPr>
        <p:grpSpPr>
          <a:xfrm>
            <a:off x="19466024" y="10787469"/>
            <a:ext cx="452178" cy="452176"/>
            <a:chOff x="19945223" y="11812488"/>
            <a:chExt cx="829732" cy="82973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1257A4E-3930-86AA-FE40-F21BB1420508}"/>
                </a:ext>
              </a:extLst>
            </p:cNvPr>
            <p:cNvSpPr/>
            <p:nvPr/>
          </p:nvSpPr>
          <p:spPr>
            <a:xfrm>
              <a:off x="19945223" y="11812488"/>
              <a:ext cx="829732" cy="8297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ABABBCB6-DD90-2C65-5F38-FF8038C9A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132259" y="12066927"/>
              <a:ext cx="455661" cy="320856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4592234-4277-6054-9B22-3A3BDAC0FBCC}"/>
              </a:ext>
            </a:extLst>
          </p:cNvPr>
          <p:cNvGrpSpPr/>
          <p:nvPr/>
        </p:nvGrpSpPr>
        <p:grpSpPr>
          <a:xfrm>
            <a:off x="19464014" y="12085366"/>
            <a:ext cx="452178" cy="452176"/>
            <a:chOff x="22504311" y="11812488"/>
            <a:chExt cx="829732" cy="82973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69CD2AA-EA7E-AD53-E25D-F38AD21DDAF2}"/>
                </a:ext>
              </a:extLst>
            </p:cNvPr>
            <p:cNvSpPr/>
            <p:nvPr/>
          </p:nvSpPr>
          <p:spPr>
            <a:xfrm>
              <a:off x="22504311" y="11812488"/>
              <a:ext cx="829732" cy="8297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4AE1DDE-70E0-1EDB-F201-A87F59727F5B}"/>
                </a:ext>
              </a:extLst>
            </p:cNvPr>
            <p:cNvSpPr/>
            <p:nvPr/>
          </p:nvSpPr>
          <p:spPr>
            <a:xfrm>
              <a:off x="22803941" y="12013349"/>
              <a:ext cx="230473" cy="428011"/>
            </a:xfrm>
            <a:custGeom>
              <a:avLst/>
              <a:gdLst>
                <a:gd name="connsiteX0" fmla="*/ 514722 w 1844302"/>
                <a:gd name="connsiteY0" fmla="*/ 1932709 h 3425076"/>
                <a:gd name="connsiteX1" fmla="*/ 282721 w 1844302"/>
                <a:gd name="connsiteY1" fmla="*/ 1932709 h 3425076"/>
                <a:gd name="connsiteX2" fmla="*/ 90363 w 1844302"/>
                <a:gd name="connsiteY2" fmla="*/ 1932709 h 3425076"/>
                <a:gd name="connsiteX3" fmla="*/ 958 w 1844302"/>
                <a:gd name="connsiteY3" fmla="*/ 1844475 h 3425076"/>
                <a:gd name="connsiteX4" fmla="*/ 958 w 1844302"/>
                <a:gd name="connsiteY4" fmla="*/ 1321259 h 3425076"/>
                <a:gd name="connsiteX5" fmla="*/ 91116 w 1844302"/>
                <a:gd name="connsiteY5" fmla="*/ 1233945 h 3425076"/>
                <a:gd name="connsiteX6" fmla="*/ 462869 w 1844302"/>
                <a:gd name="connsiteY6" fmla="*/ 1233945 h 3425076"/>
                <a:gd name="connsiteX7" fmla="*/ 514388 w 1844302"/>
                <a:gd name="connsiteY7" fmla="*/ 1233945 h 3425076"/>
                <a:gd name="connsiteX8" fmla="*/ 514388 w 1844302"/>
                <a:gd name="connsiteY8" fmla="*/ 1182678 h 3425076"/>
                <a:gd name="connsiteX9" fmla="*/ 524842 w 1844302"/>
                <a:gd name="connsiteY9" fmla="*/ 705963 h 3425076"/>
                <a:gd name="connsiteX10" fmla="*/ 1269186 w 1844302"/>
                <a:gd name="connsiteY10" fmla="*/ 2851 h 3425076"/>
                <a:gd name="connsiteX11" fmla="*/ 1762042 w 1844302"/>
                <a:gd name="connsiteY11" fmla="*/ 843 h 3425076"/>
                <a:gd name="connsiteX12" fmla="*/ 1843585 w 1844302"/>
                <a:gd name="connsiteY12" fmla="*/ 82805 h 3425076"/>
                <a:gd name="connsiteX13" fmla="*/ 1843585 w 1844302"/>
                <a:gd name="connsiteY13" fmla="*/ 572567 h 3425076"/>
                <a:gd name="connsiteX14" fmla="*/ 1757275 w 1844302"/>
                <a:gd name="connsiteY14" fmla="*/ 659295 h 3425076"/>
                <a:gd name="connsiteX15" fmla="*/ 1418975 w 1844302"/>
                <a:gd name="connsiteY15" fmla="*/ 663728 h 3425076"/>
                <a:gd name="connsiteX16" fmla="*/ 1236736 w 1844302"/>
                <a:gd name="connsiteY16" fmla="*/ 840279 h 3425076"/>
                <a:gd name="connsiteX17" fmla="*/ 1236067 w 1844302"/>
                <a:gd name="connsiteY17" fmla="*/ 1224996 h 3425076"/>
                <a:gd name="connsiteX18" fmla="*/ 1284909 w 1844302"/>
                <a:gd name="connsiteY18" fmla="*/ 1224996 h 3425076"/>
                <a:gd name="connsiteX19" fmla="*/ 1715123 w 1844302"/>
                <a:gd name="connsiteY19" fmla="*/ 1224996 h 3425076"/>
                <a:gd name="connsiteX20" fmla="*/ 1826858 w 1844302"/>
                <a:gd name="connsiteY20" fmla="*/ 1335226 h 3425076"/>
                <a:gd name="connsiteX21" fmla="*/ 1826858 w 1844302"/>
                <a:gd name="connsiteY21" fmla="*/ 1833268 h 3425076"/>
                <a:gd name="connsiteX22" fmla="*/ 1732519 w 1844302"/>
                <a:gd name="connsiteY22" fmla="*/ 1927858 h 3425076"/>
                <a:gd name="connsiteX23" fmla="*/ 1236234 w 1844302"/>
                <a:gd name="connsiteY23" fmla="*/ 1927858 h 3425076"/>
                <a:gd name="connsiteX24" fmla="*/ 1236234 w 1844302"/>
                <a:gd name="connsiteY24" fmla="*/ 3291847 h 3425076"/>
                <a:gd name="connsiteX25" fmla="*/ 1101416 w 1844302"/>
                <a:gd name="connsiteY25" fmla="*/ 3424742 h 3425076"/>
                <a:gd name="connsiteX26" fmla="*/ 621105 w 1844302"/>
                <a:gd name="connsiteY26" fmla="*/ 3424742 h 3425076"/>
                <a:gd name="connsiteX27" fmla="*/ 514555 w 1844302"/>
                <a:gd name="connsiteY27" fmla="*/ 3318945 h 3425076"/>
                <a:gd name="connsiteX28" fmla="*/ 514555 w 1844302"/>
                <a:gd name="connsiteY28" fmla="*/ 1987823 h 342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44302" h="3425076">
                  <a:moveTo>
                    <a:pt x="514722" y="1932709"/>
                  </a:moveTo>
                  <a:lnTo>
                    <a:pt x="282721" y="1932709"/>
                  </a:lnTo>
                  <a:cubicBezTo>
                    <a:pt x="218658" y="1932709"/>
                    <a:pt x="154594" y="1933796"/>
                    <a:pt x="90363" y="1932709"/>
                  </a:cubicBezTo>
                  <a:cubicBezTo>
                    <a:pt x="23455" y="1931120"/>
                    <a:pt x="1543" y="1910964"/>
                    <a:pt x="958" y="1844475"/>
                  </a:cubicBezTo>
                  <a:cubicBezTo>
                    <a:pt x="-439" y="1670122"/>
                    <a:pt x="-439" y="1495720"/>
                    <a:pt x="958" y="1321259"/>
                  </a:cubicBezTo>
                  <a:cubicBezTo>
                    <a:pt x="1543" y="1255188"/>
                    <a:pt x="25044" y="1234364"/>
                    <a:pt x="91116" y="1233945"/>
                  </a:cubicBezTo>
                  <a:cubicBezTo>
                    <a:pt x="215061" y="1233193"/>
                    <a:pt x="339007" y="1233945"/>
                    <a:pt x="462869" y="1233945"/>
                  </a:cubicBezTo>
                  <a:lnTo>
                    <a:pt x="514388" y="1233945"/>
                  </a:lnTo>
                  <a:cubicBezTo>
                    <a:pt x="514388" y="1215044"/>
                    <a:pt x="514388" y="1198903"/>
                    <a:pt x="514388" y="1182678"/>
                  </a:cubicBezTo>
                  <a:cubicBezTo>
                    <a:pt x="517315" y="1023773"/>
                    <a:pt x="511377" y="864115"/>
                    <a:pt x="524842" y="705963"/>
                  </a:cubicBezTo>
                  <a:cubicBezTo>
                    <a:pt x="559383" y="303432"/>
                    <a:pt x="866069" y="15981"/>
                    <a:pt x="1269186" y="2851"/>
                  </a:cubicBezTo>
                  <a:cubicBezTo>
                    <a:pt x="1433360" y="-2586"/>
                    <a:pt x="1597784" y="509"/>
                    <a:pt x="1762042" y="843"/>
                  </a:cubicBezTo>
                  <a:cubicBezTo>
                    <a:pt x="1819834" y="843"/>
                    <a:pt x="1843251" y="24763"/>
                    <a:pt x="1843585" y="82805"/>
                  </a:cubicBezTo>
                  <a:cubicBezTo>
                    <a:pt x="1844422" y="246059"/>
                    <a:pt x="1844422" y="409313"/>
                    <a:pt x="1843585" y="572567"/>
                  </a:cubicBezTo>
                  <a:cubicBezTo>
                    <a:pt x="1843585" y="635125"/>
                    <a:pt x="1821423" y="657706"/>
                    <a:pt x="1757275" y="659295"/>
                  </a:cubicBezTo>
                  <a:cubicBezTo>
                    <a:pt x="1644536" y="661888"/>
                    <a:pt x="1531463" y="661972"/>
                    <a:pt x="1418975" y="663728"/>
                  </a:cubicBezTo>
                  <a:cubicBezTo>
                    <a:pt x="1292520" y="665651"/>
                    <a:pt x="1239329" y="715163"/>
                    <a:pt x="1236736" y="840279"/>
                  </a:cubicBezTo>
                  <a:cubicBezTo>
                    <a:pt x="1234060" y="966818"/>
                    <a:pt x="1236067" y="1093524"/>
                    <a:pt x="1236067" y="1224996"/>
                  </a:cubicBezTo>
                  <a:lnTo>
                    <a:pt x="1284909" y="1224996"/>
                  </a:lnTo>
                  <a:cubicBezTo>
                    <a:pt x="1428258" y="1224996"/>
                    <a:pt x="1571666" y="1224996"/>
                    <a:pt x="1715123" y="1224996"/>
                  </a:cubicBezTo>
                  <a:cubicBezTo>
                    <a:pt x="1805532" y="1224996"/>
                    <a:pt x="1826775" y="1246156"/>
                    <a:pt x="1826858" y="1335226"/>
                  </a:cubicBezTo>
                  <a:cubicBezTo>
                    <a:pt x="1826858" y="1501215"/>
                    <a:pt x="1826858" y="1667229"/>
                    <a:pt x="1826858" y="1833268"/>
                  </a:cubicBezTo>
                  <a:cubicBezTo>
                    <a:pt x="1826858" y="1907619"/>
                    <a:pt x="1807205" y="1927607"/>
                    <a:pt x="1732519" y="1927858"/>
                  </a:cubicBezTo>
                  <a:cubicBezTo>
                    <a:pt x="1569683" y="1928527"/>
                    <a:pt x="1406848" y="1927858"/>
                    <a:pt x="1236234" y="1927858"/>
                  </a:cubicBezTo>
                  <a:lnTo>
                    <a:pt x="1236234" y="3291847"/>
                  </a:lnTo>
                  <a:cubicBezTo>
                    <a:pt x="1236234" y="3412197"/>
                    <a:pt x="1223438" y="3424742"/>
                    <a:pt x="1101416" y="3424742"/>
                  </a:cubicBezTo>
                  <a:cubicBezTo>
                    <a:pt x="941340" y="3424742"/>
                    <a:pt x="781239" y="3424742"/>
                    <a:pt x="621105" y="3424742"/>
                  </a:cubicBezTo>
                  <a:cubicBezTo>
                    <a:pt x="535380" y="3424742"/>
                    <a:pt x="514555" y="3403917"/>
                    <a:pt x="514555" y="3318945"/>
                  </a:cubicBezTo>
                  <a:cubicBezTo>
                    <a:pt x="514555" y="2875291"/>
                    <a:pt x="514555" y="2431586"/>
                    <a:pt x="514555" y="1987823"/>
                  </a:cubicBezTo>
                  <a:close/>
                </a:path>
              </a:pathLst>
            </a:custGeom>
            <a:solidFill>
              <a:schemeClr val="bg1"/>
            </a:solidFill>
            <a:ln w="83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927E4B-85DB-33E7-62BA-8FDA87C04640}"/>
              </a:ext>
            </a:extLst>
          </p:cNvPr>
          <p:cNvGrpSpPr/>
          <p:nvPr/>
        </p:nvGrpSpPr>
        <p:grpSpPr>
          <a:xfrm>
            <a:off x="19466024" y="11436418"/>
            <a:ext cx="452178" cy="452176"/>
            <a:chOff x="21224767" y="11812488"/>
            <a:chExt cx="829732" cy="829732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66DB21F-93F7-0672-D723-5292E866C9EF}"/>
                </a:ext>
              </a:extLst>
            </p:cNvPr>
            <p:cNvSpPr/>
            <p:nvPr/>
          </p:nvSpPr>
          <p:spPr>
            <a:xfrm>
              <a:off x="21224767" y="11812488"/>
              <a:ext cx="829732" cy="8297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EE5DBE1B-F2ED-8325-E7AB-A0830DFE5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411801" y="11999412"/>
              <a:ext cx="455885" cy="455885"/>
            </a:xfrm>
            <a:prstGeom prst="rect">
              <a:avLst/>
            </a:prstGeom>
          </p:spPr>
        </p:pic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67D1295-6158-2635-D6FC-48CA86A901C5}"/>
              </a:ext>
            </a:extLst>
          </p:cNvPr>
          <p:cNvSpPr txBox="1"/>
          <p:nvPr/>
        </p:nvSpPr>
        <p:spPr>
          <a:xfrm>
            <a:off x="20191931" y="10530408"/>
            <a:ext cx="4190481" cy="1994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sz="2400"/>
              <a:t>contact@horizontech.ai</a:t>
            </a:r>
          </a:p>
          <a:p>
            <a:pPr>
              <a:lnSpc>
                <a:spcPct val="180000"/>
              </a:lnSpc>
            </a:pPr>
            <a:r>
              <a:rPr lang="en-US" sz="2400"/>
              <a:t>www.horizontech.ai</a:t>
            </a:r>
          </a:p>
          <a:p>
            <a:pPr>
              <a:lnSpc>
                <a:spcPct val="180000"/>
              </a:lnSpc>
            </a:pPr>
            <a:r>
              <a:rPr lang="en-US" sz="2400"/>
              <a:t>Horizon Tech AI</a:t>
            </a:r>
          </a:p>
        </p:txBody>
      </p:sp>
    </p:spTree>
    <p:extLst>
      <p:ext uri="{BB962C8B-B14F-4D97-AF65-F5344CB8AC3E}">
        <p14:creationId xmlns:p14="http://schemas.microsoft.com/office/powerpoint/2010/main" val="12609638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E1A2BC-C3E7-A8DD-33FB-7C957F23E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ABA576-B666-6312-0533-2C7062087490}"/>
              </a:ext>
            </a:extLst>
          </p:cNvPr>
          <p:cNvSpPr txBox="1"/>
          <p:nvPr/>
        </p:nvSpPr>
        <p:spPr>
          <a:xfrm>
            <a:off x="885950" y="4972868"/>
            <a:ext cx="16740584" cy="3770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3900">
                <a:latin typeface="Inter Tight" pitchFamily="2" charset="0"/>
                <a:ea typeface="Inter Tight" pitchFamily="2" charset="0"/>
                <a:cs typeface="Inter Tight" pitchFamily="2" charset="0"/>
              </a:rPr>
              <a:t>Thank You!</a:t>
            </a:r>
            <a:endParaRPr lang="id-ID" sz="2390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957813-8578-60BD-24E2-FCCFC9897C11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60BFB5A-1D69-ABB6-FB21-3FB37B5D0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6204257-D1B2-7FE4-C855-A843F1E40D54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71D5C75-ABB7-E696-4249-069EAB8F4B63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C604BD-1F30-E674-E9CD-83FE16416CB3}"/>
              </a:ext>
            </a:extLst>
          </p:cNvPr>
          <p:cNvSpPr txBox="1"/>
          <p:nvPr/>
        </p:nvSpPr>
        <p:spPr>
          <a:xfrm>
            <a:off x="1030288" y="10999154"/>
            <a:ext cx="64803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Visit our website or contact us </a:t>
            </a:r>
          </a:p>
          <a:p>
            <a:r>
              <a:rPr lang="en-US" sz="2400"/>
              <a:t>for more information:</a:t>
            </a:r>
            <a:endParaRPr lang="id-ID" sz="2400"/>
          </a:p>
        </p:txBody>
      </p:sp>
      <p:pic>
        <p:nvPicPr>
          <p:cNvPr id="12" name="Graphic 11" descr="World with solid fill">
            <a:extLst>
              <a:ext uri="{FF2B5EF4-FFF2-40B4-BE49-F238E27FC236}">
                <a16:creationId xmlns:a16="http://schemas.microsoft.com/office/drawing/2014/main" id="{7FF6D470-527D-BE28-D65F-FC41EA7502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287" y="11973139"/>
            <a:ext cx="715425" cy="7154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D34CCD-23A5-8F09-E69E-6E5666984328}"/>
              </a:ext>
            </a:extLst>
          </p:cNvPr>
          <p:cNvSpPr txBox="1"/>
          <p:nvPr/>
        </p:nvSpPr>
        <p:spPr>
          <a:xfrm>
            <a:off x="1745712" y="12069240"/>
            <a:ext cx="576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 www.horizontech.ai</a:t>
            </a:r>
            <a:endParaRPr lang="id-ID" sz="2800" b="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7F9428-3077-2D98-5E1D-6A8062923F7D}"/>
              </a:ext>
            </a:extLst>
          </p:cNvPr>
          <p:cNvSpPr txBox="1"/>
          <p:nvPr/>
        </p:nvSpPr>
        <p:spPr>
          <a:xfrm>
            <a:off x="17310644" y="11414652"/>
            <a:ext cx="61858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2800"/>
              <a:t>Excepteur sint occaecat cupidatat non proident, sunt in culpa qui officia deserunt mollit id est laborum.</a:t>
            </a:r>
          </a:p>
        </p:txBody>
      </p:sp>
    </p:spTree>
    <p:extLst>
      <p:ext uri="{BB962C8B-B14F-4D97-AF65-F5344CB8AC3E}">
        <p14:creationId xmlns:p14="http://schemas.microsoft.com/office/powerpoint/2010/main" val="371311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D45DD59-65BC-9E83-D543-CAD5487A70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F7CA17-8339-967C-B43E-9E0D57FC15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994866" y="6194777"/>
            <a:ext cx="4141442" cy="1326446"/>
            <a:chOff x="11997266" y="2215077"/>
            <a:chExt cx="4141442" cy="1326446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1181999" cy="118199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646173" y="2218084"/>
              <a:ext cx="249253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/>
                <a:t>HORIZON</a:t>
              </a:r>
            </a:p>
            <a:p>
              <a:r>
                <a:rPr lang="en-US" sz="4000" b="1"/>
                <a:t>TECH.</a:t>
              </a:r>
              <a:endParaRPr lang="id-ID" sz="4000" b="1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9022854" y="4934342"/>
            <a:ext cx="89289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/>
              <a:t>Horizon Tech is a </a:t>
            </a:r>
          </a:p>
          <a:p>
            <a:r>
              <a:rPr lang="en-US" sz="6000"/>
              <a:t>leading technology </a:t>
            </a:r>
          </a:p>
          <a:p>
            <a:r>
              <a:rPr lang="en-US" sz="6000"/>
              <a:t>firm specializing in </a:t>
            </a:r>
          </a:p>
          <a:p>
            <a:r>
              <a:rPr lang="en-US" sz="6000"/>
              <a:t>artificial intelligence.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9003804" y="9338285"/>
            <a:ext cx="3476068" cy="8029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Learn More</a:t>
            </a:r>
            <a:endParaRPr lang="id-ID" sz="2800"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34ACBE-F765-B778-07A3-94EF07FEA33B}"/>
              </a:ext>
            </a:extLst>
          </p:cNvPr>
          <p:cNvSpPr txBox="1"/>
          <p:nvPr/>
        </p:nvSpPr>
        <p:spPr>
          <a:xfrm>
            <a:off x="9003804" y="3545632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pic>
        <p:nvPicPr>
          <p:cNvPr id="28" name="Graphic 27" descr="Arrow Right outline">
            <a:extLst>
              <a:ext uri="{FF2B5EF4-FFF2-40B4-BE49-F238E27FC236}">
                <a16:creationId xmlns:a16="http://schemas.microsoft.com/office/drawing/2014/main" id="{43FC6157-E547-3E4D-88EA-A564F84FD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3804" y="10337263"/>
            <a:ext cx="3505513" cy="350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75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834FB20-22B7-E68A-DC3B-D2C59A8BE3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885950" y="10170368"/>
            <a:ext cx="92406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/>
              <a:t>GUIDING </a:t>
            </a:r>
          </a:p>
          <a:p>
            <a:r>
              <a:rPr lang="en-US" sz="8800"/>
              <a:t>PRINCIPLES</a:t>
            </a:r>
            <a:endParaRPr lang="id-ID" sz="88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B4033-3CE8-25C9-E9AF-46B7F31C2F48}"/>
              </a:ext>
            </a:extLst>
          </p:cNvPr>
          <p:cNvSpPr txBox="1"/>
          <p:nvPr/>
        </p:nvSpPr>
        <p:spPr>
          <a:xfrm>
            <a:off x="17236346" y="11330328"/>
            <a:ext cx="71460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6">
                    <a:lumMod val="95000"/>
                  </a:schemeClr>
                </a:solidFill>
              </a:rPr>
              <a:t>To develop intelligent solutions that</a:t>
            </a:r>
          </a:p>
          <a:p>
            <a:r>
              <a:rPr lang="en-US" sz="2800">
                <a:solidFill>
                  <a:schemeClr val="accent6">
                    <a:lumMod val="95000"/>
                  </a:schemeClr>
                </a:solidFill>
              </a:rPr>
              <a:t>address complex challenges, fostering </a:t>
            </a:r>
          </a:p>
          <a:p>
            <a:r>
              <a:rPr lang="en-US" sz="2800">
                <a:solidFill>
                  <a:schemeClr val="accent6">
                    <a:lumMod val="95000"/>
                  </a:schemeClr>
                </a:solidFill>
              </a:rPr>
              <a:t>a smarter, more connected world.</a:t>
            </a:r>
            <a:endParaRPr lang="id-ID" sz="2800">
              <a:solidFill>
                <a:schemeClr val="accent6">
                  <a:lumMod val="95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9526910" y="10436146"/>
            <a:ext cx="3476068" cy="802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spc="300">
                <a:solidFill>
                  <a:schemeClr val="accent1">
                    <a:lumMod val="60000"/>
                    <a:lumOff val="40000"/>
                  </a:schemeClr>
                </a:solidFill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OUR VISION</a:t>
            </a:r>
            <a:endParaRPr lang="id-ID" sz="2800" spc="300">
              <a:solidFill>
                <a:schemeClr val="accent1">
                  <a:lumMod val="60000"/>
                  <a:lumOff val="40000"/>
                </a:schemeClr>
              </a:solidFill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1B255A-743D-2C1C-CCED-08A50E324531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327DFD-EA04-8C1F-E9A1-F53A984427E7}"/>
              </a:ext>
            </a:extLst>
          </p:cNvPr>
          <p:cNvSpPr txBox="1"/>
          <p:nvPr/>
        </p:nvSpPr>
        <p:spPr>
          <a:xfrm>
            <a:off x="9526909" y="11330328"/>
            <a:ext cx="75902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6">
                    <a:lumMod val="95000"/>
                  </a:schemeClr>
                </a:solidFill>
              </a:rPr>
              <a:t>To be the global leader in AI innovation, </a:t>
            </a:r>
          </a:p>
          <a:p>
            <a:r>
              <a:rPr lang="en-US" sz="2800">
                <a:solidFill>
                  <a:schemeClr val="accent6">
                    <a:lumMod val="95000"/>
                  </a:schemeClr>
                </a:solidFill>
              </a:rPr>
              <a:t>driving technological advancements that empower businesses and improve lives.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2DBD79-E1F0-A701-D6F7-C339E732B5E8}"/>
              </a:ext>
            </a:extLst>
          </p:cNvPr>
          <p:cNvSpPr/>
          <p:nvPr/>
        </p:nvSpPr>
        <p:spPr>
          <a:xfrm>
            <a:off x="17236347" y="10436146"/>
            <a:ext cx="3476068" cy="802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spc="300">
                <a:solidFill>
                  <a:schemeClr val="accent1">
                    <a:lumMod val="60000"/>
                    <a:lumOff val="40000"/>
                  </a:schemeClr>
                </a:solidFill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OUR MISSION</a:t>
            </a:r>
            <a:endParaRPr lang="id-ID" sz="2800" spc="300">
              <a:solidFill>
                <a:schemeClr val="accent1">
                  <a:lumMod val="60000"/>
                  <a:lumOff val="40000"/>
                </a:schemeClr>
              </a:solidFill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36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510348" y="2782380"/>
            <a:ext cx="15073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/>
              <a:t>Empowering Businesses </a:t>
            </a:r>
          </a:p>
          <a:p>
            <a:r>
              <a:rPr lang="en-US" sz="8000"/>
              <a:t>with</a:t>
            </a:r>
            <a:r>
              <a:rPr lang="en-US" sz="9600"/>
              <a:t> AI Innovation</a:t>
            </a:r>
            <a:endParaRPr lang="id-ID" sz="9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</a:rPr>
                <a:t>HORIZON</a:t>
              </a:r>
            </a:p>
            <a:p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</a:rPr>
                <a:t>TECH.</a:t>
              </a:r>
              <a:endParaRPr lang="id-ID" sz="28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7C2E535-CE98-3E3D-BEB5-1D24A97F8518}"/>
              </a:ext>
            </a:extLst>
          </p:cNvPr>
          <p:cNvSpPr/>
          <p:nvPr/>
        </p:nvSpPr>
        <p:spPr>
          <a:xfrm>
            <a:off x="1030288" y="6858000"/>
            <a:ext cx="14617302" cy="5784258"/>
          </a:xfrm>
          <a:prstGeom prst="roundRect">
            <a:avLst>
              <a:gd name="adj" fmla="val 12258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6E0E8C4-DD02-16B5-7272-A035A6FF9A43}"/>
              </a:ext>
            </a:extLst>
          </p:cNvPr>
          <p:cNvGrpSpPr/>
          <p:nvPr/>
        </p:nvGrpSpPr>
        <p:grpSpPr>
          <a:xfrm>
            <a:off x="1642195" y="7301857"/>
            <a:ext cx="13393488" cy="4896544"/>
            <a:chOff x="1920240" y="7547507"/>
            <a:chExt cx="14960016" cy="463908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A7CB3D2-850C-340E-81D2-17B8847993B7}"/>
                </a:ext>
              </a:extLst>
            </p:cNvPr>
            <p:cNvSpPr/>
            <p:nvPr/>
          </p:nvSpPr>
          <p:spPr>
            <a:xfrm>
              <a:off x="1920240" y="7547507"/>
              <a:ext cx="3570207" cy="463908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DE7B674-20DC-6C48-ACD1-58A9B09C4C93}"/>
                </a:ext>
              </a:extLst>
            </p:cNvPr>
            <p:cNvSpPr/>
            <p:nvPr/>
          </p:nvSpPr>
          <p:spPr>
            <a:xfrm>
              <a:off x="5716843" y="7547507"/>
              <a:ext cx="3570207" cy="4639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DC26C54-D2B0-64BC-1AA6-93E5EF6E69CF}"/>
                </a:ext>
              </a:extLst>
            </p:cNvPr>
            <p:cNvSpPr/>
            <p:nvPr/>
          </p:nvSpPr>
          <p:spPr>
            <a:xfrm>
              <a:off x="9513446" y="7547507"/>
              <a:ext cx="3570207" cy="4639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F1FC30CD-2983-8FEB-602F-07B632F6C230}"/>
                </a:ext>
              </a:extLst>
            </p:cNvPr>
            <p:cNvSpPr/>
            <p:nvPr/>
          </p:nvSpPr>
          <p:spPr>
            <a:xfrm>
              <a:off x="13310049" y="7547507"/>
              <a:ext cx="3570207" cy="4639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5" name="Graphic 24" descr="Robot Hand with solid fill">
            <a:extLst>
              <a:ext uri="{FF2B5EF4-FFF2-40B4-BE49-F238E27FC236}">
                <a16:creationId xmlns:a16="http://schemas.microsoft.com/office/drawing/2014/main" id="{A148AAEA-3292-6ABB-E249-61A144F3F0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4660" y="7902710"/>
            <a:ext cx="1285392" cy="1285392"/>
          </a:xfrm>
          <a:prstGeom prst="rect">
            <a:avLst/>
          </a:prstGeom>
        </p:spPr>
      </p:pic>
      <p:pic>
        <p:nvPicPr>
          <p:cNvPr id="31" name="Graphic 30" descr="Renewable Energy with solid fill">
            <a:extLst>
              <a:ext uri="{FF2B5EF4-FFF2-40B4-BE49-F238E27FC236}">
                <a16:creationId xmlns:a16="http://schemas.microsoft.com/office/drawing/2014/main" id="{751DCCBF-9DB3-B3E1-8E48-C757A0FDBB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407920" y="7902710"/>
            <a:ext cx="1285392" cy="1285392"/>
          </a:xfrm>
          <a:prstGeom prst="rect">
            <a:avLst/>
          </a:prstGeom>
        </p:spPr>
      </p:pic>
      <p:pic>
        <p:nvPicPr>
          <p:cNvPr id="33" name="Graphic 32" descr="Ui Ux with solid fill">
            <a:extLst>
              <a:ext uri="{FF2B5EF4-FFF2-40B4-BE49-F238E27FC236}">
                <a16:creationId xmlns:a16="http://schemas.microsoft.com/office/drawing/2014/main" id="{B392F325-0348-3C86-F30A-AF03ACB4A0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1400" y="7902710"/>
            <a:ext cx="1285392" cy="1285392"/>
          </a:xfrm>
          <a:prstGeom prst="rect">
            <a:avLst/>
          </a:prstGeom>
        </p:spPr>
      </p:pic>
      <p:pic>
        <p:nvPicPr>
          <p:cNvPr id="35" name="Graphic 34" descr="Internet Of Things with solid fill">
            <a:extLst>
              <a:ext uri="{FF2B5EF4-FFF2-40B4-BE49-F238E27FC236}">
                <a16:creationId xmlns:a16="http://schemas.microsoft.com/office/drawing/2014/main" id="{446CACD9-6B07-3E1F-649C-AE0FE79AAC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68140" y="7902710"/>
            <a:ext cx="1285392" cy="128539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FDD43F9-7A1F-E2F1-FEF5-981C5D2E52E1}"/>
              </a:ext>
            </a:extLst>
          </p:cNvPr>
          <p:cNvSpPr txBox="1"/>
          <p:nvPr/>
        </p:nvSpPr>
        <p:spPr>
          <a:xfrm>
            <a:off x="2142370" y="9942633"/>
            <a:ext cx="31963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/>
              <a:t>Customized </a:t>
            </a:r>
          </a:p>
          <a:p>
            <a:r>
              <a:rPr lang="en-US" sz="3200"/>
              <a:t>AI models &amp; algorithms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F5A845-9CF8-083F-F293-067E14BEBBC5}"/>
              </a:ext>
            </a:extLst>
          </p:cNvPr>
          <p:cNvSpPr txBox="1"/>
          <p:nvPr/>
        </p:nvSpPr>
        <p:spPr>
          <a:xfrm>
            <a:off x="5581400" y="9942633"/>
            <a:ext cx="31963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Machine Learning Platforms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B2F5148-00AC-5E91-CEEB-DDEF1DAB7986}"/>
              </a:ext>
            </a:extLst>
          </p:cNvPr>
          <p:cNvSpPr txBox="1"/>
          <p:nvPr/>
        </p:nvSpPr>
        <p:spPr>
          <a:xfrm>
            <a:off x="8913798" y="9942633"/>
            <a:ext cx="31963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Expert consultancy </a:t>
            </a:r>
          </a:p>
          <a:p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on AI strategy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ECB9C5-6F61-3E7A-6A0C-5FAEDAD046C5}"/>
              </a:ext>
            </a:extLst>
          </p:cNvPr>
          <p:cNvSpPr txBox="1"/>
          <p:nvPr/>
        </p:nvSpPr>
        <p:spPr>
          <a:xfrm>
            <a:off x="12352828" y="9942633"/>
            <a:ext cx="31963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Continuous innovation in </a:t>
            </a:r>
          </a:p>
          <a:p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AI technology 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2AE78234-C891-9C88-9A0A-590AFD803085}"/>
              </a:ext>
            </a:extLst>
          </p:cNvPr>
          <p:cNvSpPr/>
          <p:nvPr/>
        </p:nvSpPr>
        <p:spPr>
          <a:xfrm rot="13500000">
            <a:off x="10745211" y="4438922"/>
            <a:ext cx="1193833" cy="1207721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98B20FC-A70C-7874-2837-98FE9C38F2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2654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D731CF-1F86-CB14-A1E5-584B14BCF2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2E8862-183E-CB98-9676-7F3713EB6F8E}"/>
              </a:ext>
            </a:extLst>
          </p:cNvPr>
          <p:cNvGrpSpPr/>
          <p:nvPr/>
        </p:nvGrpSpPr>
        <p:grpSpPr>
          <a:xfrm>
            <a:off x="1750046" y="7899211"/>
            <a:ext cx="10225136" cy="3978443"/>
            <a:chOff x="1750046" y="7802046"/>
            <a:chExt cx="10225136" cy="397844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E51DA0-3B11-FB84-F05A-FC7D8F62B105}"/>
                </a:ext>
              </a:extLst>
            </p:cNvPr>
            <p:cNvSpPr txBox="1"/>
            <p:nvPr/>
          </p:nvSpPr>
          <p:spPr>
            <a:xfrm>
              <a:off x="1750046" y="7802046"/>
              <a:ext cx="10225136" cy="28007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8800"/>
                <a:t>Strategic Alliances Worldwide</a:t>
              </a:r>
              <a:endParaRPr lang="id-ID" sz="96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AA09B24-BFCC-11BD-5E55-91831C0B351F}"/>
                </a:ext>
              </a:extLst>
            </p:cNvPr>
            <p:cNvSpPr txBox="1"/>
            <p:nvPr/>
          </p:nvSpPr>
          <p:spPr>
            <a:xfrm>
              <a:off x="1750046" y="10826382"/>
              <a:ext cx="972108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/>
                <a:t>EXPANDING HORIZONS THROUGH </a:t>
              </a:r>
            </a:p>
            <a:p>
              <a:r>
                <a:rPr lang="en-US" sz="2800"/>
                <a:t>STRATEGIC ALLIANCES</a:t>
              </a:r>
              <a:endParaRPr lang="id-ID" sz="280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C4DFD39-2A50-78D3-F327-F49D162D83CC}"/>
              </a:ext>
            </a:extLst>
          </p:cNvPr>
          <p:cNvGrpSpPr/>
          <p:nvPr/>
        </p:nvGrpSpPr>
        <p:grpSpPr>
          <a:xfrm>
            <a:off x="1750046" y="5057800"/>
            <a:ext cx="3674534" cy="960121"/>
            <a:chOff x="11997266" y="2215077"/>
            <a:chExt cx="3674534" cy="960121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835AD0CB-7CA5-20D2-A629-EFDB491ED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F9DC48B-5408-493E-39A5-4C5C8F7D51B7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22FF73A-2304-DA82-6396-87EA69264DFC}"/>
              </a:ext>
            </a:extLst>
          </p:cNvPr>
          <p:cNvSpPr txBox="1"/>
          <p:nvPr/>
        </p:nvSpPr>
        <p:spPr>
          <a:xfrm>
            <a:off x="13343334" y="7845782"/>
            <a:ext cx="432048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solidFill>
                  <a:schemeClr val="accent1">
                    <a:lumMod val="60000"/>
                    <a:lumOff val="40000"/>
                  </a:schemeClr>
                </a:solidFill>
              </a:rPr>
              <a:t>200+ </a:t>
            </a:r>
          </a:p>
          <a:p>
            <a:r>
              <a:rPr lang="en-US" sz="2800"/>
              <a:t>RESEARCHERS &amp; </a:t>
            </a:r>
          </a:p>
          <a:p>
            <a:r>
              <a:rPr lang="en-US" sz="2800"/>
              <a:t>ACADEMICS </a:t>
            </a:r>
          </a:p>
          <a:p>
            <a:endParaRPr lang="en-US" sz="2400"/>
          </a:p>
          <a:p>
            <a:r>
              <a:rPr lang="en-US" sz="2400">
                <a:solidFill>
                  <a:schemeClr val="accent6">
                    <a:lumMod val="85000"/>
                  </a:schemeClr>
                </a:solidFill>
              </a:rPr>
              <a:t>involved in cutting-edge </a:t>
            </a:r>
          </a:p>
          <a:p>
            <a:r>
              <a:rPr lang="en-US" sz="2400">
                <a:solidFill>
                  <a:schemeClr val="accent6">
                    <a:lumMod val="85000"/>
                  </a:schemeClr>
                </a:solidFill>
              </a:rPr>
              <a:t>AI research through our </a:t>
            </a:r>
          </a:p>
          <a:p>
            <a:r>
              <a:rPr lang="en-US" sz="2400">
                <a:solidFill>
                  <a:schemeClr val="accent6">
                    <a:lumMod val="85000"/>
                  </a:schemeClr>
                </a:solidFill>
              </a:rPr>
              <a:t>academic partnerships.</a:t>
            </a:r>
            <a:endParaRPr lang="id-ID" sz="2400">
              <a:solidFill>
                <a:schemeClr val="accent6">
                  <a:lumMod val="8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2094FF5-CD26-C28E-EA06-FCD27BEF46ED}"/>
              </a:ext>
            </a:extLst>
          </p:cNvPr>
          <p:cNvSpPr txBox="1"/>
          <p:nvPr/>
        </p:nvSpPr>
        <p:spPr>
          <a:xfrm>
            <a:off x="19031966" y="7845782"/>
            <a:ext cx="3888433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solidFill>
                  <a:schemeClr val="accent1">
                    <a:lumMod val="60000"/>
                    <a:lumOff val="40000"/>
                  </a:schemeClr>
                </a:solidFill>
              </a:rPr>
              <a:t>50+ </a:t>
            </a:r>
          </a:p>
          <a:p>
            <a:r>
              <a:rPr lang="en-US" sz="2800"/>
              <a:t>LEADING TECH </a:t>
            </a:r>
          </a:p>
          <a:p>
            <a:r>
              <a:rPr lang="en-US" sz="2800"/>
              <a:t>COMPANY</a:t>
            </a:r>
          </a:p>
          <a:p>
            <a:endParaRPr lang="en-US" sz="2400"/>
          </a:p>
          <a:p>
            <a:r>
              <a:rPr lang="en-US" sz="2400">
                <a:solidFill>
                  <a:schemeClr val="accent6">
                    <a:lumMod val="85000"/>
                  </a:schemeClr>
                </a:solidFill>
              </a:rPr>
              <a:t>partnered with us for industry-wide innovation and market expansion.</a:t>
            </a:r>
            <a:endParaRPr lang="id-ID" sz="2400">
              <a:solidFill>
                <a:schemeClr val="accent6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426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9721DDC-2C7F-280A-3950-49CA08ED8A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E66A901-B3D3-A45A-0C12-07C8373FD0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A7CC4AF-2BC3-8BAA-14DD-879F86FFF8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56063F-354C-BF28-4AA7-64E3C4B6333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29C4BA7-08EF-730B-75E2-2228EB17D2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232145E-5A4A-939C-2AA1-213E89F0AE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613617" y="1824158"/>
            <a:ext cx="48804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/>
              <a:t>Introducing</a:t>
            </a:r>
          </a:p>
          <a:p>
            <a:r>
              <a:rPr lang="en-US" sz="6600"/>
              <a:t>Our Expert Team</a:t>
            </a:r>
            <a:endParaRPr lang="id-ID" sz="6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8375488" y="7890592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HORIZON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TECH.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173F04B-090B-447B-D641-FE5F4563279B}"/>
              </a:ext>
            </a:extLst>
          </p:cNvPr>
          <p:cNvSpPr/>
          <p:nvPr/>
        </p:nvSpPr>
        <p:spPr>
          <a:xfrm>
            <a:off x="18437439" y="10970000"/>
            <a:ext cx="3476068" cy="80295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Inter Tight Medium" pitchFamily="2" charset="0"/>
                <a:ea typeface="Inter Tight Medium" pitchFamily="2" charset="0"/>
                <a:cs typeface="Inter Tight Medium" pitchFamily="2" charset="0"/>
              </a:rPr>
              <a:t>Join Now</a:t>
            </a:r>
            <a:endParaRPr lang="id-ID" sz="2800">
              <a:latin typeface="Inter Tight Medium" pitchFamily="2" charset="0"/>
              <a:ea typeface="Inter Tight Medium" pitchFamily="2" charset="0"/>
              <a:cs typeface="Inter Tight Medium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6661C3-A1CD-5585-1F70-8B759E8A644E}"/>
              </a:ext>
            </a:extLst>
          </p:cNvPr>
          <p:cNvSpPr txBox="1"/>
          <p:nvPr/>
        </p:nvSpPr>
        <p:spPr>
          <a:xfrm>
            <a:off x="18437439" y="9232292"/>
            <a:ext cx="49146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Be a part of our dynamic team</a:t>
            </a:r>
            <a:endParaRPr lang="id-ID" sz="4000">
              <a:solidFill>
                <a:schemeClr val="bg1"/>
              </a:solidFill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A01DCA11-E9FF-5AEE-CEA6-7CC48356E4CC}"/>
              </a:ext>
            </a:extLst>
          </p:cNvPr>
          <p:cNvSpPr txBox="1"/>
          <p:nvPr/>
        </p:nvSpPr>
        <p:spPr>
          <a:xfrm>
            <a:off x="1629814" y="4963479"/>
            <a:ext cx="48200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VISIONARIES DRIVING 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d-ID" sz="2400">
                <a:solidFill>
                  <a:schemeClr val="accent6">
                    <a:lumMod val="75000"/>
                  </a:schemeClr>
                </a:solidFill>
              </a:rPr>
              <a:t>AI EXCELLENCE</a:t>
            </a: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9AE478E6-834C-DE23-F532-8BA8FCBA55B0}"/>
              </a:ext>
            </a:extLst>
          </p:cNvPr>
          <p:cNvSpPr/>
          <p:nvPr/>
        </p:nvSpPr>
        <p:spPr>
          <a:xfrm rot="13500000">
            <a:off x="10848425" y="1434844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E6E98383-B1CC-F2E6-ABC6-3C96965B2CFF}"/>
              </a:ext>
            </a:extLst>
          </p:cNvPr>
          <p:cNvSpPr/>
          <p:nvPr/>
        </p:nvSpPr>
        <p:spPr>
          <a:xfrm rot="13500000">
            <a:off x="16537057" y="1434844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7268C8DC-5F70-4359-5687-B2AA5318BAEB}"/>
              </a:ext>
            </a:extLst>
          </p:cNvPr>
          <p:cNvSpPr/>
          <p:nvPr/>
        </p:nvSpPr>
        <p:spPr>
          <a:xfrm rot="13500000">
            <a:off x="22219410" y="1434844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9A125B2E-27B3-3905-DA70-3F2B59851443}"/>
              </a:ext>
            </a:extLst>
          </p:cNvPr>
          <p:cNvSpPr/>
          <p:nvPr/>
        </p:nvSpPr>
        <p:spPr>
          <a:xfrm rot="13500000">
            <a:off x="5138307" y="7238747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E6CFC2ED-58D9-F3FF-DC66-B1CE96365167}"/>
              </a:ext>
            </a:extLst>
          </p:cNvPr>
          <p:cNvSpPr/>
          <p:nvPr/>
        </p:nvSpPr>
        <p:spPr>
          <a:xfrm rot="13500000">
            <a:off x="10826939" y="7238747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A58E4B5A-81F3-371E-AAEF-6A32B83A31B9}"/>
              </a:ext>
            </a:extLst>
          </p:cNvPr>
          <p:cNvSpPr/>
          <p:nvPr/>
        </p:nvSpPr>
        <p:spPr>
          <a:xfrm rot="13500000">
            <a:off x="16509292" y="7238747"/>
            <a:ext cx="801946" cy="8112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2982ED5-C533-3AB8-8743-4AD96BBE81AC}"/>
              </a:ext>
            </a:extLst>
          </p:cNvPr>
          <p:cNvSpPr/>
          <p:nvPr/>
        </p:nvSpPr>
        <p:spPr>
          <a:xfrm>
            <a:off x="6649652" y="2969568"/>
            <a:ext cx="5463740" cy="3818078"/>
          </a:xfrm>
          <a:prstGeom prst="roundRect">
            <a:avLst>
              <a:gd name="adj" fmla="val 23320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EF6CC86B-F48A-5196-72C1-F175B071AA0C}"/>
              </a:ext>
            </a:extLst>
          </p:cNvPr>
          <p:cNvSpPr/>
          <p:nvPr/>
        </p:nvSpPr>
        <p:spPr>
          <a:xfrm>
            <a:off x="12269012" y="2969568"/>
            <a:ext cx="5463747" cy="3818078"/>
          </a:xfrm>
          <a:prstGeom prst="roundRect">
            <a:avLst>
              <a:gd name="adj" fmla="val 23153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4" name="Rectangle: Rounded Corners 153">
            <a:extLst>
              <a:ext uri="{FF2B5EF4-FFF2-40B4-BE49-F238E27FC236}">
                <a16:creationId xmlns:a16="http://schemas.microsoft.com/office/drawing/2014/main" id="{170DC900-C659-3FFA-D3A9-B42557E2D20A}"/>
              </a:ext>
            </a:extLst>
          </p:cNvPr>
          <p:cNvSpPr/>
          <p:nvPr/>
        </p:nvSpPr>
        <p:spPr>
          <a:xfrm>
            <a:off x="17888377" y="2969568"/>
            <a:ext cx="5463744" cy="3818078"/>
          </a:xfrm>
          <a:prstGeom prst="roundRect">
            <a:avLst>
              <a:gd name="adj" fmla="val 23652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9E75D78D-191D-9719-A602-0D27B1653CBA}"/>
              </a:ext>
            </a:extLst>
          </p:cNvPr>
          <p:cNvSpPr/>
          <p:nvPr/>
        </p:nvSpPr>
        <p:spPr>
          <a:xfrm>
            <a:off x="1029966" y="8802216"/>
            <a:ext cx="5463740" cy="3818078"/>
          </a:xfrm>
          <a:prstGeom prst="roundRect">
            <a:avLst>
              <a:gd name="adj" fmla="val 23320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B1DE0E4F-3A1B-D943-E2BB-603C07909F42}"/>
              </a:ext>
            </a:extLst>
          </p:cNvPr>
          <p:cNvSpPr/>
          <p:nvPr/>
        </p:nvSpPr>
        <p:spPr>
          <a:xfrm>
            <a:off x="6649326" y="8802216"/>
            <a:ext cx="5463747" cy="3818078"/>
          </a:xfrm>
          <a:prstGeom prst="roundRect">
            <a:avLst>
              <a:gd name="adj" fmla="val 23153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EE55A411-577D-B517-67CA-15625C190054}"/>
              </a:ext>
            </a:extLst>
          </p:cNvPr>
          <p:cNvSpPr/>
          <p:nvPr/>
        </p:nvSpPr>
        <p:spPr>
          <a:xfrm>
            <a:off x="12268691" y="8802216"/>
            <a:ext cx="5463744" cy="3818078"/>
          </a:xfrm>
          <a:prstGeom prst="roundRect">
            <a:avLst>
              <a:gd name="adj" fmla="val 23652"/>
            </a:avLst>
          </a:prstGeom>
          <a:gradFill flip="none" rotWithShape="1">
            <a:gsLst>
              <a:gs pos="56000">
                <a:srgbClr val="8236FB">
                  <a:alpha val="0"/>
                </a:srgbClr>
              </a:gs>
              <a:gs pos="100000">
                <a:srgbClr val="8236FB">
                  <a:alpha val="8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0812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944A25C-D931-81C6-7A00-E4CAA37935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6CDEEDB-C265-DD6A-9746-4E063C0B50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373E1C4-83BA-EB1A-6FF3-B6F0E46AB6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123A138-AB51-EAE5-12F0-9AECF4933B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237A8-A518-1013-F5C5-B7D015B58E6A}"/>
              </a:ext>
            </a:extLst>
          </p:cNvPr>
          <p:cNvSpPr txBox="1"/>
          <p:nvPr/>
        </p:nvSpPr>
        <p:spPr>
          <a:xfrm>
            <a:off x="1028701" y="2209542"/>
            <a:ext cx="22323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/>
              <a:t>Meet Our Team</a:t>
            </a:r>
            <a:endParaRPr lang="id-ID" sz="115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C1F665-B174-8B24-9412-7BF077570C33}"/>
              </a:ext>
            </a:extLst>
          </p:cNvPr>
          <p:cNvGrpSpPr/>
          <p:nvPr/>
        </p:nvGrpSpPr>
        <p:grpSpPr>
          <a:xfrm>
            <a:off x="1030288" y="1070735"/>
            <a:ext cx="3674534" cy="960121"/>
            <a:chOff x="11997266" y="2215077"/>
            <a:chExt cx="3674534" cy="9601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66BF012-29DB-5F48-D0D6-F4D5DCC16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997266" y="2215077"/>
              <a:ext cx="960121" cy="9601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451E5-A127-08AD-FD9F-3A4100992B1B}"/>
                </a:ext>
              </a:extLst>
            </p:cNvPr>
            <p:cNvSpPr txBox="1"/>
            <p:nvPr/>
          </p:nvSpPr>
          <p:spPr>
            <a:xfrm>
              <a:off x="13179265" y="2218084"/>
              <a:ext cx="24925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HORIZON</a:t>
              </a:r>
            </a:p>
            <a:p>
              <a:r>
                <a:rPr lang="en-US" sz="2800" b="1"/>
                <a:t>TECH.</a:t>
              </a:r>
              <a:endParaRPr lang="id-ID" sz="2800" b="1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E451CC4-EA6C-277E-A416-5B9A10F87FE6}"/>
              </a:ext>
            </a:extLst>
          </p:cNvPr>
          <p:cNvSpPr txBox="1"/>
          <p:nvPr/>
        </p:nvSpPr>
        <p:spPr>
          <a:xfrm>
            <a:off x="18455902" y="1007349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INNOVATING TODAY FOR </a:t>
            </a:r>
          </a:p>
          <a:p>
            <a:pPr algn="r"/>
            <a:r>
              <a:rPr lang="en-US" sz="2400">
                <a:latin typeface="Inter Tight Light" pitchFamily="2" charset="0"/>
                <a:ea typeface="Inter Tight Light" pitchFamily="2" charset="0"/>
                <a:cs typeface="Inter Tight Light" pitchFamily="2" charset="0"/>
              </a:rPr>
              <a:t>A SMARTER TOMORROW</a:t>
            </a:r>
            <a:endParaRPr lang="id-ID" sz="2400">
              <a:latin typeface="Inter Tight Light" pitchFamily="2" charset="0"/>
              <a:ea typeface="Inter Tight Light" pitchFamily="2" charset="0"/>
              <a:cs typeface="Inter Tight Light" pitchFamily="2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05838D2-031E-0CC3-6E95-52DB9CD9B190}"/>
              </a:ext>
            </a:extLst>
          </p:cNvPr>
          <p:cNvGrpSpPr/>
          <p:nvPr/>
        </p:nvGrpSpPr>
        <p:grpSpPr>
          <a:xfrm>
            <a:off x="5279528" y="10043772"/>
            <a:ext cx="717632" cy="717632"/>
            <a:chOff x="4704822" y="10113021"/>
            <a:chExt cx="1296765" cy="129676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937E45B-A145-CC54-651D-6E9CE0CE0B7A}"/>
                </a:ext>
              </a:extLst>
            </p:cNvPr>
            <p:cNvSpPr/>
            <p:nvPr/>
          </p:nvSpPr>
          <p:spPr>
            <a:xfrm>
              <a:off x="4704822" y="10113021"/>
              <a:ext cx="1296765" cy="1296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70C73138-C935-A67B-4354-BBD648D3D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40869" y="10449069"/>
              <a:ext cx="624670" cy="624668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A0C00B6-77A8-ED8C-058D-311ED18AE359}"/>
              </a:ext>
            </a:extLst>
          </p:cNvPr>
          <p:cNvGrpSpPr/>
          <p:nvPr/>
        </p:nvGrpSpPr>
        <p:grpSpPr>
          <a:xfrm>
            <a:off x="11063206" y="10043772"/>
            <a:ext cx="717632" cy="717632"/>
            <a:chOff x="4704822" y="10113021"/>
            <a:chExt cx="1296765" cy="1296765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CFDBB10-F3E6-6A36-5AD0-68DD8279A668}"/>
                </a:ext>
              </a:extLst>
            </p:cNvPr>
            <p:cNvSpPr/>
            <p:nvPr/>
          </p:nvSpPr>
          <p:spPr>
            <a:xfrm>
              <a:off x="4704822" y="10113021"/>
              <a:ext cx="1296765" cy="1296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9DE43BF4-FB10-BB47-E5E1-E834D8750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40869" y="10449069"/>
              <a:ext cx="624670" cy="624668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0A5E1DD-AA9E-DACF-B262-63A83CA0127F}"/>
              </a:ext>
            </a:extLst>
          </p:cNvPr>
          <p:cNvGrpSpPr/>
          <p:nvPr/>
        </p:nvGrpSpPr>
        <p:grpSpPr>
          <a:xfrm>
            <a:off x="16850980" y="10043772"/>
            <a:ext cx="717632" cy="717632"/>
            <a:chOff x="4704822" y="10113021"/>
            <a:chExt cx="1296765" cy="129676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3C4C8C9-ECDA-45A5-F58A-BC59BB2E82F6}"/>
                </a:ext>
              </a:extLst>
            </p:cNvPr>
            <p:cNvSpPr/>
            <p:nvPr/>
          </p:nvSpPr>
          <p:spPr>
            <a:xfrm>
              <a:off x="4704822" y="10113021"/>
              <a:ext cx="1296765" cy="1296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EEAFFA37-AAC7-59A1-0F9E-6EA629AAE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40869" y="10449069"/>
              <a:ext cx="624670" cy="624668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67D6D40-F322-CF23-F268-7DDF0F026956}"/>
              </a:ext>
            </a:extLst>
          </p:cNvPr>
          <p:cNvGrpSpPr/>
          <p:nvPr/>
        </p:nvGrpSpPr>
        <p:grpSpPr>
          <a:xfrm>
            <a:off x="22634492" y="10043772"/>
            <a:ext cx="717632" cy="717632"/>
            <a:chOff x="4704822" y="10113021"/>
            <a:chExt cx="1296765" cy="1296765"/>
          </a:xfrm>
        </p:grpSpPr>
        <p:sp>
          <p:nvSpPr>
            <p:cNvPr id="9216" name="Rectangle 9215">
              <a:extLst>
                <a:ext uri="{FF2B5EF4-FFF2-40B4-BE49-F238E27FC236}">
                  <a16:creationId xmlns:a16="http://schemas.microsoft.com/office/drawing/2014/main" id="{2723D40D-8BB2-EE0A-952F-D60786A862D4}"/>
                </a:ext>
              </a:extLst>
            </p:cNvPr>
            <p:cNvSpPr/>
            <p:nvPr/>
          </p:nvSpPr>
          <p:spPr>
            <a:xfrm>
              <a:off x="4704822" y="10113021"/>
              <a:ext cx="1296765" cy="1296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9217" name="Graphic 9216">
              <a:extLst>
                <a:ext uri="{FF2B5EF4-FFF2-40B4-BE49-F238E27FC236}">
                  <a16:creationId xmlns:a16="http://schemas.microsoft.com/office/drawing/2014/main" id="{644FE10E-2D33-E753-85A1-3C1DEDB57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40869" y="10449069"/>
              <a:ext cx="624670" cy="624668"/>
            </a:xfrm>
            <a:prstGeom prst="rect">
              <a:avLst/>
            </a:prstGeom>
          </p:spPr>
        </p:pic>
      </p:grpSp>
      <p:sp>
        <p:nvSpPr>
          <p:cNvPr id="9219" name="Freeform: Shape 9218">
            <a:extLst>
              <a:ext uri="{FF2B5EF4-FFF2-40B4-BE49-F238E27FC236}">
                <a16:creationId xmlns:a16="http://schemas.microsoft.com/office/drawing/2014/main" id="{06107E67-DE99-9289-F4AD-AB5C9353A80F}"/>
              </a:ext>
            </a:extLst>
          </p:cNvPr>
          <p:cNvSpPr/>
          <p:nvPr/>
        </p:nvSpPr>
        <p:spPr>
          <a:xfrm rot="16200000">
            <a:off x="5193255" y="11404996"/>
            <a:ext cx="470928" cy="47640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221" name="Freeform: Shape 9220">
            <a:extLst>
              <a:ext uri="{FF2B5EF4-FFF2-40B4-BE49-F238E27FC236}">
                <a16:creationId xmlns:a16="http://schemas.microsoft.com/office/drawing/2014/main" id="{1BF671D0-C683-F7DA-49AD-ABCF3943E6E6}"/>
              </a:ext>
            </a:extLst>
          </p:cNvPr>
          <p:cNvSpPr/>
          <p:nvPr/>
        </p:nvSpPr>
        <p:spPr>
          <a:xfrm rot="16200000">
            <a:off x="11019767" y="11404995"/>
            <a:ext cx="470928" cy="47640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223" name="Freeform: Shape 9222">
            <a:extLst>
              <a:ext uri="{FF2B5EF4-FFF2-40B4-BE49-F238E27FC236}">
                <a16:creationId xmlns:a16="http://schemas.microsoft.com/office/drawing/2014/main" id="{DDFCB880-18A4-A380-5026-57D863B19524}"/>
              </a:ext>
            </a:extLst>
          </p:cNvPr>
          <p:cNvSpPr/>
          <p:nvPr/>
        </p:nvSpPr>
        <p:spPr>
          <a:xfrm rot="16200000">
            <a:off x="16850957" y="11404995"/>
            <a:ext cx="470928" cy="47640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224" name="Freeform: Shape 9223">
            <a:extLst>
              <a:ext uri="{FF2B5EF4-FFF2-40B4-BE49-F238E27FC236}">
                <a16:creationId xmlns:a16="http://schemas.microsoft.com/office/drawing/2014/main" id="{4FDD2535-C9DD-D484-501F-410124064C4D}"/>
              </a:ext>
            </a:extLst>
          </p:cNvPr>
          <p:cNvSpPr/>
          <p:nvPr/>
        </p:nvSpPr>
        <p:spPr>
          <a:xfrm rot="16200000">
            <a:off x="22565870" y="11404995"/>
            <a:ext cx="470928" cy="476408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228" name="TextBox 9227">
            <a:extLst>
              <a:ext uri="{FF2B5EF4-FFF2-40B4-BE49-F238E27FC236}">
                <a16:creationId xmlns:a16="http://schemas.microsoft.com/office/drawing/2014/main" id="{29931E5D-1F3F-2178-BD43-23A55A52AA62}"/>
              </a:ext>
            </a:extLst>
          </p:cNvPr>
          <p:cNvSpPr txBox="1"/>
          <p:nvPr/>
        </p:nvSpPr>
        <p:spPr>
          <a:xfrm>
            <a:off x="7377262" y="11129084"/>
            <a:ext cx="4214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David Reynolds </a:t>
            </a:r>
          </a:p>
        </p:txBody>
      </p:sp>
      <p:sp>
        <p:nvSpPr>
          <p:cNvPr id="9229" name="TextBox 9228">
            <a:extLst>
              <a:ext uri="{FF2B5EF4-FFF2-40B4-BE49-F238E27FC236}">
                <a16:creationId xmlns:a16="http://schemas.microsoft.com/office/drawing/2014/main" id="{4E6B9CF1-D27A-9C9F-42F4-5ECBD1CC21FB}"/>
              </a:ext>
            </a:extLst>
          </p:cNvPr>
          <p:cNvSpPr txBox="1"/>
          <p:nvPr/>
        </p:nvSpPr>
        <p:spPr>
          <a:xfrm>
            <a:off x="7377262" y="11775415"/>
            <a:ext cx="42140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Co-founder and CEO</a:t>
            </a:r>
            <a:endParaRPr lang="id-ID" sz="2400"/>
          </a:p>
        </p:txBody>
      </p:sp>
      <p:sp>
        <p:nvSpPr>
          <p:cNvPr id="9232" name="TextBox 9231">
            <a:extLst>
              <a:ext uri="{FF2B5EF4-FFF2-40B4-BE49-F238E27FC236}">
                <a16:creationId xmlns:a16="http://schemas.microsoft.com/office/drawing/2014/main" id="{B127F1CF-ED5C-626B-2B16-017751F08E86}"/>
              </a:ext>
            </a:extLst>
          </p:cNvPr>
          <p:cNvSpPr txBox="1"/>
          <p:nvPr/>
        </p:nvSpPr>
        <p:spPr>
          <a:xfrm>
            <a:off x="1568687" y="11129084"/>
            <a:ext cx="4214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/>
              <a:t>Michael Chen</a:t>
            </a:r>
            <a:endParaRPr lang="id-ID" sz="3600"/>
          </a:p>
        </p:txBody>
      </p:sp>
      <p:sp>
        <p:nvSpPr>
          <p:cNvPr id="9233" name="TextBox 9232">
            <a:extLst>
              <a:ext uri="{FF2B5EF4-FFF2-40B4-BE49-F238E27FC236}">
                <a16:creationId xmlns:a16="http://schemas.microsoft.com/office/drawing/2014/main" id="{02961369-E482-3A29-8C82-EBF04E8E521F}"/>
              </a:ext>
            </a:extLst>
          </p:cNvPr>
          <p:cNvSpPr txBox="1"/>
          <p:nvPr/>
        </p:nvSpPr>
        <p:spPr>
          <a:xfrm>
            <a:off x="1568687" y="11775415"/>
            <a:ext cx="42140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Head of Research</a:t>
            </a:r>
            <a:endParaRPr lang="id-ID" sz="2400"/>
          </a:p>
        </p:txBody>
      </p:sp>
      <p:sp>
        <p:nvSpPr>
          <p:cNvPr id="9235" name="TextBox 9234">
            <a:extLst>
              <a:ext uri="{FF2B5EF4-FFF2-40B4-BE49-F238E27FC236}">
                <a16:creationId xmlns:a16="http://schemas.microsoft.com/office/drawing/2014/main" id="{7B28E167-6463-F627-83EE-C266977B5C6A}"/>
              </a:ext>
            </a:extLst>
          </p:cNvPr>
          <p:cNvSpPr txBox="1"/>
          <p:nvPr/>
        </p:nvSpPr>
        <p:spPr>
          <a:xfrm>
            <a:off x="18994412" y="11129084"/>
            <a:ext cx="4214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/>
              <a:t>John Williams</a:t>
            </a:r>
            <a:endParaRPr lang="id-ID" sz="3600"/>
          </a:p>
        </p:txBody>
      </p:sp>
      <p:sp>
        <p:nvSpPr>
          <p:cNvPr id="9236" name="TextBox 9235">
            <a:extLst>
              <a:ext uri="{FF2B5EF4-FFF2-40B4-BE49-F238E27FC236}">
                <a16:creationId xmlns:a16="http://schemas.microsoft.com/office/drawing/2014/main" id="{86E693BA-9AB3-5670-B945-0BFB37F838C5}"/>
              </a:ext>
            </a:extLst>
          </p:cNvPr>
          <p:cNvSpPr txBox="1"/>
          <p:nvPr/>
        </p:nvSpPr>
        <p:spPr>
          <a:xfrm>
            <a:off x="18994412" y="11775415"/>
            <a:ext cx="42140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Chief Financial Office</a:t>
            </a:r>
            <a:endParaRPr lang="id-ID" sz="2400"/>
          </a:p>
        </p:txBody>
      </p:sp>
      <p:sp>
        <p:nvSpPr>
          <p:cNvPr id="9238" name="TextBox 9237">
            <a:extLst>
              <a:ext uri="{FF2B5EF4-FFF2-40B4-BE49-F238E27FC236}">
                <a16:creationId xmlns:a16="http://schemas.microsoft.com/office/drawing/2014/main" id="{66B02064-C488-E3AA-A3B0-DC06BE2A96D8}"/>
              </a:ext>
            </a:extLst>
          </p:cNvPr>
          <p:cNvSpPr txBox="1"/>
          <p:nvPr/>
        </p:nvSpPr>
        <p:spPr>
          <a:xfrm>
            <a:off x="13185837" y="11129084"/>
            <a:ext cx="4214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600"/>
              <a:t>Mark Thompson </a:t>
            </a:r>
          </a:p>
        </p:txBody>
      </p:sp>
      <p:sp>
        <p:nvSpPr>
          <p:cNvPr id="9239" name="TextBox 9238">
            <a:extLst>
              <a:ext uri="{FF2B5EF4-FFF2-40B4-BE49-F238E27FC236}">
                <a16:creationId xmlns:a16="http://schemas.microsoft.com/office/drawing/2014/main" id="{17F0428E-6C67-8F34-CB0E-119C89267B18}"/>
              </a:ext>
            </a:extLst>
          </p:cNvPr>
          <p:cNvSpPr txBox="1"/>
          <p:nvPr/>
        </p:nvSpPr>
        <p:spPr>
          <a:xfrm>
            <a:off x="13185837" y="11775415"/>
            <a:ext cx="42140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Chief Technology Officer</a:t>
            </a:r>
            <a:endParaRPr lang="id-ID" sz="2400"/>
          </a:p>
        </p:txBody>
      </p:sp>
    </p:spTree>
    <p:extLst>
      <p:ext uri="{BB962C8B-B14F-4D97-AF65-F5344CB8AC3E}">
        <p14:creationId xmlns:p14="http://schemas.microsoft.com/office/powerpoint/2010/main" val="718155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ch.">
      <a:dk1>
        <a:srgbClr val="0A0A0A"/>
      </a:dk1>
      <a:lt1>
        <a:srgbClr val="FDFDFB"/>
      </a:lt1>
      <a:dk2>
        <a:srgbClr val="0A0A0A"/>
      </a:dk2>
      <a:lt2>
        <a:srgbClr val="FDFDFB"/>
      </a:lt2>
      <a:accent1>
        <a:srgbClr val="8236FB"/>
      </a:accent1>
      <a:accent2>
        <a:srgbClr val="D6FF01"/>
      </a:accent2>
      <a:accent3>
        <a:srgbClr val="100843"/>
      </a:accent3>
      <a:accent4>
        <a:srgbClr val="0A0A0A"/>
      </a:accent4>
      <a:accent5>
        <a:srgbClr val="808080"/>
      </a:accent5>
      <a:accent6>
        <a:srgbClr val="FFFFFF"/>
      </a:accent6>
      <a:hlink>
        <a:srgbClr val="D6FF01"/>
      </a:hlink>
      <a:folHlink>
        <a:srgbClr val="8236FB"/>
      </a:folHlink>
    </a:clrScheme>
    <a:fontScheme name="Inter Tight">
      <a:majorFont>
        <a:latin typeface="Inter Tight"/>
        <a:ea typeface=""/>
        <a:cs typeface=""/>
      </a:majorFont>
      <a:minorFont>
        <a:latin typeface="Inter T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1961</TotalTime>
  <Words>1138</Words>
  <Application>Microsoft Office PowerPoint</Application>
  <PresentationFormat>Custom</PresentationFormat>
  <Paragraphs>363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Inter Tight</vt:lpstr>
      <vt:lpstr>Inter Tight ExtraLight</vt:lpstr>
      <vt:lpstr>Inter Tight Light</vt:lpstr>
      <vt:lpstr>Inter Tight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nurilfikriyah</dc:creator>
  <cp:lastModifiedBy>nurilfikriyah</cp:lastModifiedBy>
  <cp:revision>24</cp:revision>
  <dcterms:created xsi:type="dcterms:W3CDTF">2024-07-15T07:11:27Z</dcterms:created>
  <dcterms:modified xsi:type="dcterms:W3CDTF">2024-07-19T04:46:12Z</dcterms:modified>
</cp:coreProperties>
</file>