
<file path=[Content_Types].xml><?xml version="1.0" encoding="utf-8"?>
<Types xmlns="http://schemas.openxmlformats.org/package/2006/content-types">
  <Default Extension="png" ContentType="image/png"/>
  <Default Extension="tmp" ContentType="image/png"/>
  <Default Extension="jpeg" ContentType="image/jpeg"/>
  <Default Extension="m4a" ContentType="audio/unknown"/>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88" r:id="rId8"/>
    <p:sldId id="289" r:id="rId9"/>
    <p:sldId id="262" r:id="rId10"/>
    <p:sldId id="263" r:id="rId11"/>
    <p:sldId id="290" r:id="rId12"/>
    <p:sldId id="264" r:id="rId13"/>
    <p:sldId id="265" r:id="rId14"/>
    <p:sldId id="291" r:id="rId15"/>
    <p:sldId id="266" r:id="rId16"/>
    <p:sldId id="267" r:id="rId17"/>
    <p:sldId id="292" r:id="rId18"/>
    <p:sldId id="268" r:id="rId19"/>
    <p:sldId id="269" r:id="rId20"/>
    <p:sldId id="270" r:id="rId21"/>
    <p:sldId id="271" r:id="rId22"/>
    <p:sldId id="272" r:id="rId23"/>
    <p:sldId id="273" r:id="rId24"/>
    <p:sldId id="277" r:id="rId25"/>
    <p:sldId id="275" r:id="rId26"/>
    <p:sldId id="274" r:id="rId27"/>
    <p:sldId id="278" r:id="rId28"/>
    <p:sldId id="279" r:id="rId29"/>
    <p:sldId id="280" r:id="rId30"/>
    <p:sldId id="281" r:id="rId31"/>
    <p:sldId id="282" r:id="rId32"/>
    <p:sldId id="283" r:id="rId33"/>
    <p:sldId id="284" r:id="rId34"/>
    <p:sldId id="285" r:id="rId35"/>
    <p:sldId id="286" r:id="rId36"/>
    <p:sldId id="287" r:id="rId37"/>
    <p:sldId id="293"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sxY7mhEJcuHaqNjhosqcw==" hashData="H82vHIl59EAJK/9dNxalKhmgTSQ="/>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9" autoAdjust="0"/>
    <p:restoredTop sz="89784" autoAdjust="0"/>
  </p:normalViewPr>
  <p:slideViewPr>
    <p:cSldViewPr>
      <p:cViewPr>
        <p:scale>
          <a:sx n="80" d="100"/>
          <a:sy n="80" d="100"/>
        </p:scale>
        <p:origin x="-1662"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100FE4E-3309-49F4-9F11-69A558C7E0AC}" type="datetimeFigureOut">
              <a:rPr lang="en-US" smtClean="0"/>
              <a:t>9/1/2014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43323A6-6803-4C4D-ABFA-19704669DBB8}" type="slidenum">
              <a:rPr lang="en-US" smtClean="0"/>
              <a:t>‹#›</a:t>
            </a:fld>
            <a:endParaRPr lang="en-US" dirty="0"/>
          </a:p>
        </p:txBody>
      </p:sp>
    </p:spTree>
    <p:extLst>
      <p:ext uri="{BB962C8B-B14F-4D97-AF65-F5344CB8AC3E}">
        <p14:creationId xmlns:p14="http://schemas.microsoft.com/office/powerpoint/2010/main" val="158596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Metro Volleyball Conference Scorekeeping Tutorial.</a:t>
            </a:r>
          </a:p>
          <a:p>
            <a:r>
              <a:rPr lang="en-US" baseline="0" dirty="0" smtClean="0"/>
              <a:t>After reviewing these slides, you should have a good understanding of how to complete the Metro Volleyball Conference Score Sheet.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a:t>
            </a:fld>
            <a:endParaRPr lang="en-US" dirty="0"/>
          </a:p>
        </p:txBody>
      </p:sp>
    </p:spTree>
    <p:extLst>
      <p:ext uri="{BB962C8B-B14F-4D97-AF65-F5344CB8AC3E}">
        <p14:creationId xmlns:p14="http://schemas.microsoft.com/office/powerpoint/2010/main" val="190164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substitutes player #2 for player #15.</a:t>
            </a:r>
            <a:r>
              <a:rPr lang="en-US" baseline="0" dirty="0" smtClean="0"/>
              <a:t>  This is shown in the box following the 6</a:t>
            </a:r>
            <a:r>
              <a:rPr lang="en-US" baseline="30000" dirty="0" smtClean="0"/>
              <a:t>th</a:t>
            </a:r>
            <a:r>
              <a:rPr lang="en-US" baseline="0" dirty="0" smtClean="0"/>
              <a:t> point previously scored by Team B.  In the box is written “Sx 2/15.”  The “S” stands for substitution.  The “x” signifies that the receiving team (or opponent) makes the substitution. “2/15” is written because player #2 was substituted into the game for player #15.  The player going into the game during a substitution is always written before the player going out of the game.</a:t>
            </a:r>
          </a:p>
          <a:p>
            <a:r>
              <a:rPr lang="en-US" baseline="0" dirty="0" smtClean="0"/>
              <a:t>On Team A’s side of the score sheet, the number of the player going into the game is written in the same row as the player they are replacing in the “Player #” section.</a:t>
            </a:r>
          </a:p>
          <a:p>
            <a:r>
              <a:rPr lang="en-US" baseline="0" dirty="0" smtClean="0"/>
              <a:t>Below, there is a row that says “Subs” and lists numbers 1-18.  Every time a legal substitution is taken, the next number in sequential order is crossed out.</a:t>
            </a:r>
          </a:p>
          <a:p>
            <a:r>
              <a:rPr lang="en-US" baseline="0" dirty="0" smtClean="0"/>
              <a:t>This helps the scorekeeper keep track of the number of substitutions each team has taken to ensure neither team exceeds their maximum of 18 substitutions.</a:t>
            </a:r>
          </a:p>
          <a:p>
            <a:r>
              <a:rPr lang="en-US" dirty="0" smtClean="0"/>
              <a:t>Each time the substitution count for a team reaches</a:t>
            </a:r>
            <a:r>
              <a:rPr lang="en-US" baseline="0" dirty="0" smtClean="0"/>
              <a:t> 15 or above, you inform the referee of the number of substitutions the team has taken.</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10</a:t>
            </a:fld>
            <a:endParaRPr lang="en-US" dirty="0"/>
          </a:p>
        </p:txBody>
      </p:sp>
    </p:spTree>
    <p:extLst>
      <p:ext uri="{BB962C8B-B14F-4D97-AF65-F5344CB8AC3E}">
        <p14:creationId xmlns:p14="http://schemas.microsoft.com/office/powerpoint/2010/main" val="178287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Player #2 proceeds to score the 7</a:t>
            </a:r>
            <a:r>
              <a:rPr lang="en-US" baseline="30000" dirty="0" smtClean="0"/>
              <a:t>th</a:t>
            </a:r>
            <a:r>
              <a:rPr lang="en-US" dirty="0" smtClean="0"/>
              <a:t> and</a:t>
            </a:r>
            <a:r>
              <a:rPr lang="en-US" baseline="0" dirty="0" smtClean="0"/>
              <a:t> 8</a:t>
            </a:r>
            <a:r>
              <a:rPr lang="en-US" baseline="30000" dirty="0" smtClean="0"/>
              <a:t>th</a:t>
            </a:r>
            <a:r>
              <a:rPr lang="en-US" baseline="0" dirty="0" smtClean="0"/>
              <a:t> points for Team B.  7 and 8 are written in their “Play By Play” section boxes and crossed out in their “Running Score” section.</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11</a:t>
            </a:fld>
            <a:endParaRPr lang="en-US" dirty="0"/>
          </a:p>
        </p:txBody>
      </p:sp>
    </p:spTree>
    <p:extLst>
      <p:ext uri="{BB962C8B-B14F-4D97-AF65-F5344CB8AC3E}">
        <p14:creationId xmlns:p14="http://schemas.microsoft.com/office/powerpoint/2010/main" val="343584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takes a time-out.</a:t>
            </a:r>
          </a:p>
          <a:p>
            <a:r>
              <a:rPr lang="en-US" dirty="0" smtClean="0"/>
              <a:t>In</a:t>
            </a:r>
            <a:r>
              <a:rPr lang="en-US" baseline="0" dirty="0" smtClean="0"/>
              <a:t> the box following the 8</a:t>
            </a:r>
            <a:r>
              <a:rPr lang="en-US" baseline="30000" dirty="0" smtClean="0"/>
              <a:t>th</a:t>
            </a:r>
            <a:r>
              <a:rPr lang="en-US" baseline="0" dirty="0" smtClean="0"/>
              <a:t> point for Team B, “Tx” is written.  “T” stands for time-out.  “X” stands for opponent.  “Tx” is written when the receiving team (or opponent) takes a time-out.</a:t>
            </a:r>
          </a:p>
          <a:p>
            <a:r>
              <a:rPr lang="en-US" baseline="0" dirty="0" smtClean="0"/>
              <a:t>The current score is written in the shaded box that says “Score 1” next to the words “Time Outs” above Team A’s “Play By Play” section.  When writing the score, the score of the team who took the time-out is written first.  In this case it is written “1-8.”</a:t>
            </a:r>
          </a:p>
        </p:txBody>
      </p:sp>
      <p:sp>
        <p:nvSpPr>
          <p:cNvPr id="4" name="Slide Number Placeholder 3"/>
          <p:cNvSpPr>
            <a:spLocks noGrp="1"/>
          </p:cNvSpPr>
          <p:nvPr>
            <p:ph type="sldNum" sz="quarter" idx="10"/>
          </p:nvPr>
        </p:nvSpPr>
        <p:spPr/>
        <p:txBody>
          <a:bodyPr/>
          <a:lstStyle/>
          <a:p>
            <a:fld id="{643323A6-6803-4C4D-ABFA-19704669DBB8}" type="slidenum">
              <a:rPr lang="en-US" smtClean="0"/>
              <a:t>12</a:t>
            </a:fld>
            <a:endParaRPr lang="en-US" dirty="0"/>
          </a:p>
        </p:txBody>
      </p:sp>
    </p:spTree>
    <p:extLst>
      <p:ext uri="{BB962C8B-B14F-4D97-AF65-F5344CB8AC3E}">
        <p14:creationId xmlns:p14="http://schemas.microsoft.com/office/powerpoint/2010/main" val="413748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B</a:t>
            </a:r>
            <a:r>
              <a:rPr lang="en-US" baseline="0" dirty="0" smtClean="0"/>
              <a:t> loses the rally so the sideways “T” is written in the box next to the opponent’s time-out in Team B’s “Play By Play” section.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2</a:t>
            </a:r>
            <a:r>
              <a:rPr lang="en-US" baseline="30000" dirty="0" smtClean="0"/>
              <a:t>nd</a:t>
            </a:r>
            <a:r>
              <a:rPr lang="en-US" baseline="0" dirty="0" smtClean="0"/>
              <a:t> point for Team A is boxed in their “Play By Play” and “Running Score” sections.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13</a:t>
            </a:fld>
            <a:endParaRPr lang="en-US" dirty="0"/>
          </a:p>
        </p:txBody>
      </p:sp>
    </p:spTree>
    <p:extLst>
      <p:ext uri="{BB962C8B-B14F-4D97-AF65-F5344CB8AC3E}">
        <p14:creationId xmlns:p14="http://schemas.microsoft.com/office/powerpoint/2010/main" val="1177495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wins 3</a:t>
            </a:r>
            <a:r>
              <a:rPr lang="en-US" baseline="0" dirty="0" smtClean="0"/>
              <a:t> more points.  Then player #9 on Team B is yellow carded by the referee.</a:t>
            </a:r>
          </a:p>
          <a:p>
            <a:r>
              <a:rPr lang="en-US" baseline="0" dirty="0" smtClean="0"/>
              <a:t>When a player is yellow carded, the scorekeeper writes “Yellow Card” and the number of the player, which in this case was #9, in the “Comments” section for that team.</a:t>
            </a:r>
          </a:p>
          <a:p>
            <a:r>
              <a:rPr lang="en-US" baseline="0" dirty="0" smtClean="0"/>
              <a:t>If a coach is yellow carded, write “Yellow Card” and which coach received the yellow card (the head coach or assistant coach).</a:t>
            </a:r>
          </a:p>
          <a:p>
            <a:r>
              <a:rPr lang="en-US" baseline="0" dirty="0" smtClean="0"/>
              <a:t>In either situation, also write the current score in the “Comments” section listing the score of the team receiving the yellow card first.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14</a:t>
            </a:fld>
            <a:endParaRPr lang="en-US" dirty="0"/>
          </a:p>
        </p:txBody>
      </p:sp>
    </p:spTree>
    <p:extLst>
      <p:ext uri="{BB962C8B-B14F-4D97-AF65-F5344CB8AC3E}">
        <p14:creationId xmlns:p14="http://schemas.microsoft.com/office/powerpoint/2010/main" val="201457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scores</a:t>
            </a:r>
            <a:r>
              <a:rPr lang="en-US" baseline="0" dirty="0" smtClean="0"/>
              <a:t> their 6</a:t>
            </a:r>
            <a:r>
              <a:rPr lang="en-US" baseline="30000" dirty="0" smtClean="0"/>
              <a:t>th</a:t>
            </a:r>
            <a:r>
              <a:rPr lang="en-US" baseline="0" dirty="0" smtClean="0"/>
              <a:t> and 7</a:t>
            </a:r>
            <a:r>
              <a:rPr lang="en-US" baseline="30000" dirty="0" smtClean="0"/>
              <a:t>th</a:t>
            </a:r>
            <a:r>
              <a:rPr lang="en-US" baseline="0" dirty="0" smtClean="0"/>
              <a:t> points.  Then player #9 on Team B is issued a red card by the referee. The same procedure is followed as the yellow card.  The scorer will identify the person carded and write “Red Card,” followed by the number of the player or the words “Head Coach” or “Assistant Coach,” and then the current score of the set.  When a team (player or coach) is issued a red card, the opposing team receives a point shown by writing “Px.”  This stands for opponent penalty and the point awarded is written in the next box after the “Px” and crossed out in the “Running Score” section.</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15</a:t>
            </a:fld>
            <a:endParaRPr lang="en-US" dirty="0"/>
          </a:p>
        </p:txBody>
      </p:sp>
    </p:spTree>
    <p:extLst>
      <p:ext uri="{BB962C8B-B14F-4D97-AF65-F5344CB8AC3E}">
        <p14:creationId xmlns:p14="http://schemas.microsoft.com/office/powerpoint/2010/main" val="140562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loses the next rally point.  A sideways “T” is placed in the box next to the 8</a:t>
            </a:r>
            <a:r>
              <a:rPr lang="en-US" baseline="30000" dirty="0" smtClean="0"/>
              <a:t>th</a:t>
            </a:r>
            <a:r>
              <a:rPr lang="en-US" dirty="0" smtClean="0"/>
              <a:t> point.</a:t>
            </a:r>
            <a:r>
              <a:rPr lang="en-US" baseline="0" dirty="0" smtClean="0"/>
              <a:t>  The 9</a:t>
            </a:r>
            <a:r>
              <a:rPr lang="en-US" baseline="30000" dirty="0" smtClean="0"/>
              <a:t>th</a:t>
            </a:r>
            <a:r>
              <a:rPr lang="en-US" baseline="0" dirty="0" smtClean="0"/>
              <a:t> point for Team B is written and boxed in the first box of the row of the next server.  The 9</a:t>
            </a:r>
            <a:r>
              <a:rPr lang="en-US" baseline="30000" dirty="0" smtClean="0"/>
              <a:t>th</a:t>
            </a:r>
            <a:r>
              <a:rPr lang="en-US" baseline="0" dirty="0" smtClean="0"/>
              <a:t> point is also boxed in the “Running Score” section.</a:t>
            </a:r>
          </a:p>
          <a:p>
            <a:r>
              <a:rPr lang="en-US" baseline="0" dirty="0" smtClean="0"/>
              <a:t>The libero comes into the set replacing and serving for player #21 on Team B.  In the scorebook, this is shown by drawing a triangle around the position of the player that the libero went in for.  In this case, the libero went in for player #21 so the triangle is drawn around the Roman Numeral three (III) in the “Serve Order” column.</a:t>
            </a:r>
          </a:p>
          <a:p>
            <a:r>
              <a:rPr lang="en-US" baseline="0" dirty="0" smtClean="0"/>
              <a:t>These triangles are only drawn around positions that the libero serves for.  A libero can only serve in one position per set.  Therefore, if you have the libero marked as serving for multiple positions, tell the referee.</a:t>
            </a:r>
          </a:p>
          <a:p>
            <a:r>
              <a:rPr lang="en-US" baseline="0" dirty="0" smtClean="0"/>
              <a:t>Also, although the libero is replacing another player on the court, libero entrances and exits in the set are not counted as substitutions.</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16</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libero proceeds to serve</a:t>
            </a:r>
            <a:r>
              <a:rPr lang="en-US" baseline="0" dirty="0" smtClean="0"/>
              <a:t> the 10</a:t>
            </a:r>
            <a:r>
              <a:rPr lang="en-US" baseline="30000" dirty="0" smtClean="0"/>
              <a:t>th</a:t>
            </a:r>
            <a:r>
              <a:rPr lang="en-US" baseline="0" dirty="0" smtClean="0"/>
              <a:t>, 11</a:t>
            </a:r>
            <a:r>
              <a:rPr lang="en-US" baseline="30000" dirty="0" smtClean="0"/>
              <a:t>th</a:t>
            </a:r>
            <a:r>
              <a:rPr lang="en-US" baseline="0" dirty="0" smtClean="0"/>
              <a:t>, 12</a:t>
            </a:r>
            <a:r>
              <a:rPr lang="en-US" baseline="30000" dirty="0" smtClean="0"/>
              <a:t>th</a:t>
            </a:r>
            <a:r>
              <a:rPr lang="en-US" baseline="0" dirty="0" smtClean="0"/>
              <a:t>, and 13</a:t>
            </a:r>
            <a:r>
              <a:rPr lang="en-US" baseline="30000" dirty="0" smtClean="0"/>
              <a:t>th</a:t>
            </a:r>
            <a:r>
              <a:rPr lang="en-US" baseline="0" dirty="0" smtClean="0"/>
              <a:t> points.</a:t>
            </a:r>
          </a:p>
          <a:p>
            <a:r>
              <a:rPr lang="en-US" baseline="0" dirty="0" smtClean="0"/>
              <a:t>A triangle is drawn around the 10</a:t>
            </a:r>
            <a:r>
              <a:rPr lang="en-US" baseline="30000" dirty="0" smtClean="0"/>
              <a:t>th</a:t>
            </a:r>
            <a:r>
              <a:rPr lang="en-US" baseline="0" dirty="0" smtClean="0"/>
              <a:t>, 11</a:t>
            </a:r>
            <a:r>
              <a:rPr lang="en-US" baseline="30000" dirty="0" smtClean="0"/>
              <a:t>th</a:t>
            </a:r>
            <a:r>
              <a:rPr lang="en-US" baseline="0" dirty="0" smtClean="0"/>
              <a:t>, 12</a:t>
            </a:r>
            <a:r>
              <a:rPr lang="en-US" baseline="30000" dirty="0" smtClean="0"/>
              <a:t>th</a:t>
            </a:r>
            <a:r>
              <a:rPr lang="en-US" baseline="0" dirty="0" smtClean="0"/>
              <a:t>, and 13</a:t>
            </a:r>
            <a:r>
              <a:rPr lang="en-US" baseline="30000" dirty="0" smtClean="0"/>
              <a:t>th</a:t>
            </a:r>
            <a:r>
              <a:rPr lang="en-US" baseline="0" dirty="0" smtClean="0"/>
              <a:t> points in the “Running Score” and “Play By Play” sections because the points were scored when the libero served.</a:t>
            </a:r>
          </a:p>
          <a:p>
            <a:r>
              <a:rPr lang="en-US" baseline="0" dirty="0" smtClean="0"/>
              <a:t>After these points, Team B loses the rally so the sideways “T” is written and Team A’s 9</a:t>
            </a:r>
            <a:r>
              <a:rPr lang="en-US" baseline="30000" dirty="0" smtClean="0"/>
              <a:t>th</a:t>
            </a:r>
            <a:r>
              <a:rPr lang="en-US" baseline="0" dirty="0" smtClean="0"/>
              <a:t> point is boxed in the first box of the next server’s row and is also boxed in the “Running Score” column.</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17</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a:t>
            </a:r>
            <a:r>
              <a:rPr lang="en-US" baseline="0" dirty="0" smtClean="0"/>
              <a:t> A makes two substitutions.</a:t>
            </a:r>
          </a:p>
          <a:p>
            <a:r>
              <a:rPr lang="en-US" baseline="0" dirty="0" smtClean="0"/>
              <a:t>Player #15 is substituted for player #2 and player #7 is substituted for player #22.  This is shown in the two boxes following the 9</a:t>
            </a:r>
            <a:r>
              <a:rPr lang="en-US" baseline="30000" dirty="0" smtClean="0"/>
              <a:t>th</a:t>
            </a:r>
            <a:r>
              <a:rPr lang="en-US" baseline="0" dirty="0" smtClean="0"/>
              <a:t> boxed point in Team A’s “Play By Play” section.  In the first box, “S 15/2” is listed because this is the first substitution.</a:t>
            </a:r>
          </a:p>
          <a:p>
            <a:r>
              <a:rPr lang="en-US" baseline="0" dirty="0" smtClean="0"/>
              <a:t>The “S” stands for substitution.  There is no “x” following the “S” in this situation because the team serving is the same as the team substituting.</a:t>
            </a:r>
          </a:p>
          <a:p>
            <a:r>
              <a:rPr lang="en-US" baseline="0" dirty="0" smtClean="0"/>
              <a:t>The “x” is only written if the serving team and the substituting team are different.</a:t>
            </a:r>
          </a:p>
          <a:p>
            <a:r>
              <a:rPr lang="en-US" baseline="0" dirty="0" smtClean="0"/>
              <a:t>The “S” is followed by “15/2” because player #15 entered the game for player #2.</a:t>
            </a:r>
          </a:p>
          <a:p>
            <a:r>
              <a:rPr lang="en-US" baseline="0" dirty="0" smtClean="0"/>
              <a:t>The 2 in the “Subs” row is then crossed out because Team A has used their 2</a:t>
            </a:r>
            <a:r>
              <a:rPr lang="en-US" baseline="30000" dirty="0" smtClean="0"/>
              <a:t>nd</a:t>
            </a:r>
            <a:r>
              <a:rPr lang="en-US" baseline="0" dirty="0" smtClean="0"/>
              <a:t> substitution of the set.</a:t>
            </a:r>
          </a:p>
          <a:p>
            <a:r>
              <a:rPr lang="en-US" baseline="0" dirty="0" smtClean="0"/>
              <a:t>In the next “Play By Play” box “S 7/22” is written.</a:t>
            </a:r>
          </a:p>
          <a:p>
            <a:r>
              <a:rPr lang="en-US" baseline="0" dirty="0" smtClean="0"/>
              <a:t>The “S” again stands for substitution.  Player #7 is replacing player #22, therefore “7/22” follows the “S” in the same box.</a:t>
            </a:r>
          </a:p>
          <a:p>
            <a:r>
              <a:rPr lang="en-US" baseline="0" dirty="0" smtClean="0"/>
              <a:t>Team A has used their 3</a:t>
            </a:r>
            <a:r>
              <a:rPr lang="en-US" baseline="30000" dirty="0" smtClean="0"/>
              <a:t>rd</a:t>
            </a:r>
            <a:r>
              <a:rPr lang="en-US" baseline="0" dirty="0" smtClean="0"/>
              <a:t> substitution so the 3 in the row labeled “Subs” is crossed out.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18</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scores the 10</a:t>
            </a:r>
            <a:r>
              <a:rPr lang="en-US" baseline="30000" dirty="0" smtClean="0"/>
              <a:t>th</a:t>
            </a:r>
            <a:r>
              <a:rPr lang="en-US" dirty="0" smtClean="0"/>
              <a:t>, 11</a:t>
            </a:r>
            <a:r>
              <a:rPr lang="en-US" baseline="30000" dirty="0" smtClean="0"/>
              <a:t>th</a:t>
            </a:r>
            <a:r>
              <a:rPr lang="en-US" dirty="0" smtClean="0"/>
              <a:t>, 12</a:t>
            </a:r>
            <a:r>
              <a:rPr lang="en-US" baseline="30000" dirty="0" smtClean="0"/>
              <a:t>th</a:t>
            </a:r>
            <a:r>
              <a:rPr lang="en-US" dirty="0" smtClean="0"/>
              <a:t>,</a:t>
            </a:r>
            <a:r>
              <a:rPr lang="en-US" baseline="0" dirty="0" smtClean="0"/>
              <a:t> and 13</a:t>
            </a:r>
            <a:r>
              <a:rPr lang="en-US" baseline="30000" dirty="0" smtClean="0"/>
              <a:t>th</a:t>
            </a:r>
            <a:r>
              <a:rPr lang="en-US" baseline="0" dirty="0" smtClean="0"/>
              <a:t> points before Team B takes a time-out.  The points are written in their boxes and crossed out in the “Running Score” section.  “Tx” is written in the box following Team A’s 13</a:t>
            </a:r>
            <a:r>
              <a:rPr lang="en-US" baseline="30000" dirty="0" smtClean="0"/>
              <a:t>th</a:t>
            </a:r>
            <a:r>
              <a:rPr lang="en-US" baseline="0" dirty="0" smtClean="0"/>
              <a:t> point because the receiving team is taking the time-out.  The current score is written in the shaded box that says “Score 1” next to the words “Time-Outs” on Team B’s side because it is their first time-out.  When writing the score, the points of the team who took the time-out are written first.  In this case, both teams have 13 points so the score is written “13-13.”</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19</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match takes place on September</a:t>
            </a:r>
            <a:r>
              <a:rPr lang="en-US" baseline="0" dirty="0" smtClean="0"/>
              <a:t> 5, 2014.  Write the date on the line after the word “Date.”  You are the scorekeeper so you will write your first and last name on the line where it says “Scorer’s Name.”</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2</a:t>
            </a:fld>
            <a:endParaRPr lang="en-US" dirty="0"/>
          </a:p>
        </p:txBody>
      </p:sp>
    </p:spTree>
    <p:extLst>
      <p:ext uri="{BB962C8B-B14F-4D97-AF65-F5344CB8AC3E}">
        <p14:creationId xmlns:p14="http://schemas.microsoft.com/office/powerpoint/2010/main" val="3784711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wins</a:t>
            </a:r>
            <a:r>
              <a:rPr lang="en-US" baseline="0" dirty="0" smtClean="0"/>
              <a:t> their 14</a:t>
            </a:r>
            <a:r>
              <a:rPr lang="en-US" baseline="30000" dirty="0" smtClean="0"/>
              <a:t>th</a:t>
            </a:r>
            <a:r>
              <a:rPr lang="en-US" baseline="0" dirty="0" smtClean="0"/>
              <a:t> point which is written in the next box after the “Tx” and crossed out in the “Running Score” section.  Team A then loses the rally so the sideways “T” is written in the next box.  The 14</a:t>
            </a:r>
            <a:r>
              <a:rPr lang="en-US" baseline="30000" dirty="0" smtClean="0"/>
              <a:t>th</a:t>
            </a:r>
            <a:r>
              <a:rPr lang="en-US" baseline="0" dirty="0" smtClean="0"/>
              <a:t> point is boxed in the first box of the next server’s row for Team B.  The 14</a:t>
            </a:r>
            <a:r>
              <a:rPr lang="en-US" baseline="30000" dirty="0" smtClean="0"/>
              <a:t>th</a:t>
            </a:r>
            <a:r>
              <a:rPr lang="en-US" baseline="0" dirty="0" smtClean="0"/>
              <a:t> point is also boxed in the “Running Score” section on Team B’s side.</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20</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B substitutes player #3 for player #11.  Because Team B is still the</a:t>
            </a:r>
            <a:r>
              <a:rPr lang="en-US" baseline="0" dirty="0" smtClean="0"/>
              <a:t> serving team, “S 3/11” is written in the box following the squared 14</a:t>
            </a:r>
            <a:r>
              <a:rPr lang="en-US" baseline="30000" dirty="0" smtClean="0"/>
              <a:t>th</a:t>
            </a:r>
            <a:r>
              <a:rPr lang="en-US" baseline="0" dirty="0" smtClean="0"/>
              <a:t> point.</a:t>
            </a:r>
          </a:p>
          <a:p>
            <a:r>
              <a:rPr lang="en-US" baseline="0" dirty="0" smtClean="0"/>
              <a:t>This is Team B’s first substitution so the 1 in their “Subs” row is crossed off.</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21</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B scores the 15</a:t>
            </a:r>
            <a:r>
              <a:rPr lang="en-US" baseline="30000" dirty="0" smtClean="0"/>
              <a:t>th</a:t>
            </a:r>
            <a:r>
              <a:rPr lang="en-US" baseline="0" dirty="0" smtClean="0"/>
              <a:t>, 16</a:t>
            </a:r>
            <a:r>
              <a:rPr lang="en-US" baseline="30000" dirty="0" smtClean="0"/>
              <a:t>th</a:t>
            </a:r>
            <a:r>
              <a:rPr lang="en-US" baseline="0" dirty="0" smtClean="0"/>
              <a:t>, and 17</a:t>
            </a:r>
            <a:r>
              <a:rPr lang="en-US" baseline="30000" dirty="0" smtClean="0"/>
              <a:t>th</a:t>
            </a:r>
            <a:r>
              <a:rPr lang="en-US" baseline="0" dirty="0" smtClean="0"/>
              <a:t> points which are recorded and crossed out.</a:t>
            </a:r>
          </a:p>
          <a:p>
            <a:r>
              <a:rPr lang="en-US" baseline="0" dirty="0" smtClean="0"/>
              <a:t>They proceed to lose the next rally so the sideways “T” is written in the box next to Team B’s 17</a:t>
            </a:r>
            <a:r>
              <a:rPr lang="en-US" baseline="30000" dirty="0" smtClean="0"/>
              <a:t>th</a:t>
            </a:r>
            <a:r>
              <a:rPr lang="en-US" baseline="0" dirty="0" smtClean="0"/>
              <a:t> point.</a:t>
            </a:r>
          </a:p>
          <a:p>
            <a:r>
              <a:rPr lang="en-US" baseline="0" dirty="0" smtClean="0"/>
              <a:t>Team A’s 15</a:t>
            </a:r>
            <a:r>
              <a:rPr lang="en-US" baseline="30000" dirty="0" smtClean="0"/>
              <a:t>th</a:t>
            </a:r>
            <a:r>
              <a:rPr lang="en-US" baseline="0" dirty="0" smtClean="0"/>
              <a:t> point is recorded and boxed in the “Running Score” section and “Play By Play” section on their side of the score sheet.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22</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scores their 16</a:t>
            </a:r>
            <a:r>
              <a:rPr lang="en-US" baseline="30000" dirty="0" smtClean="0"/>
              <a:t>th</a:t>
            </a:r>
            <a:r>
              <a:rPr lang="en-US" baseline="0" dirty="0" smtClean="0"/>
              <a:t> and 17</a:t>
            </a:r>
            <a:r>
              <a:rPr lang="en-US" baseline="30000" dirty="0" smtClean="0"/>
              <a:t>th</a:t>
            </a:r>
            <a:r>
              <a:rPr lang="en-US" baseline="0" dirty="0" smtClean="0"/>
              <a:t> points which are recorded in the “Play By Play” section and crossed out in the “Running Score” section on Team A’s side of the score sheet.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23</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takes a time-out.</a:t>
            </a:r>
            <a:r>
              <a:rPr lang="en-US" baseline="0" dirty="0" smtClean="0"/>
              <a:t>  A “T” is written in the box following Team A’s 17</a:t>
            </a:r>
            <a:r>
              <a:rPr lang="en-US" baseline="30000" dirty="0" smtClean="0"/>
              <a:t>th</a:t>
            </a:r>
            <a:r>
              <a:rPr lang="en-US" baseline="0" dirty="0" smtClean="0"/>
              <a:t> point.</a:t>
            </a:r>
          </a:p>
          <a:p>
            <a:r>
              <a:rPr lang="en-US" baseline="0" dirty="0" smtClean="0"/>
              <a:t>The current score is written in Team A’s shaded box that says “Score 2” because this is their second time-out.</a:t>
            </a:r>
          </a:p>
          <a:p>
            <a:r>
              <a:rPr lang="en-US" baseline="0" dirty="0" smtClean="0"/>
              <a:t>In this case, the score would be written “17-17.”</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24</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a:t>
            </a:r>
            <a:r>
              <a:rPr lang="en-US" baseline="0" dirty="0" smtClean="0"/>
              <a:t> A then puts their libero in for player #5 to serve.</a:t>
            </a:r>
          </a:p>
          <a:p>
            <a:r>
              <a:rPr lang="en-US" baseline="0" dirty="0" smtClean="0"/>
              <a:t>A triangle is drawn around Roman Numeral four (IV) in the “Serve Order” column because the libero is serving for the fourth position in the service order.</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25</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libero serves the 18</a:t>
            </a:r>
            <a:r>
              <a:rPr lang="en-US" baseline="30000" dirty="0" smtClean="0"/>
              <a:t>th</a:t>
            </a:r>
            <a:r>
              <a:rPr lang="en-US" dirty="0" smtClean="0"/>
              <a:t> and</a:t>
            </a:r>
            <a:r>
              <a:rPr lang="en-US" baseline="0" dirty="0" smtClean="0"/>
              <a:t> 19</a:t>
            </a:r>
            <a:r>
              <a:rPr lang="en-US" baseline="30000" dirty="0" smtClean="0"/>
              <a:t>th</a:t>
            </a:r>
            <a:r>
              <a:rPr lang="en-US" baseline="0" dirty="0" smtClean="0"/>
              <a:t> points before Team A loses the rally.</a:t>
            </a:r>
          </a:p>
          <a:p>
            <a:r>
              <a:rPr lang="en-US" baseline="0" dirty="0" smtClean="0"/>
              <a:t>The 18</a:t>
            </a:r>
            <a:r>
              <a:rPr lang="en-US" baseline="30000" dirty="0" smtClean="0"/>
              <a:t>th</a:t>
            </a:r>
            <a:r>
              <a:rPr lang="en-US" baseline="0" dirty="0" smtClean="0"/>
              <a:t> and 19</a:t>
            </a:r>
            <a:r>
              <a:rPr lang="en-US" baseline="30000" dirty="0" smtClean="0"/>
              <a:t>th</a:t>
            </a:r>
            <a:r>
              <a:rPr lang="en-US" baseline="0" dirty="0" smtClean="0"/>
              <a:t> points are written inside a triangle in the “Running Score” and “Play By Play” sections because they were scored while the libero was serving.</a:t>
            </a:r>
          </a:p>
          <a:p>
            <a:r>
              <a:rPr lang="en-US" baseline="0" dirty="0" smtClean="0"/>
              <a:t>The sideways “T” is written in the box following Team A’s 19</a:t>
            </a:r>
            <a:r>
              <a:rPr lang="en-US" baseline="30000" dirty="0" smtClean="0"/>
              <a:t>th</a:t>
            </a:r>
            <a:r>
              <a:rPr lang="en-US" baseline="0" dirty="0" smtClean="0"/>
              <a:t> point.  Team B’s 18</a:t>
            </a:r>
            <a:r>
              <a:rPr lang="en-US" baseline="30000" dirty="0" smtClean="0"/>
              <a:t>th</a:t>
            </a:r>
            <a:r>
              <a:rPr lang="en-US" baseline="0" dirty="0" smtClean="0"/>
              <a:t> point is boxed in the “Running Score” and “Play By Play” sections.</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26</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 B loses the rally. The </a:t>
            </a:r>
            <a:r>
              <a:rPr lang="en-US" baseline="0" dirty="0" smtClean="0"/>
              <a:t>sideways “T” is written in the box following Team B’s 18</a:t>
            </a:r>
            <a:r>
              <a:rPr lang="en-US" baseline="30000" dirty="0" smtClean="0"/>
              <a:t>th</a:t>
            </a:r>
            <a:r>
              <a:rPr lang="en-US" baseline="0" dirty="0" smtClean="0"/>
              <a:t> point.  Team A’s 20</a:t>
            </a:r>
            <a:r>
              <a:rPr lang="en-US" baseline="30000" dirty="0" smtClean="0"/>
              <a:t>th</a:t>
            </a:r>
            <a:r>
              <a:rPr lang="en-US" baseline="0" dirty="0" smtClean="0"/>
              <a:t> point is boxed in their “Running Score” and “Play By Play” sections.</a:t>
            </a:r>
            <a:endParaRPr lang="en-US" dirty="0" smtClean="0"/>
          </a:p>
        </p:txBody>
      </p:sp>
      <p:sp>
        <p:nvSpPr>
          <p:cNvPr id="4" name="Slide Number Placeholder 3"/>
          <p:cNvSpPr>
            <a:spLocks noGrp="1"/>
          </p:cNvSpPr>
          <p:nvPr>
            <p:ph type="sldNum" sz="quarter" idx="10"/>
          </p:nvPr>
        </p:nvSpPr>
        <p:spPr/>
        <p:txBody>
          <a:bodyPr/>
          <a:lstStyle/>
          <a:p>
            <a:fld id="{643323A6-6803-4C4D-ABFA-19704669DBB8}" type="slidenum">
              <a:rPr lang="en-US" smtClean="0"/>
              <a:t>27</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 A loses the rally. The </a:t>
            </a:r>
            <a:r>
              <a:rPr lang="en-US" baseline="0" dirty="0" smtClean="0"/>
              <a:t>sideways “T” is written in the box following Team A’s 20</a:t>
            </a:r>
            <a:r>
              <a:rPr lang="en-US" baseline="30000" dirty="0" smtClean="0"/>
              <a:t>th</a:t>
            </a:r>
            <a:r>
              <a:rPr lang="en-US" baseline="0" dirty="0" smtClean="0"/>
              <a:t> point.  Team B’s 19</a:t>
            </a:r>
            <a:r>
              <a:rPr lang="en-US" baseline="30000" dirty="0" smtClean="0"/>
              <a:t>th</a:t>
            </a:r>
            <a:r>
              <a:rPr lang="en-US" baseline="0" dirty="0" smtClean="0"/>
              <a:t> point is boxed in their “Running Score” and “Play By Play” sections.</a:t>
            </a:r>
            <a:endParaRPr lang="en-US" dirty="0" smtClean="0"/>
          </a:p>
        </p:txBody>
      </p:sp>
      <p:sp>
        <p:nvSpPr>
          <p:cNvPr id="4" name="Slide Number Placeholder 3"/>
          <p:cNvSpPr>
            <a:spLocks noGrp="1"/>
          </p:cNvSpPr>
          <p:nvPr>
            <p:ph type="sldNum" sz="quarter" idx="10"/>
          </p:nvPr>
        </p:nvSpPr>
        <p:spPr/>
        <p:txBody>
          <a:bodyPr/>
          <a:lstStyle/>
          <a:p>
            <a:fld id="{643323A6-6803-4C4D-ABFA-19704669DBB8}" type="slidenum">
              <a:rPr lang="en-US" smtClean="0"/>
              <a:t>28</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 B scores their 20</a:t>
            </a:r>
            <a:r>
              <a:rPr lang="en-US" baseline="30000" dirty="0" smtClean="0"/>
              <a:t>th</a:t>
            </a:r>
            <a:r>
              <a:rPr lang="en-US" dirty="0" smtClean="0"/>
              <a:t> point which is recorded in </a:t>
            </a:r>
            <a:r>
              <a:rPr lang="en-US" baseline="0" dirty="0" smtClean="0"/>
              <a:t>the “Play By Play” section and crossed out in the “Running Score” section.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proceed to </a:t>
            </a:r>
            <a:r>
              <a:rPr lang="en-US" dirty="0" smtClean="0"/>
              <a:t>lose the rally. The </a:t>
            </a:r>
            <a:r>
              <a:rPr lang="en-US" baseline="0" dirty="0" smtClean="0"/>
              <a:t>sideways “T” is written in the box following Team B’s 20</a:t>
            </a:r>
            <a:r>
              <a:rPr lang="en-US" baseline="30000" dirty="0" smtClean="0"/>
              <a:t>th</a:t>
            </a:r>
            <a:r>
              <a:rPr lang="en-US" baseline="0" dirty="0" smtClean="0"/>
              <a:t> point.  Team A’s 21</a:t>
            </a:r>
            <a:r>
              <a:rPr lang="en-US" baseline="30000" dirty="0" smtClean="0"/>
              <a:t>st</a:t>
            </a:r>
            <a:r>
              <a:rPr lang="en-US" baseline="0" dirty="0" smtClean="0"/>
              <a:t> point is boxed in their “Running Score” and “Play By Play” sections.</a:t>
            </a:r>
            <a:endParaRPr lang="en-US" dirty="0" smtClean="0"/>
          </a:p>
        </p:txBody>
      </p:sp>
      <p:sp>
        <p:nvSpPr>
          <p:cNvPr id="4" name="Slide Number Placeholder 3"/>
          <p:cNvSpPr>
            <a:spLocks noGrp="1"/>
          </p:cNvSpPr>
          <p:nvPr>
            <p:ph type="sldNum" sz="quarter" idx="10"/>
          </p:nvPr>
        </p:nvSpPr>
        <p:spPr/>
        <p:txBody>
          <a:bodyPr/>
          <a:lstStyle/>
          <a:p>
            <a:fld id="{643323A6-6803-4C4D-ABFA-19704669DBB8}" type="slidenum">
              <a:rPr lang="en-US" smtClean="0"/>
              <a:t>29</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names</a:t>
            </a:r>
            <a:r>
              <a:rPr lang="en-US" baseline="0" dirty="0" smtClean="0"/>
              <a:t> are written on the line after the word “Team.”  The box “First Serve” is checked for the team serving.</a:t>
            </a:r>
          </a:p>
          <a:p>
            <a:r>
              <a:rPr lang="en-US" baseline="0" dirty="0" smtClean="0"/>
              <a:t>This match will be played by “Team A” and “Team B”.  Team B has won the coin toss and elects to serve first.  Team A chooses their playing area which is the court to the left of you, the scorekeeper.</a:t>
            </a:r>
          </a:p>
          <a:p>
            <a:r>
              <a:rPr lang="en-US" baseline="0" dirty="0" smtClean="0"/>
              <a:t>Therefore in the first set, write “Team A” on the left side of the score sheet and “Team B” on the right side of the score sheet.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3</a:t>
            </a:fld>
            <a:endParaRPr lang="en-US" dirty="0"/>
          </a:p>
        </p:txBody>
      </p:sp>
    </p:spTree>
    <p:extLst>
      <p:ext uri="{BB962C8B-B14F-4D97-AF65-F5344CB8AC3E}">
        <p14:creationId xmlns:p14="http://schemas.microsoft.com/office/powerpoint/2010/main" val="2552960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 A scores their 22</a:t>
            </a:r>
            <a:r>
              <a:rPr lang="en-US" baseline="30000" dirty="0" smtClean="0"/>
              <a:t>nd</a:t>
            </a:r>
            <a:r>
              <a:rPr lang="en-US" dirty="0" smtClean="0"/>
              <a:t> point which is recorded in </a:t>
            </a:r>
            <a:r>
              <a:rPr lang="en-US" baseline="0" dirty="0" smtClean="0"/>
              <a:t>their “Play By Play” section and crossed out in the “Running Score” section.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proceed to </a:t>
            </a:r>
            <a:r>
              <a:rPr lang="en-US" dirty="0" smtClean="0"/>
              <a:t>lose the rally. The </a:t>
            </a:r>
            <a:r>
              <a:rPr lang="en-US" baseline="0" dirty="0" smtClean="0"/>
              <a:t>sideways “T” is written in the box next to Team A’s 22</a:t>
            </a:r>
            <a:r>
              <a:rPr lang="en-US" baseline="30000" dirty="0" smtClean="0"/>
              <a:t>nd</a:t>
            </a:r>
            <a:r>
              <a:rPr lang="en-US" baseline="0" dirty="0" smtClean="0"/>
              <a:t> point.  Team B’s 21</a:t>
            </a:r>
            <a:r>
              <a:rPr lang="en-US" baseline="30000" dirty="0" smtClean="0"/>
              <a:t>st</a:t>
            </a:r>
            <a:r>
              <a:rPr lang="en-US" baseline="0" dirty="0" smtClean="0"/>
              <a:t> point is boxed in their “Running Score” and “Play By Play” sections.  It is written in the row of the first server because he or she will be serving for the second time in the set.</a:t>
            </a:r>
            <a:endParaRPr lang="en-US" dirty="0" smtClean="0"/>
          </a:p>
        </p:txBody>
      </p:sp>
      <p:sp>
        <p:nvSpPr>
          <p:cNvPr id="4" name="Slide Number Placeholder 3"/>
          <p:cNvSpPr>
            <a:spLocks noGrp="1"/>
          </p:cNvSpPr>
          <p:nvPr>
            <p:ph type="sldNum" sz="quarter" idx="10"/>
          </p:nvPr>
        </p:nvSpPr>
        <p:spPr/>
        <p:txBody>
          <a:bodyPr/>
          <a:lstStyle/>
          <a:p>
            <a:fld id="{643323A6-6803-4C4D-ABFA-19704669DBB8}" type="slidenum">
              <a:rPr lang="en-US" smtClean="0"/>
              <a:t>30</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Team B scores their 22</a:t>
            </a:r>
            <a:r>
              <a:rPr lang="en-US" baseline="30000" dirty="0" smtClean="0"/>
              <a:t>nd</a:t>
            </a:r>
            <a:r>
              <a:rPr lang="en-US" dirty="0" smtClean="0"/>
              <a:t> and 23</a:t>
            </a:r>
            <a:r>
              <a:rPr lang="en-US" baseline="30000" dirty="0" smtClean="0"/>
              <a:t>rd</a:t>
            </a:r>
            <a:r>
              <a:rPr lang="en-US" dirty="0" smtClean="0"/>
              <a:t> points which are recorded in </a:t>
            </a:r>
            <a:r>
              <a:rPr lang="en-US" baseline="0" dirty="0" smtClean="0"/>
              <a:t>their “Play By Play” section and crossed out in their “Running Score” section.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proceed to </a:t>
            </a:r>
            <a:r>
              <a:rPr lang="en-US" dirty="0" smtClean="0"/>
              <a:t>lose the rally. The </a:t>
            </a:r>
            <a:r>
              <a:rPr lang="en-US" baseline="0" dirty="0" smtClean="0"/>
              <a:t>sideways “T” is written in the box next to Team B’s 23</a:t>
            </a:r>
            <a:r>
              <a:rPr lang="en-US" baseline="30000" dirty="0" smtClean="0"/>
              <a:t>rd</a:t>
            </a:r>
            <a:r>
              <a:rPr lang="en-US" baseline="0" dirty="0" smtClean="0"/>
              <a:t> point.  Team A’s 23</a:t>
            </a:r>
            <a:r>
              <a:rPr lang="en-US" baseline="30000" dirty="0" smtClean="0"/>
              <a:t>rd</a:t>
            </a:r>
            <a:r>
              <a:rPr lang="en-US" baseline="0" dirty="0" smtClean="0"/>
              <a:t> point is boxed in their “Running Score” and “Play By Play” sections.  It is written in the row of the first server because he or she will be serving for the second time in the set.</a:t>
            </a:r>
            <a:endParaRPr lang="en-US" dirty="0" smtClean="0"/>
          </a:p>
        </p:txBody>
      </p:sp>
      <p:sp>
        <p:nvSpPr>
          <p:cNvPr id="4" name="Slide Number Placeholder 3"/>
          <p:cNvSpPr>
            <a:spLocks noGrp="1"/>
          </p:cNvSpPr>
          <p:nvPr>
            <p:ph type="sldNum" sz="quarter" idx="10"/>
          </p:nvPr>
        </p:nvSpPr>
        <p:spPr/>
        <p:txBody>
          <a:bodyPr/>
          <a:lstStyle/>
          <a:p>
            <a:fld id="{643323A6-6803-4C4D-ABFA-19704669DBB8}" type="slidenum">
              <a:rPr lang="en-US" smtClean="0"/>
              <a:t>31</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scores</a:t>
            </a:r>
            <a:r>
              <a:rPr lang="en-US" baseline="0" dirty="0" smtClean="0"/>
              <a:t> their 24</a:t>
            </a:r>
            <a:r>
              <a:rPr lang="en-US" baseline="30000" dirty="0" smtClean="0"/>
              <a:t>th</a:t>
            </a:r>
            <a:r>
              <a:rPr lang="en-US" baseline="0" dirty="0" smtClean="0"/>
              <a:t> point.</a:t>
            </a:r>
          </a:p>
          <a:p>
            <a:r>
              <a:rPr lang="en-US" baseline="0" dirty="0" smtClean="0"/>
              <a:t>Team B then takes a time-out.</a:t>
            </a:r>
          </a:p>
          <a:p>
            <a:r>
              <a:rPr lang="en-US" baseline="0" dirty="0" smtClean="0"/>
              <a:t>“Tx” is written in the box next to Team A’s 24</a:t>
            </a:r>
            <a:r>
              <a:rPr lang="en-US" baseline="30000" dirty="0" smtClean="0"/>
              <a:t>th</a:t>
            </a:r>
            <a:r>
              <a:rPr lang="en-US" baseline="0" dirty="0" smtClean="0"/>
              <a:t> point.</a:t>
            </a:r>
          </a:p>
          <a:p>
            <a:r>
              <a:rPr lang="en-US" baseline="0" dirty="0" smtClean="0"/>
              <a:t>The current score is written in the shaded box that says “Score 2” in Team B’s “Time Outs” section because it is their second time-out.  In this case, the score would be written “23-24” because Team B took the time-out so their points are written first.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32</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 scores their 25</a:t>
            </a:r>
            <a:r>
              <a:rPr lang="en-US" baseline="30000" dirty="0" smtClean="0"/>
              <a:t>th</a:t>
            </a:r>
            <a:r>
              <a:rPr lang="en-US" dirty="0" smtClean="0"/>
              <a:t> point.</a:t>
            </a:r>
            <a:r>
              <a:rPr lang="en-US" baseline="0" dirty="0" smtClean="0"/>
              <a:t>  This is recorded in the “Play By Play” section and crossed out in the “Running Score” section.</a:t>
            </a:r>
          </a:p>
          <a:p>
            <a:r>
              <a:rPr lang="en-US" baseline="0" dirty="0" smtClean="0"/>
              <a:t>The first and second sets of the match in the Metro Volleyball Conference are played to 25 with no cap and at least a two point difference; therefore, Team A wins the first set.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33</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score is recorded in the shaded box, found under the “Running</a:t>
            </a:r>
            <a:r>
              <a:rPr lang="en-US" baseline="0" dirty="0" smtClean="0"/>
              <a:t> Score” section, that says “Final Score.”  In this case, the score is written “25-23” because Team A scored 25 points, and they are on the left side of the page, and Team B scored 23 points, and they are on the right side of the page.</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34</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match continues with</a:t>
            </a:r>
            <a:r>
              <a:rPr lang="en-US" baseline="0" dirty="0" smtClean="0"/>
              <a:t> the second set scored in the same way.</a:t>
            </a:r>
          </a:p>
          <a:p>
            <a:r>
              <a:rPr lang="en-US" baseline="0" dirty="0" smtClean="0"/>
              <a:t>Prior to the third set, there is a coin flip to determine service team and sides of the court.  Make sure the team playing on your left side is written on the left side of the score sheet, and the team playing on your right side is listed on the right side of the score sheet.</a:t>
            </a:r>
          </a:p>
          <a:p>
            <a:r>
              <a:rPr lang="en-US" baseline="0" dirty="0" smtClean="0"/>
              <a:t>Set three is played to 15 points with no cap and a team winning by two points.</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35</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a match the winner and scores of all the games must be written at the bottom</a:t>
            </a:r>
            <a:r>
              <a:rPr lang="en-US" baseline="0" dirty="0" smtClean="0"/>
              <a:t> of the page on the left side where it states “Match Winner/Score.”</a:t>
            </a:r>
          </a:p>
          <a:p>
            <a:r>
              <a:rPr lang="en-US" baseline="0" dirty="0" smtClean="0"/>
              <a:t>In this case Team A won the match so their name is written on the line followed by the scores from all three sets.</a:t>
            </a:r>
          </a:p>
          <a:p>
            <a:r>
              <a:rPr lang="en-US" baseline="0" dirty="0" smtClean="0"/>
              <a:t>The winning team’s scores are always written first.</a:t>
            </a:r>
          </a:p>
          <a:p>
            <a:r>
              <a:rPr lang="en-US" baseline="0" dirty="0" smtClean="0"/>
              <a:t>Lastly, the referee must sign where it says “Officials.”  Be sure to prompt the referee to sign the score sheet if they forget.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36</a:t>
            </a:fld>
            <a:endParaRPr lang="en-US" dirty="0"/>
          </a:p>
        </p:txBody>
      </p:sp>
    </p:spTree>
    <p:extLst>
      <p:ext uri="{BB962C8B-B14F-4D97-AF65-F5344CB8AC3E}">
        <p14:creationId xmlns:p14="http://schemas.microsoft.com/office/powerpoint/2010/main" val="3206496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viewing the </a:t>
            </a:r>
            <a:r>
              <a:rPr lang="en-US" baseline="0" dirty="0" smtClean="0"/>
              <a:t>Metro Volleyball Conference Scorekeeping Tutorial.</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37</a:t>
            </a:fld>
            <a:endParaRPr lang="en-US" dirty="0"/>
          </a:p>
        </p:txBody>
      </p:sp>
    </p:spTree>
    <p:extLst>
      <p:ext uri="{BB962C8B-B14F-4D97-AF65-F5344CB8AC3E}">
        <p14:creationId xmlns:p14="http://schemas.microsoft.com/office/powerpoint/2010/main" val="405268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teams will switch sides after the first set and Team A will serve</a:t>
            </a:r>
            <a:r>
              <a:rPr lang="en-US" baseline="0" dirty="0" smtClean="0"/>
              <a:t> the second set.  The team names and serving team can be filled out right away in the “Game 2” section.</a:t>
            </a:r>
          </a:p>
          <a:p>
            <a:r>
              <a:rPr lang="en-US" baseline="0" dirty="0" smtClean="0"/>
              <a:t>“Team B” will be listed on the left side of the score sheet and “Team A” will be listed on the right side of the shore sheet.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4</a:t>
            </a:fld>
            <a:endParaRPr lang="en-US" dirty="0"/>
          </a:p>
        </p:txBody>
      </p:sp>
    </p:spTree>
    <p:extLst>
      <p:ext uri="{BB962C8B-B14F-4D97-AF65-F5344CB8AC3E}">
        <p14:creationId xmlns:p14="http://schemas.microsoft.com/office/powerpoint/2010/main" val="373890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line-ups may be filled</a:t>
            </a:r>
            <a:r>
              <a:rPr lang="en-US" baseline="0" dirty="0" smtClean="0"/>
              <a:t> out on the score sheet once the coaches submit their line-up sheets to you.</a:t>
            </a:r>
          </a:p>
          <a:p>
            <a:r>
              <a:rPr lang="en-US" baseline="0" dirty="0" smtClean="0"/>
              <a:t>The coaches line-up sheet can be seen on the right side of the screen.</a:t>
            </a:r>
          </a:p>
          <a:p>
            <a:r>
              <a:rPr lang="en-US" baseline="0" dirty="0" smtClean="0"/>
              <a:t>The letter “c” written after a number indicates the floor captain.  It is written after the player number on the score sheet as well.</a:t>
            </a:r>
          </a:p>
          <a:p>
            <a:r>
              <a:rPr lang="en-US" baseline="0" dirty="0" smtClean="0"/>
              <a:t>If the coach lists a libero uniform number at the top of the line-up sheet, that number is written at the top of the page on the gray shaded triangle over the word “libero.”</a:t>
            </a:r>
          </a:p>
          <a:p>
            <a:r>
              <a:rPr lang="en-US" baseline="0" dirty="0" smtClean="0"/>
              <a:t>Team A’s libero is player #1.</a:t>
            </a:r>
          </a:p>
          <a:p>
            <a:r>
              <a:rPr lang="en-US" baseline="0" dirty="0" smtClean="0"/>
              <a:t>Team B’s libero is player #8.</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5</a:t>
            </a:fld>
            <a:endParaRPr lang="en-US" dirty="0"/>
          </a:p>
        </p:txBody>
      </p:sp>
    </p:spTree>
    <p:extLst>
      <p:ext uri="{BB962C8B-B14F-4D97-AF65-F5344CB8AC3E}">
        <p14:creationId xmlns:p14="http://schemas.microsoft.com/office/powerpoint/2010/main" val="257127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Player #11</a:t>
            </a:r>
            <a:r>
              <a:rPr lang="en-US" baseline="0" dirty="0" smtClean="0"/>
              <a:t> on Team B serves the first 3 points which are each marked in the boxes in Team B’s “Play By Play” section.</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6</a:t>
            </a:fld>
            <a:endParaRPr lang="en-US" dirty="0"/>
          </a:p>
        </p:txBody>
      </p:sp>
    </p:spTree>
    <p:extLst>
      <p:ext uri="{BB962C8B-B14F-4D97-AF65-F5344CB8AC3E}">
        <p14:creationId xmlns:p14="http://schemas.microsoft.com/office/powerpoint/2010/main" val="117884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serve</a:t>
            </a:r>
            <a:r>
              <a:rPr lang="en-US" baseline="0" dirty="0" smtClean="0"/>
              <a:t> results in a loss of rally for Team B.  A sideways “T” is placed in the next open box in the row to signify the loss of rally.</a:t>
            </a:r>
          </a:p>
          <a:p>
            <a:r>
              <a:rPr lang="en-US" baseline="0" dirty="0" smtClean="0"/>
              <a:t>This point is awarded to Team A and is boxed because it is a point scored off a loss of rally.  It is boxed in both the “Running Score” and “Play By Play” sections on Team A’s side of the score sheet.</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7</a:t>
            </a:fld>
            <a:endParaRPr lang="en-US" dirty="0"/>
          </a:p>
        </p:txBody>
      </p:sp>
    </p:spTree>
    <p:extLst>
      <p:ext uri="{BB962C8B-B14F-4D97-AF65-F5344CB8AC3E}">
        <p14:creationId xmlns:p14="http://schemas.microsoft.com/office/powerpoint/2010/main" val="383468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Player #3</a:t>
            </a:r>
            <a:r>
              <a:rPr lang="en-US" baseline="0" dirty="0" smtClean="0"/>
              <a:t> for Team A serves and Team A loses the rally.  The sideways “T” is again placed in the next open box in their “Play By Play” row.</a:t>
            </a:r>
          </a:p>
          <a:p>
            <a:r>
              <a:rPr lang="en-US" baseline="0" dirty="0" smtClean="0"/>
              <a:t>Team B has earned their 4</a:t>
            </a:r>
            <a:r>
              <a:rPr lang="en-US" baseline="30000" dirty="0" smtClean="0"/>
              <a:t>th</a:t>
            </a:r>
            <a:r>
              <a:rPr lang="en-US" baseline="0" dirty="0" smtClean="0"/>
              <a:t> point which is scored off a lose of a rally, therefore, the 4</a:t>
            </a:r>
            <a:r>
              <a:rPr lang="en-US" baseline="30000" dirty="0" smtClean="0"/>
              <a:t>th</a:t>
            </a:r>
            <a:r>
              <a:rPr lang="en-US" baseline="0" dirty="0" smtClean="0"/>
              <a:t> point is boxed in their “Running Score” and “Play By Play” sections.</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8</a:t>
            </a:fld>
            <a:endParaRPr lang="en-US" dirty="0"/>
          </a:p>
        </p:txBody>
      </p:sp>
    </p:spTree>
    <p:extLst>
      <p:ext uri="{BB962C8B-B14F-4D97-AF65-F5344CB8AC3E}">
        <p14:creationId xmlns:p14="http://schemas.microsoft.com/office/powerpoint/2010/main" val="65896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Player</a:t>
            </a:r>
            <a:r>
              <a:rPr lang="en-US" baseline="0" dirty="0" smtClean="0"/>
              <a:t> #2 on Team B serves twice and wins both points. The 5</a:t>
            </a:r>
            <a:r>
              <a:rPr lang="en-US" baseline="30000" dirty="0" smtClean="0"/>
              <a:t>th</a:t>
            </a:r>
            <a:r>
              <a:rPr lang="en-US" baseline="0" dirty="0" smtClean="0"/>
              <a:t> and 6</a:t>
            </a:r>
            <a:r>
              <a:rPr lang="en-US" baseline="30000" dirty="0" smtClean="0"/>
              <a:t>th</a:t>
            </a:r>
            <a:r>
              <a:rPr lang="en-US" baseline="0" dirty="0" smtClean="0"/>
              <a:t> points are written in their “Play By Play” section boxes and crossed out in their “Running Score” section.</a:t>
            </a:r>
            <a:endParaRPr lang="en-US" dirty="0"/>
          </a:p>
        </p:txBody>
      </p:sp>
      <p:sp>
        <p:nvSpPr>
          <p:cNvPr id="4" name="Slide Number Placeholder 3"/>
          <p:cNvSpPr>
            <a:spLocks noGrp="1"/>
          </p:cNvSpPr>
          <p:nvPr>
            <p:ph type="sldNum" sz="quarter" idx="10"/>
          </p:nvPr>
        </p:nvSpPr>
        <p:spPr/>
        <p:txBody>
          <a:bodyPr/>
          <a:lstStyle/>
          <a:p>
            <a:fld id="{643323A6-6803-4C4D-ABFA-19704669DBB8}" type="slidenum">
              <a:rPr lang="en-US" smtClean="0"/>
              <a:t>9</a:t>
            </a:fld>
            <a:endParaRPr lang="en-US" dirty="0"/>
          </a:p>
        </p:txBody>
      </p:sp>
    </p:spTree>
    <p:extLst>
      <p:ext uri="{BB962C8B-B14F-4D97-AF65-F5344CB8AC3E}">
        <p14:creationId xmlns:p14="http://schemas.microsoft.com/office/powerpoint/2010/main" val="338567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9/1/2014</a:t>
            </a:fld>
            <a:endParaRPr lang="en-US" dirty="0"/>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dirty="0"/>
          </a:p>
        </p:txBody>
      </p:sp>
      <p:sp>
        <p:nvSpPr>
          <p:cNvPr id="28" name="Footer Placeholder 27"/>
          <p:cNvSpPr>
            <a:spLocks noGrp="1"/>
          </p:cNvSpPr>
          <p:nvPr>
            <p:ph type="ftr" sz="quarter" idx="12"/>
          </p:nvPr>
        </p:nvSpPr>
        <p:spPr/>
        <p:txBody>
          <a:bodyPr rtlCol="0"/>
          <a:lstStyle/>
          <a:p>
            <a:endParaRPr kumimoji="0"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9/1/2014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9/1/2014</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gi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hyperlink" Target="mailto:metrovbreferees@wi.rr.com"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7.m4a"/><Relationship Id="rId7" Type="http://schemas.openxmlformats.org/officeDocument/2006/relationships/image" Target="../media/image5.tmp"/><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audio" Target="../media/media17.m4a"/></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0.m4a"/><Relationship Id="rId1" Type="http://schemas.microsoft.com/office/2007/relationships/media" Target="../media/media30.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2.m4a"/><Relationship Id="rId1" Type="http://schemas.microsoft.com/office/2007/relationships/media" Target="../media/media32.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4.m4a"/><Relationship Id="rId1" Type="http://schemas.microsoft.com/office/2007/relationships/media" Target="../media/media34.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6.m4a"/><Relationship Id="rId1" Type="http://schemas.microsoft.com/office/2007/relationships/media" Target="../media/media36.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10.gif"/><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image" Target="../media/image9.jpeg"/><Relationship Id="rId5" Type="http://schemas.openxmlformats.org/officeDocument/2006/relationships/image" Target="../media/image5.tmp"/><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38.m4a"/><Relationship Id="rId1" Type="http://schemas.microsoft.com/office/2007/relationships/media" Target="../media/media38.m4a"/><Relationship Id="rId6" Type="http://schemas.openxmlformats.org/officeDocument/2006/relationships/image" Target="../media/image11.gif"/><Relationship Id="rId5" Type="http://schemas.openxmlformats.org/officeDocument/2006/relationships/hyperlink" Target="mailto:metrovbreferees@wi.rr.com" TargetMode="External"/><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8.xml"/><Relationship Id="rId7" Type="http://schemas.openxmlformats.org/officeDocument/2006/relationships/image" Target="../media/image7.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notesSlide" Target="../notesSlides/notesSlide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5.tmp"/><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458200" cy="1470025"/>
          </a:xfrm>
        </p:spPr>
        <p:txBody>
          <a:bodyPr/>
          <a:lstStyle/>
          <a:p>
            <a:r>
              <a:rPr lang="en-US" dirty="0" smtClean="0"/>
              <a:t>Metro Volleyball Conference Scorekeeping Tutorial</a:t>
            </a:r>
            <a:endParaRPr lang="en-US" dirty="0"/>
          </a:p>
        </p:txBody>
      </p:sp>
      <p:sp>
        <p:nvSpPr>
          <p:cNvPr id="3" name="Subtitle 2"/>
          <p:cNvSpPr>
            <a:spLocks noGrp="1"/>
          </p:cNvSpPr>
          <p:nvPr>
            <p:ph type="subTitle" idx="1"/>
          </p:nvPr>
        </p:nvSpPr>
        <p:spPr>
          <a:xfrm>
            <a:off x="5410200" y="5105400"/>
            <a:ext cx="3646714" cy="914400"/>
          </a:xfrm>
        </p:spPr>
        <p:txBody>
          <a:bodyPr>
            <a:normAutofit/>
          </a:bodyPr>
          <a:lstStyle/>
          <a:p>
            <a:pPr algn="ctr"/>
            <a:r>
              <a:rPr lang="en-US" sz="2000" b="1" dirty="0" smtClean="0">
                <a:solidFill>
                  <a:srgbClr val="0070C0"/>
                </a:solidFill>
                <a:latin typeface="+mj-lt"/>
                <a:hlinkClick r:id="rId5"/>
              </a:rPr>
              <a:t>metrovbreferees@wi.rr.com</a:t>
            </a:r>
            <a:endParaRPr lang="en-US" sz="2000" b="1" dirty="0" smtClean="0">
              <a:solidFill>
                <a:srgbClr val="0070C0"/>
              </a:solidFill>
              <a:latin typeface="+mj-lt"/>
            </a:endParaRPr>
          </a:p>
          <a:p>
            <a:pPr algn="ctr"/>
            <a:r>
              <a:rPr lang="en-US" sz="2000" b="1" dirty="0" smtClean="0">
                <a:solidFill>
                  <a:srgbClr val="0070C0"/>
                </a:solidFill>
                <a:latin typeface="+mj-lt"/>
              </a:rPr>
              <a:t>September, 2014</a:t>
            </a:r>
            <a:endParaRPr lang="en-US" sz="2000" b="1" dirty="0">
              <a:solidFill>
                <a:srgbClr val="0070C0"/>
              </a:solidFill>
              <a:latin typeface="+mj-lt"/>
            </a:endParaRPr>
          </a:p>
        </p:txBody>
      </p:sp>
      <p:pic>
        <p:nvPicPr>
          <p:cNvPr id="1028" name="Picture 4" descr="http://hdwallpapersearly.com/wp-content/uploads/2014/02/volleyball-wallpaper-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3962399"/>
            <a:ext cx="5260975" cy="28118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864626" y="-381000"/>
            <a:ext cx="2228850" cy="3714750"/>
          </a:xfrm>
          <a:prstGeom prst="rect">
            <a:avLst/>
          </a:prstGeom>
        </p:spPr>
      </p:pic>
      <p:pic>
        <p:nvPicPr>
          <p:cNvPr id="4" name="Slide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34400" y="6243452"/>
            <a:ext cx="609600" cy="609600"/>
          </a:xfrm>
          <a:prstGeom prst="rect">
            <a:avLst/>
          </a:prstGeom>
        </p:spPr>
      </p:pic>
      <p:sp>
        <p:nvSpPr>
          <p:cNvPr id="7" name="TextBox 6"/>
          <p:cNvSpPr txBox="1"/>
          <p:nvPr/>
        </p:nvSpPr>
        <p:spPr>
          <a:xfrm>
            <a:off x="5867400" y="6202978"/>
            <a:ext cx="3124200" cy="492443"/>
          </a:xfrm>
          <a:prstGeom prst="rect">
            <a:avLst/>
          </a:prstGeom>
          <a:noFill/>
        </p:spPr>
        <p:txBody>
          <a:bodyPr wrap="square" lIns="0" tIns="0" rIns="0" bIns="0" rtlCol="0" anchor="ctr" anchorCtr="0">
            <a:spAutoFit/>
          </a:bodyPr>
          <a:lstStyle/>
          <a:p>
            <a:pPr algn="ctr"/>
            <a:r>
              <a:rPr lang="en-US" sz="1600" dirty="0" smtClean="0"/>
              <a:t>Property of the</a:t>
            </a:r>
          </a:p>
          <a:p>
            <a:pPr algn="ctr"/>
            <a:r>
              <a:rPr lang="en-US" sz="1600" dirty="0" smtClean="0"/>
              <a:t>Metro Volleyball Conference</a:t>
            </a:r>
            <a:endParaRPr lang="en-US" sz="1600" dirty="0"/>
          </a:p>
        </p:txBody>
      </p:sp>
      <p:sp>
        <p:nvSpPr>
          <p:cNvPr id="6" name="Right Arrow 5"/>
          <p:cNvSpPr/>
          <p:nvPr/>
        </p:nvSpPr>
        <p:spPr>
          <a:xfrm>
            <a:off x="8534399" y="4724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4181605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48" fill="hold"/>
                                        <p:tgtEl>
                                          <p:spTgt spid="4"/>
                                        </p:tgtEl>
                                      </p:cBhvr>
                                    </p:cmd>
                                  </p:childTnLst>
                                </p:cTn>
                              </p:par>
                            </p:childTnLst>
                          </p:cTn>
                        </p:par>
                        <p:par>
                          <p:cTn id="7" fill="hold">
                            <p:stCondLst>
                              <p:cond delay="9148"/>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
                </p:tgtEl>
              </p:cMediaNode>
            </p:audio>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251991" cy="103848"/>
                </a:xfrm>
                <a:prstGeom prst="rect">
                  <a:avLst/>
                </a:prstGeom>
                <a:noFill/>
              </p:spPr>
              <p:txBody>
                <a:bodyPr wrap="square" lIns="0" tIns="0" rIns="0" bIns="0" rtlCol="0">
                  <a:spAutoFit/>
                </a:bodyPr>
                <a:lstStyle/>
                <a:p>
                  <a:r>
                    <a:rPr lang="en-US" sz="800" dirty="0" smtClean="0"/>
                    <a:t>15    </a:t>
                  </a:r>
                  <a:r>
                    <a:rPr lang="en-US" sz="800" dirty="0" smtClean="0">
                      <a:solidFill>
                        <a:srgbClr val="FF0000"/>
                      </a:solidFill>
                    </a:rPr>
                    <a:t>2</a:t>
                  </a:r>
                  <a:endParaRPr lang="en-US" sz="800" dirty="0">
                    <a:solidFill>
                      <a:srgbClr val="FF0000"/>
                    </a:solidFill>
                  </a:endParaRPr>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solidFill>
                  <a:srgbClr val="FF0000"/>
                </a:solidFill>
              </a:rPr>
              <a:t>Sx</a:t>
            </a:r>
          </a:p>
          <a:p>
            <a:pPr algn="ctr"/>
            <a:r>
              <a:rPr lang="en-US" sz="500" dirty="0" smtClean="0">
                <a:solidFill>
                  <a:srgbClr val="FF0000"/>
                </a:solidFill>
              </a:rPr>
              <a:t>2/15</a:t>
            </a:r>
            <a:endParaRPr lang="en-US" sz="500" dirty="0">
              <a:solidFill>
                <a:srgbClr val="FF0000"/>
              </a:solidFill>
            </a:endParaRPr>
          </a:p>
        </p:txBody>
      </p:sp>
      <p:cxnSp>
        <p:nvCxnSpPr>
          <p:cNvPr id="54" name="Straight Connector 53"/>
          <p:cNvCxnSpPr/>
          <p:nvPr/>
        </p:nvCxnSpPr>
        <p:spPr>
          <a:xfrm flipV="1">
            <a:off x="431922" y="1694621"/>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Slide 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55" name="Right Arrow 54"/>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216233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4" fill="hold"/>
                                        <p:tgtEl>
                                          <p:spTgt spid="52"/>
                                        </p:tgtEl>
                                      </p:cBhvr>
                                    </p:cmd>
                                  </p:childTnLst>
                                </p:cTn>
                              </p:par>
                            </p:childTnLst>
                          </p:cTn>
                        </p:par>
                        <p:par>
                          <p:cTn id="7" fill="hold">
                            <p:stCondLst>
                              <p:cond delay="87074"/>
                            </p:stCondLst>
                            <p:childTnLst>
                              <p:par>
                                <p:cTn id="8" presetID="1" presetClass="entr" presetSubtype="0" fill="hold" grpId="0" nodeType="afterEffect">
                                  <p:stCondLst>
                                    <p:cond delay="0"/>
                                  </p:stCondLst>
                                  <p:childTnLst>
                                    <p:set>
                                      <p:cBhvr>
                                        <p:cTn id="9"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2"/>
                </p:tgtEl>
              </p:cMediaNode>
            </p:audio>
          </p:childTnLst>
        </p:cTn>
      </p:par>
    </p:tnLst>
    <p:bldLst>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251991" cy="103848"/>
                </a:xfrm>
                <a:prstGeom prst="rect">
                  <a:avLst/>
                </a:prstGeom>
                <a:noFill/>
              </p:spPr>
              <p:txBody>
                <a:bodyPr wrap="square" lIns="0" tIns="0" rIns="0" bIns="0" rtlCol="0">
                  <a:spAutoFit/>
                </a:bodyPr>
                <a:lstStyle/>
                <a:p>
                  <a:r>
                    <a:rPr lang="en-US" sz="800" dirty="0" smtClean="0"/>
                    <a:t>15    2</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solidFill>
                  <a:srgbClr val="FF0000"/>
                </a:solidFill>
              </a:rPr>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8</a:t>
            </a:r>
            <a:endParaRPr lang="en-US" sz="800" dirty="0">
              <a:solidFill>
                <a:srgbClr val="FF0000"/>
              </a:solidFill>
            </a:endParaRPr>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565945" y="1172290"/>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Slide 1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59" name="Right Arrow 58"/>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1945981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70" fill="hold"/>
                                        <p:tgtEl>
                                          <p:spTgt spid="57"/>
                                        </p:tgtEl>
                                      </p:cBhvr>
                                    </p:cmd>
                                  </p:childTnLst>
                                </p:cTn>
                              </p:par>
                            </p:childTnLst>
                          </p:cTn>
                        </p:par>
                        <p:par>
                          <p:cTn id="7" fill="hold">
                            <p:stCondLst>
                              <p:cond delay="10170"/>
                            </p:stCondLst>
                            <p:childTnLst>
                              <p:par>
                                <p:cTn id="8" presetID="1" presetClass="entr" presetSubtype="0" fill="hold" grpId="0" nodeType="afterEffect">
                                  <p:stCondLst>
                                    <p:cond delay="0"/>
                                  </p:stCondLst>
                                  <p:childTnLst>
                                    <p:set>
                                      <p:cBhvr>
                                        <p:cTn id="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7"/>
                </p:tgtEl>
              </p:cMediaNode>
            </p:audio>
          </p:childTnLst>
        </p:cTn>
      </p:par>
    </p:tnLst>
    <p:bldLst>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251991" cy="103848"/>
                </a:xfrm>
                <a:prstGeom prst="rect">
                  <a:avLst/>
                </a:prstGeom>
                <a:noFill/>
              </p:spPr>
              <p:txBody>
                <a:bodyPr wrap="square" lIns="0" tIns="0" rIns="0" bIns="0" rtlCol="0">
                  <a:spAutoFit/>
                </a:bodyPr>
                <a:lstStyle/>
                <a:p>
                  <a:r>
                    <a:rPr lang="en-US" sz="800" dirty="0" smtClean="0"/>
                    <a:t>15    2</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Tx</a:t>
            </a:r>
            <a:endParaRPr lang="en-US" sz="800" dirty="0">
              <a:solidFill>
                <a:srgbClr val="FF0000"/>
              </a:solidFill>
            </a:endParaRPr>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solidFill>
                  <a:srgbClr val="FF0000"/>
                </a:solidFill>
              </a:rPr>
              <a:t>1-8</a:t>
            </a:r>
            <a:endParaRPr lang="en-US" sz="1050" dirty="0">
              <a:solidFill>
                <a:srgbClr val="FF0000"/>
              </a:solidFill>
            </a:endParaRPr>
          </a:p>
        </p:txBody>
      </p:sp>
      <p:sp>
        <p:nvSpPr>
          <p:cNvPr id="60" name="Rectangle 59"/>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Slide 1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61" name="Right Arrow 60"/>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4097311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831" fill="hold"/>
                                        <p:tgtEl>
                                          <p:spTgt spid="58"/>
                                        </p:tgtEl>
                                      </p:cBhvr>
                                    </p:cmd>
                                  </p:childTnLst>
                                </p:cTn>
                              </p:par>
                            </p:childTnLst>
                          </p:cTn>
                        </p:par>
                        <p:par>
                          <p:cTn id="7" fill="hold">
                            <p:stCondLst>
                              <p:cond delay="33831"/>
                            </p:stCondLst>
                            <p:childTnLst>
                              <p:par>
                                <p:cTn id="8" presetID="1" presetClass="entr" presetSubtype="0" fill="hold" grpId="0" nodeType="afterEffect">
                                  <p:stCondLst>
                                    <p:cond delay="0"/>
                                  </p:stCondLst>
                                  <p:childTnLst>
                                    <p:set>
                                      <p:cBhvr>
                                        <p:cTn id="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8"/>
                </p:tgtEl>
              </p:cMediaNode>
            </p:audio>
          </p:childTnLst>
        </p:cTn>
      </p:par>
    </p:tnLst>
    <p:bldLst>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251991" cy="103848"/>
                </a:xfrm>
                <a:prstGeom prst="rect">
                  <a:avLst/>
                </a:prstGeom>
                <a:noFill/>
              </p:spPr>
              <p:txBody>
                <a:bodyPr wrap="square" lIns="0" tIns="0" rIns="0" bIns="0" rtlCol="0">
                  <a:spAutoFit/>
                </a:bodyPr>
                <a:lstStyle/>
                <a:p>
                  <a:r>
                    <a:rPr lang="en-US" sz="800" dirty="0" smtClean="0"/>
                    <a:t>15    2</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sp>
        <p:nvSpPr>
          <p:cNvPr id="58" name="TextBox 57"/>
          <p:cNvSpPr txBox="1"/>
          <p:nvPr/>
        </p:nvSpPr>
        <p:spPr>
          <a:xfrm>
            <a:off x="1627632" y="870804"/>
            <a:ext cx="91440"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2</a:t>
            </a:r>
            <a:endParaRPr lang="en-US" sz="800" dirty="0">
              <a:solidFill>
                <a:srgbClr val="FF0000"/>
              </a:solidFill>
            </a:endParaRPr>
          </a:p>
        </p:txBody>
      </p:sp>
      <p:sp>
        <p:nvSpPr>
          <p:cNvPr id="60" name="Rectangle 59"/>
          <p:cNvSpPr/>
          <p:nvPr/>
        </p:nvSpPr>
        <p:spPr>
          <a:xfrm>
            <a:off x="4280378" y="507875"/>
            <a:ext cx="76200"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Rectangle 61"/>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Slide 1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63" name="Right Arrow 62"/>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7002301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0" fill="hold"/>
                                        <p:tgtEl>
                                          <p:spTgt spid="61"/>
                                        </p:tgtEl>
                                      </p:cBhvr>
                                    </p:cmd>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1"/>
                </p:tgtEl>
              </p:cMediaNode>
            </p:audio>
          </p:childTnLst>
        </p:cTn>
      </p:par>
    </p:tnLst>
    <p:bldLst>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251991" cy="103848"/>
                </a:xfrm>
                <a:prstGeom prst="rect">
                  <a:avLst/>
                </a:prstGeom>
                <a:noFill/>
              </p:spPr>
              <p:txBody>
                <a:bodyPr wrap="square" lIns="0" tIns="0" rIns="0" bIns="0" rtlCol="0">
                  <a:spAutoFit/>
                </a:bodyPr>
                <a:lstStyle/>
                <a:p>
                  <a:r>
                    <a:rPr lang="en-US" sz="800" dirty="0" smtClean="0"/>
                    <a:t>15    2</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3</a:t>
            </a:r>
            <a:endParaRPr lang="en-US" sz="800" dirty="0">
              <a:solidFill>
                <a:srgbClr val="FF0000"/>
              </a:solidFill>
            </a:endParaRPr>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4</a:t>
            </a:r>
            <a:endParaRPr lang="en-US" sz="800" dirty="0">
              <a:solidFill>
                <a:srgbClr val="FF0000"/>
              </a:solidFill>
            </a:endParaRPr>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solidFill>
                  <a:srgbClr val="FF0000"/>
                </a:solidFill>
              </a:rPr>
              <a:t>5</a:t>
            </a:r>
          </a:p>
        </p:txBody>
      </p:sp>
      <p:cxnSp>
        <p:nvCxnSpPr>
          <p:cNvPr id="64" name="Straight Connector 63"/>
          <p:cNvCxnSpPr/>
          <p:nvPr/>
        </p:nvCxnSpPr>
        <p:spPr>
          <a:xfrm flipV="1">
            <a:off x="4280378" y="641358"/>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246221"/>
          </a:xfrm>
          <a:prstGeom prst="rect">
            <a:avLst/>
          </a:prstGeom>
          <a:noFill/>
          <a:ln>
            <a:noFill/>
          </a:ln>
        </p:spPr>
        <p:txBody>
          <a:bodyPr wrap="square" rtlCol="0">
            <a:spAutoFit/>
          </a:bodyPr>
          <a:lstStyle/>
          <a:p>
            <a:r>
              <a:rPr lang="en-US" sz="1000" dirty="0" smtClean="0">
                <a:solidFill>
                  <a:srgbClr val="FF0000"/>
                </a:solidFill>
              </a:rPr>
              <a:t>Yellow Card #9 (8-5)</a:t>
            </a:r>
            <a:endParaRPr lang="en-US" sz="1000" dirty="0">
              <a:solidFill>
                <a:srgbClr val="FF0000"/>
              </a:solidFill>
            </a:endParaRPr>
          </a:p>
        </p:txBody>
      </p:sp>
      <p:sp>
        <p:nvSpPr>
          <p:cNvPr id="88" name="Rectangle 87"/>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Slide 1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89" name="Right Arrow 88"/>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2011477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73" fill="hold"/>
                                        <p:tgtEl>
                                          <p:spTgt spid="87"/>
                                        </p:tgtEl>
                                      </p:cBhvr>
                                    </p:cmd>
                                  </p:childTnLst>
                                </p:cTn>
                              </p:par>
                            </p:childTnLst>
                          </p:cTn>
                        </p:par>
                        <p:par>
                          <p:cTn id="7" fill="hold">
                            <p:stCondLst>
                              <p:cond delay="36873"/>
                            </p:stCondLst>
                            <p:childTnLst>
                              <p:par>
                                <p:cTn id="8" presetID="1" presetClass="entr" presetSubtype="0" fill="hold" grpId="0" nodeType="afterEffect">
                                  <p:stCondLst>
                                    <p:cond delay="0"/>
                                  </p:stCondLst>
                                  <p:childTnLst>
                                    <p:set>
                                      <p:cBhvr>
                                        <p:cTn id="9"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87"/>
                </p:tgtEl>
              </p:cMediaNode>
            </p:audio>
          </p:childTnLst>
        </p:cTn>
      </p:par>
    </p:tnLst>
    <p:bldLst>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251991" cy="103848"/>
                </a:xfrm>
                <a:prstGeom prst="rect">
                  <a:avLst/>
                </a:prstGeom>
                <a:noFill/>
              </p:spPr>
              <p:txBody>
                <a:bodyPr wrap="square" lIns="0" tIns="0" rIns="0" bIns="0" rtlCol="0">
                  <a:spAutoFit/>
                </a:bodyPr>
                <a:lstStyle/>
                <a:p>
                  <a:r>
                    <a:rPr lang="en-US" sz="800" dirty="0" smtClean="0"/>
                    <a:t>15    2</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solidFill>
                  <a:srgbClr val="FF0000"/>
                </a:solidFill>
              </a:rPr>
              <a:t>Red </a:t>
            </a:r>
            <a:r>
              <a:rPr lang="en-US" sz="1000" dirty="0">
                <a:solidFill>
                  <a:srgbClr val="FF0000"/>
                </a:solidFill>
              </a:rPr>
              <a:t>Card #9 (</a:t>
            </a:r>
            <a:r>
              <a:rPr lang="en-US" sz="1000" dirty="0" smtClean="0">
                <a:solidFill>
                  <a:srgbClr val="FF0000"/>
                </a:solidFill>
              </a:rPr>
              <a:t>8-7)</a:t>
            </a:r>
            <a:endParaRPr lang="en-US" sz="1000" dirty="0">
              <a:solidFill>
                <a:srgbClr val="FF0000"/>
              </a:solidFill>
            </a:endParaRPr>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6</a:t>
            </a:r>
            <a:endParaRPr lang="en-US" sz="800" dirty="0">
              <a:solidFill>
                <a:srgbClr val="FF0000"/>
              </a:solidFill>
            </a:endParaRPr>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7</a:t>
            </a:r>
            <a:endParaRPr lang="en-US" sz="800" dirty="0">
              <a:solidFill>
                <a:srgbClr val="FF0000"/>
              </a:solidFill>
            </a:endParaRPr>
          </a:p>
        </p:txBody>
      </p:sp>
      <p:cxnSp>
        <p:nvCxnSpPr>
          <p:cNvPr id="89" name="Straight Connector 88"/>
          <p:cNvCxnSpPr/>
          <p:nvPr/>
        </p:nvCxnSpPr>
        <p:spPr>
          <a:xfrm flipV="1">
            <a:off x="4279392" y="963442"/>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solidFill>
                  <a:srgbClr val="FF0000"/>
                </a:solidFill>
              </a:rPr>
              <a:t>Px</a:t>
            </a:r>
            <a:endParaRPr lang="en-US" sz="800" dirty="0">
              <a:solidFill>
                <a:srgbClr val="FF0000"/>
              </a:solidFill>
            </a:endParaRPr>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solidFill>
                  <a:srgbClr val="FF0000"/>
                </a:solidFill>
              </a:rPr>
              <a:t>8</a:t>
            </a:r>
            <a:endParaRPr lang="en-US" sz="800" dirty="0">
              <a:solidFill>
                <a:srgbClr val="FF0000"/>
              </a:solidFill>
            </a:endParaRPr>
          </a:p>
        </p:txBody>
      </p:sp>
      <p:cxnSp>
        <p:nvCxnSpPr>
          <p:cNvPr id="93" name="Straight Connector 92"/>
          <p:cNvCxnSpPr/>
          <p:nvPr/>
        </p:nvCxnSpPr>
        <p:spPr>
          <a:xfrm flipV="1">
            <a:off x="4272287" y="1176590"/>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4" name="Slide 1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96" name="Right Arrow 95"/>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238031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446" fill="hold"/>
                                        <p:tgtEl>
                                          <p:spTgt spid="94"/>
                                        </p:tgtEl>
                                      </p:cBhvr>
                                    </p:cmd>
                                  </p:childTnLst>
                                </p:cTn>
                              </p:par>
                            </p:childTnLst>
                          </p:cTn>
                        </p:par>
                        <p:par>
                          <p:cTn id="7" fill="hold">
                            <p:stCondLst>
                              <p:cond delay="42446"/>
                            </p:stCondLst>
                            <p:childTnLst>
                              <p:par>
                                <p:cTn id="8" presetID="1" presetClass="entr" presetSubtype="0" fill="hold" grpId="0" nodeType="afterEffect">
                                  <p:stCondLst>
                                    <p:cond delay="0"/>
                                  </p:stCondLst>
                                  <p:childTnLst>
                                    <p:set>
                                      <p:cBhvr>
                                        <p:cTn id="9"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94"/>
                </p:tgtEl>
              </p:cMediaNode>
            </p:audio>
          </p:childTnLst>
        </p:cTn>
      </p:par>
    </p:tnLst>
    <p:bldLst>
      <p:bldP spid="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7">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sp>
        <p:nvSpPr>
          <p:cNvPr id="95" name="TextBox 94"/>
          <p:cNvSpPr txBox="1"/>
          <p:nvPr/>
        </p:nvSpPr>
        <p:spPr>
          <a:xfrm>
            <a:off x="6349503" y="1035116"/>
            <a:ext cx="91440"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9</a:t>
            </a:r>
            <a:endParaRPr lang="en-US" sz="800" dirty="0">
              <a:solidFill>
                <a:srgbClr val="FF0000"/>
              </a:solidFill>
            </a:endParaRPr>
          </a:p>
        </p:txBody>
      </p:sp>
      <p:sp>
        <p:nvSpPr>
          <p:cNvPr id="20" name="Isosceles Triangle 19"/>
          <p:cNvSpPr/>
          <p:nvPr/>
        </p:nvSpPr>
        <p:spPr>
          <a:xfrm>
            <a:off x="4876800" y="1009304"/>
            <a:ext cx="228600" cy="14892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4565945" y="1253085"/>
            <a:ext cx="76200"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6" name="Rectangle 95"/>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1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34400" y="6248400"/>
            <a:ext cx="609600" cy="609600"/>
          </a:xfrm>
          <a:prstGeom prst="rect">
            <a:avLst/>
          </a:prstGeom>
        </p:spPr>
      </p:pic>
      <p:pic>
        <p:nvPicPr>
          <p:cNvPr id="22" name="Slide 16B.m4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6200" y="6248400"/>
            <a:ext cx="609600" cy="609600"/>
          </a:xfrm>
          <a:prstGeom prst="rect">
            <a:avLst/>
          </a:prstGeom>
        </p:spPr>
      </p:pic>
      <p:sp>
        <p:nvSpPr>
          <p:cNvPr id="97" name="Right Arrow 96"/>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9552810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026" fill="hold"/>
                                        <p:tgtEl>
                                          <p:spTgt spid="21"/>
                                        </p:tgtEl>
                                      </p:cBhvr>
                                    </p:cmd>
                                  </p:childTnLst>
                                </p:cTn>
                              </p:par>
                            </p:childTnLst>
                          </p:cTn>
                        </p:par>
                        <p:par>
                          <p:cTn id="7" fill="hold">
                            <p:stCondLst>
                              <p:cond delay="58026"/>
                            </p:stCondLst>
                            <p:childTnLst>
                              <p:par>
                                <p:cTn id="8" presetID="1" presetClass="mediacall" presetSubtype="0" fill="hold" nodeType="afterEffect">
                                  <p:stCondLst>
                                    <p:cond delay="0"/>
                                  </p:stCondLst>
                                  <p:childTnLst>
                                    <p:cmd type="call" cmd="playFrom(0.0)">
                                      <p:cBhvr>
                                        <p:cTn id="9" dur="9287" fill="hold"/>
                                        <p:tgtEl>
                                          <p:spTgt spid="22"/>
                                        </p:tgtEl>
                                      </p:cBhvr>
                                    </p:cmd>
                                  </p:childTnLst>
                                </p:cTn>
                              </p:par>
                            </p:childTnLst>
                          </p:cTn>
                        </p:par>
                        <p:par>
                          <p:cTn id="10" fill="hold">
                            <p:stCondLst>
                              <p:cond delay="67313"/>
                            </p:stCondLst>
                            <p:childTnLst>
                              <p:par>
                                <p:cTn id="11" presetID="1" presetClass="entr" presetSubtype="0" fill="hold" grpId="0" nodeType="after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1"/>
                </p:tgtEl>
              </p:cMediaNode>
            </p:audio>
            <p:audio>
              <p:cMediaNode vol="80000" showWhenStopped="0">
                <p:cTn id="14" fill="hold" display="0">
                  <p:stCondLst>
                    <p:cond delay="indefinite"/>
                  </p:stCondLst>
                  <p:endCondLst>
                    <p:cond evt="onStopAudio" delay="0">
                      <p:tgtEl>
                        <p:sldTgt/>
                      </p:tgtEl>
                    </p:cond>
                  </p:endCondLst>
                </p:cTn>
                <p:tgtEl>
                  <p:spTgt spid="22"/>
                </p:tgtEl>
              </p:cMediaNode>
            </p:audio>
          </p:childTnLst>
        </p:cTn>
      </p:par>
    </p:tnLst>
    <p:bldLst>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a:ln>
              <a:noFill/>
            </a:ln>
          </p:spPr>
          <p:txBody>
            <a:bodyPr wrap="square" lIns="0" tIns="0" rIns="0" bIns="0" rtlCol="0" anchor="ctr">
              <a:spAutoFit/>
            </a:bodyPr>
            <a:lstStyle/>
            <a:p>
              <a:pPr algn="ctr"/>
              <a:r>
                <a:rPr lang="en-US" sz="600" dirty="0" smtClean="0">
                  <a:solidFill>
                    <a:srgbClr val="FF0000"/>
                  </a:solidFill>
                </a:rPr>
                <a:t>10</a:t>
              </a:r>
              <a:endParaRPr lang="en-US" sz="600" dirty="0">
                <a:solidFill>
                  <a:srgbClr val="FF0000"/>
                </a:solidFill>
              </a:endParaRPr>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rgbClr val="FF0000"/>
                </a:solidFill>
              </a:endParaRPr>
            </a:p>
          </p:txBody>
        </p:sp>
        <p:sp>
          <p:nvSpPr>
            <p:cNvPr id="106" name="TextBox 105"/>
            <p:cNvSpPr txBox="1"/>
            <p:nvPr/>
          </p:nvSpPr>
          <p:spPr>
            <a:xfrm>
              <a:off x="6488154" y="1066800"/>
              <a:ext cx="141246" cy="92333"/>
            </a:xfrm>
            <a:prstGeom prst="rect">
              <a:avLst/>
            </a:prstGeom>
            <a:noFill/>
            <a:ln>
              <a:noFill/>
            </a:ln>
          </p:spPr>
          <p:txBody>
            <a:bodyPr wrap="square" lIns="0" tIns="0" rIns="0" bIns="0" rtlCol="0" anchor="ctr">
              <a:spAutoFit/>
            </a:bodyPr>
            <a:lstStyle/>
            <a:p>
              <a:pPr algn="ctr"/>
              <a:r>
                <a:rPr lang="en-US" sz="600" dirty="0" smtClean="0">
                  <a:solidFill>
                    <a:srgbClr val="FF0000"/>
                  </a:solidFill>
                </a:rPr>
                <a:t>11</a:t>
              </a:r>
              <a:endParaRPr lang="en-US" sz="600" dirty="0">
                <a:solidFill>
                  <a:srgbClr val="FF0000"/>
                </a:solidFill>
              </a:endParaRPr>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rgbClr val="FF0000"/>
                </a:solidFill>
              </a:endParaRPr>
            </a:p>
          </p:txBody>
        </p:sp>
        <p:sp>
          <p:nvSpPr>
            <p:cNvPr id="109" name="TextBox 108"/>
            <p:cNvSpPr txBox="1"/>
            <p:nvPr/>
          </p:nvSpPr>
          <p:spPr>
            <a:xfrm>
              <a:off x="6488154" y="1066800"/>
              <a:ext cx="141246" cy="92333"/>
            </a:xfrm>
            <a:prstGeom prst="rect">
              <a:avLst/>
            </a:prstGeom>
            <a:noFill/>
            <a:ln>
              <a:noFill/>
            </a:ln>
          </p:spPr>
          <p:txBody>
            <a:bodyPr wrap="square" lIns="0" tIns="0" rIns="0" bIns="0" rtlCol="0" anchor="ctr">
              <a:spAutoFit/>
            </a:bodyPr>
            <a:lstStyle/>
            <a:p>
              <a:pPr algn="ctr"/>
              <a:r>
                <a:rPr lang="en-US" sz="600" dirty="0" smtClean="0">
                  <a:solidFill>
                    <a:srgbClr val="FF0000"/>
                  </a:solidFill>
                </a:rPr>
                <a:t>12</a:t>
              </a:r>
              <a:endParaRPr lang="en-US" sz="600" dirty="0">
                <a:solidFill>
                  <a:srgbClr val="FF0000"/>
                </a:solidFill>
              </a:endParaRPr>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rgbClr val="FF0000"/>
                </a:solidFill>
              </a:endParaRPr>
            </a:p>
          </p:txBody>
        </p:sp>
        <p:sp>
          <p:nvSpPr>
            <p:cNvPr id="112" name="TextBox 111"/>
            <p:cNvSpPr txBox="1"/>
            <p:nvPr/>
          </p:nvSpPr>
          <p:spPr>
            <a:xfrm>
              <a:off x="6488154" y="1066800"/>
              <a:ext cx="141246" cy="92333"/>
            </a:xfrm>
            <a:prstGeom prst="rect">
              <a:avLst/>
            </a:prstGeom>
            <a:noFill/>
            <a:ln>
              <a:noFill/>
            </a:ln>
          </p:spPr>
          <p:txBody>
            <a:bodyPr wrap="square" lIns="0" tIns="0" rIns="0" bIns="0" rtlCol="0" anchor="ctr">
              <a:spAutoFit/>
            </a:bodyPr>
            <a:lstStyle/>
            <a:p>
              <a:pPr algn="ctr"/>
              <a:r>
                <a:rPr lang="en-US" sz="600" dirty="0" smtClean="0">
                  <a:solidFill>
                    <a:srgbClr val="FF0000"/>
                  </a:solidFill>
                </a:rPr>
                <a:t>13</a:t>
              </a:r>
              <a:endParaRPr lang="en-US" sz="600" dirty="0">
                <a:solidFill>
                  <a:srgbClr val="FF0000"/>
                </a:solidFill>
              </a:endParaRPr>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sp>
        <p:nvSpPr>
          <p:cNvPr id="121" name="TextBox 120"/>
          <p:cNvSpPr txBox="1"/>
          <p:nvPr/>
        </p:nvSpPr>
        <p:spPr>
          <a:xfrm>
            <a:off x="1627632" y="1035543"/>
            <a:ext cx="91440"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9</a:t>
            </a:r>
            <a:endParaRPr lang="en-US" sz="800" dirty="0">
              <a:solidFill>
                <a:srgbClr val="FF0000"/>
              </a:solidFill>
            </a:endParaRPr>
          </a:p>
        </p:txBody>
      </p:sp>
      <p:sp>
        <p:nvSpPr>
          <p:cNvPr id="124" name="Rectangle 123"/>
          <p:cNvSpPr/>
          <p:nvPr/>
        </p:nvSpPr>
        <p:spPr>
          <a:xfrm>
            <a:off x="4285006" y="1253085"/>
            <a:ext cx="76200"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8" name="Rectangle 97"/>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1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99" name="Right Arrow 98"/>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2849654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52" fill="hold"/>
                                        <p:tgtEl>
                                          <p:spTgt spid="21"/>
                                        </p:tgtEl>
                                      </p:cBhvr>
                                    </p:cmd>
                                  </p:childTnLst>
                                </p:cTn>
                              </p:par>
                            </p:childTnLst>
                          </p:cTn>
                        </p:par>
                        <p:par>
                          <p:cTn id="7" fill="hold">
                            <p:stCondLst>
                              <p:cond delay="30952"/>
                            </p:stCondLst>
                            <p:childTnLst>
                              <p:par>
                                <p:cTn id="8" presetID="1" presetClass="entr" presetSubtype="0" fill="hold" grpId="0" nodeType="afterEffect">
                                  <p:stCondLst>
                                    <p:cond delay="0"/>
                                  </p:stCondLst>
                                  <p:childTnLst>
                                    <p:set>
                                      <p:cBhvr>
                                        <p:cTn id="9"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a:t>
                  </a:r>
                  <a:r>
                    <a:rPr lang="en-US" sz="800" dirty="0" smtClean="0">
                      <a:solidFill>
                        <a:srgbClr val="FF0000"/>
                      </a:solidFill>
                    </a:rPr>
                    <a:t>15</a:t>
                  </a:r>
                  <a:endParaRPr lang="en-US" sz="800" dirty="0">
                    <a:solidFill>
                      <a:srgbClr val="FF0000"/>
                    </a:solidFill>
                  </a:endParaRPr>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4739" y="1261872"/>
                  <a:ext cx="250647" cy="103848"/>
                </a:xfrm>
                <a:prstGeom prst="rect">
                  <a:avLst/>
                </a:prstGeom>
                <a:noFill/>
              </p:spPr>
              <p:txBody>
                <a:bodyPr wrap="square" lIns="0" tIns="0" rIns="0" bIns="0" rtlCol="0" anchor="t">
                  <a:spAutoFit/>
                </a:bodyPr>
                <a:lstStyle/>
                <a:p>
                  <a:r>
                    <a:rPr lang="en-US" sz="800" dirty="0" smtClean="0"/>
                    <a:t>22    </a:t>
                  </a:r>
                  <a:r>
                    <a:rPr lang="en-US" sz="800" dirty="0" smtClean="0">
                      <a:solidFill>
                        <a:srgbClr val="FF0000"/>
                      </a:solidFill>
                    </a:rPr>
                    <a:t>7</a:t>
                  </a:r>
                  <a:endParaRPr lang="en-US" sz="800" dirty="0">
                    <a:solidFill>
                      <a:srgbClr val="FF0000"/>
                    </a:solidFill>
                  </a:endParaRPr>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solidFill>
                  <a:srgbClr val="FF0000"/>
                </a:solidFill>
              </a:rPr>
              <a:t>S</a:t>
            </a:r>
            <a:endParaRPr lang="en-US" sz="500" dirty="0">
              <a:solidFill>
                <a:srgbClr val="FF0000"/>
              </a:solidFill>
            </a:endParaRPr>
          </a:p>
          <a:p>
            <a:pPr algn="ctr"/>
            <a:r>
              <a:rPr lang="en-US" sz="500" dirty="0" smtClean="0">
                <a:solidFill>
                  <a:srgbClr val="FF0000"/>
                </a:solidFill>
              </a:rPr>
              <a:t>15/2</a:t>
            </a:r>
            <a:endParaRPr lang="en-US" sz="500" dirty="0">
              <a:solidFill>
                <a:srgbClr val="FF0000"/>
              </a:solidFill>
            </a:endParaRPr>
          </a:p>
        </p:txBody>
      </p:sp>
      <p:cxnSp>
        <p:nvCxnSpPr>
          <p:cNvPr id="123" name="Straight Connector 122"/>
          <p:cNvCxnSpPr/>
          <p:nvPr/>
        </p:nvCxnSpPr>
        <p:spPr>
          <a:xfrm flipV="1">
            <a:off x="550252" y="1689788"/>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solidFill>
                  <a:srgbClr val="FF0000"/>
                </a:solidFill>
              </a:rPr>
              <a:t>S</a:t>
            </a:r>
            <a:endParaRPr lang="en-US" sz="500" dirty="0">
              <a:solidFill>
                <a:srgbClr val="FF0000"/>
              </a:solidFill>
            </a:endParaRPr>
          </a:p>
          <a:p>
            <a:pPr algn="ctr"/>
            <a:r>
              <a:rPr lang="en-US" sz="500" dirty="0" smtClean="0">
                <a:solidFill>
                  <a:srgbClr val="FF0000"/>
                </a:solidFill>
              </a:rPr>
              <a:t>7/22</a:t>
            </a:r>
            <a:endParaRPr lang="en-US" sz="500" dirty="0">
              <a:solidFill>
                <a:srgbClr val="FF0000"/>
              </a:solidFill>
            </a:endParaRPr>
          </a:p>
        </p:txBody>
      </p:sp>
      <p:cxnSp>
        <p:nvCxnSpPr>
          <p:cNvPr id="101" name="Straight Connector 100"/>
          <p:cNvCxnSpPr/>
          <p:nvPr/>
        </p:nvCxnSpPr>
        <p:spPr>
          <a:xfrm flipV="1">
            <a:off x="678363" y="1699489"/>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1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03" name="Right Arrow 102"/>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40158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697" fill="hold"/>
                                        <p:tgtEl>
                                          <p:spTgt spid="21"/>
                                        </p:tgtEl>
                                      </p:cBhvr>
                                    </p:cmd>
                                  </p:childTnLst>
                                </p:cTn>
                              </p:par>
                            </p:childTnLst>
                          </p:cTn>
                        </p:par>
                        <p:par>
                          <p:cTn id="7" fill="hold">
                            <p:stCondLst>
                              <p:cond delay="90697"/>
                            </p:stCondLst>
                            <p:childTnLst>
                              <p:par>
                                <p:cTn id="8" presetID="1" presetClass="entr" presetSubtype="0" fill="hold" grpId="0" nodeType="afterEffect">
                                  <p:stCondLst>
                                    <p:cond delay="0"/>
                                  </p:stCondLst>
                                  <p:childTnLst>
                                    <p:set>
                                      <p:cBhvr>
                                        <p:cTn id="9"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46621"/>
                <a:chOff x="373520" y="603201"/>
                <a:chExt cx="3795128"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10</a:t>
            </a:r>
            <a:endParaRPr lang="en-US" sz="800" dirty="0">
              <a:solidFill>
                <a:srgbClr val="FF0000"/>
              </a:solidFill>
            </a:endParaRPr>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11</a:t>
            </a:r>
            <a:endParaRPr lang="en-US" sz="800" dirty="0">
              <a:solidFill>
                <a:srgbClr val="FF0000"/>
              </a:solidFill>
            </a:endParaRPr>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12</a:t>
            </a:r>
            <a:endParaRPr lang="en-US" sz="800" dirty="0">
              <a:solidFill>
                <a:srgbClr val="FF0000"/>
              </a:solidFill>
            </a:endParaRPr>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13</a:t>
            </a:r>
            <a:endParaRPr lang="en-US" sz="800" dirty="0">
              <a:solidFill>
                <a:srgbClr val="FF0000"/>
              </a:solidFill>
            </a:endParaRPr>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Tx</a:t>
            </a:r>
            <a:endParaRPr lang="en-US" sz="800" dirty="0">
              <a:solidFill>
                <a:srgbClr val="FF0000"/>
              </a:solidFill>
            </a:endParaRPr>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solidFill>
                  <a:srgbClr val="FF0000"/>
                </a:solidFill>
              </a:rPr>
              <a:t>13-13</a:t>
            </a:r>
            <a:endParaRPr lang="en-US" sz="1050" dirty="0">
              <a:solidFill>
                <a:srgbClr val="FF0000"/>
              </a:solidFill>
            </a:endParaRPr>
          </a:p>
        </p:txBody>
      </p:sp>
      <p:cxnSp>
        <p:nvCxnSpPr>
          <p:cNvPr id="129" name="Straight Connector 128"/>
          <p:cNvCxnSpPr/>
          <p:nvPr/>
        </p:nvCxnSpPr>
        <p:spPr>
          <a:xfrm flipV="1">
            <a:off x="4299190" y="1380797"/>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27" name="Rectangle 126"/>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1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28" name="Right Arrow 127"/>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25219107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05" fill="hold"/>
                                        <p:tgtEl>
                                          <p:spTgt spid="21"/>
                                        </p:tgtEl>
                                      </p:cBhvr>
                                    </p:cmd>
                                  </p:childTnLst>
                                </p:cTn>
                              </p:par>
                            </p:childTnLst>
                          </p:cTn>
                        </p:par>
                        <p:par>
                          <p:cTn id="7" fill="hold">
                            <p:stCondLst>
                              <p:cond delay="44605"/>
                            </p:stCondLst>
                            <p:childTnLst>
                              <p:par>
                                <p:cTn id="8" presetID="1" presetClass="entr" presetSubtype="0" fill="hold" grpId="0" nodeType="afterEffect">
                                  <p:stCondLst>
                                    <p:cond delay="0"/>
                                  </p:stCondLst>
                                  <p:childTnLst>
                                    <p:set>
                                      <p:cBhvr>
                                        <p:cTn id="9"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0"/>
            <a:ext cx="9144000" cy="6886746"/>
          </a:xfrm>
          <a:prstGeom prst="rect">
            <a:avLst/>
          </a:prstGeom>
        </p:spPr>
      </p:pic>
      <p:sp>
        <p:nvSpPr>
          <p:cNvPr id="6" name="TextBox 5"/>
          <p:cNvSpPr txBox="1"/>
          <p:nvPr/>
        </p:nvSpPr>
        <p:spPr>
          <a:xfrm>
            <a:off x="381000" y="0"/>
            <a:ext cx="1676400" cy="276999"/>
          </a:xfrm>
          <a:prstGeom prst="rect">
            <a:avLst/>
          </a:prstGeom>
          <a:noFill/>
        </p:spPr>
        <p:txBody>
          <a:bodyPr wrap="square" rtlCol="0">
            <a:spAutoFit/>
          </a:bodyPr>
          <a:lstStyle/>
          <a:p>
            <a:r>
              <a:rPr lang="en-US" sz="1200" dirty="0" smtClean="0">
                <a:solidFill>
                  <a:srgbClr val="FF0000"/>
                </a:solidFill>
              </a:rPr>
              <a:t>September 5, 2014</a:t>
            </a:r>
            <a:endParaRPr lang="en-US" sz="1200" dirty="0">
              <a:solidFill>
                <a:srgbClr val="FF0000"/>
              </a:solidFill>
            </a:endParaRPr>
          </a:p>
        </p:txBody>
      </p:sp>
      <p:sp>
        <p:nvSpPr>
          <p:cNvPr id="7" name="TextBox 6"/>
          <p:cNvSpPr txBox="1"/>
          <p:nvPr/>
        </p:nvSpPr>
        <p:spPr>
          <a:xfrm>
            <a:off x="2819400" y="-1"/>
            <a:ext cx="1981200" cy="276999"/>
          </a:xfrm>
          <a:prstGeom prst="rect">
            <a:avLst/>
          </a:prstGeom>
          <a:noFill/>
        </p:spPr>
        <p:txBody>
          <a:bodyPr wrap="square" rtlCol="0">
            <a:spAutoFit/>
          </a:bodyPr>
          <a:lstStyle/>
          <a:p>
            <a:r>
              <a:rPr lang="en-US" sz="1200" dirty="0" smtClean="0">
                <a:solidFill>
                  <a:srgbClr val="FF0000"/>
                </a:solidFill>
              </a:rPr>
              <a:t>Your First and Last Name</a:t>
            </a:r>
            <a:endParaRPr lang="en-US" sz="1200" dirty="0">
              <a:solidFill>
                <a:srgbClr val="FF0000"/>
              </a:solidFill>
            </a:endParaRPr>
          </a:p>
        </p:txBody>
      </p:sp>
      <p:sp>
        <p:nvSpPr>
          <p:cNvPr id="8" name="Rectangle 7"/>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Slide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77146"/>
            <a:ext cx="609600" cy="609600"/>
          </a:xfrm>
          <a:prstGeom prst="rect">
            <a:avLst/>
          </a:prstGeom>
        </p:spPr>
      </p:pic>
      <p:sp>
        <p:nvSpPr>
          <p:cNvPr id="9" name="Right Arrow 8"/>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028963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78" fill="hold"/>
                                        <p:tgtEl>
                                          <p:spTgt spid="2"/>
                                        </p:tgtEl>
                                      </p:cBhvr>
                                    </p:cmd>
                                  </p:childTnLst>
                                </p:cTn>
                              </p:par>
                            </p:childTnLst>
                          </p:cTn>
                        </p:par>
                        <p:par>
                          <p:cTn id="7" fill="hold">
                            <p:stCondLst>
                              <p:cond delay="13978"/>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14</a:t>
            </a:r>
            <a:endParaRPr lang="en-US" sz="800" dirty="0">
              <a:solidFill>
                <a:srgbClr val="FF0000"/>
              </a:solidFill>
            </a:endParaRPr>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14</a:t>
            </a:r>
            <a:endParaRPr lang="en-US" sz="800" dirty="0">
              <a:solidFill>
                <a:srgbClr val="FF0000"/>
              </a:solidFill>
            </a:endParaRPr>
          </a:p>
        </p:txBody>
      </p:sp>
      <p:sp>
        <p:nvSpPr>
          <p:cNvPr id="137" name="Rectangle 136"/>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38" name="Right Arrow 137"/>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270557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91" fill="hold"/>
                                        <p:tgtEl>
                                          <p:spTgt spid="21"/>
                                        </p:tgtEl>
                                      </p:cBhvr>
                                    </p:cmd>
                                  </p:childTnLst>
                                </p:cTn>
                              </p:par>
                            </p:childTnLst>
                          </p:cTn>
                        </p:par>
                        <p:par>
                          <p:cTn id="7" fill="hold">
                            <p:stCondLst>
                              <p:cond delay="24891"/>
                            </p:stCondLst>
                            <p:childTnLst>
                              <p:par>
                                <p:cTn id="8" presetID="1" presetClass="entr" presetSubtype="0" fill="hold" grpId="0" nodeType="afterEffect">
                                  <p:stCondLst>
                                    <p:cond delay="0"/>
                                  </p:stCondLst>
                                  <p:childTnLst>
                                    <p:set>
                                      <p:cBhvr>
                                        <p:cTn id="9"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a:t>
                  </a:r>
                  <a:r>
                    <a:rPr lang="en-US" sz="800" dirty="0" smtClean="0">
                      <a:solidFill>
                        <a:srgbClr val="FF0000"/>
                      </a:solidFill>
                    </a:rPr>
                    <a:t>3</a:t>
                  </a:r>
                  <a:endParaRPr lang="en-US" sz="800" dirty="0">
                    <a:solidFill>
                      <a:srgbClr val="FF0000"/>
                    </a:solidFill>
                  </a:endParaRPr>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solidFill>
                  <a:srgbClr val="FF0000"/>
                </a:solidFill>
              </a:rPr>
              <a:t>S</a:t>
            </a:r>
            <a:endParaRPr lang="en-US" sz="500" dirty="0">
              <a:solidFill>
                <a:srgbClr val="FF0000"/>
              </a:solidFill>
            </a:endParaRPr>
          </a:p>
          <a:p>
            <a:pPr algn="ctr"/>
            <a:r>
              <a:rPr lang="en-US" sz="500" dirty="0" smtClean="0">
                <a:solidFill>
                  <a:srgbClr val="FF0000"/>
                </a:solidFill>
              </a:rPr>
              <a:t>3/11</a:t>
            </a:r>
            <a:endParaRPr lang="en-US" sz="500" dirty="0">
              <a:solidFill>
                <a:srgbClr val="FF0000"/>
              </a:solidFill>
            </a:endParaRPr>
          </a:p>
        </p:txBody>
      </p:sp>
      <p:sp>
        <p:nvSpPr>
          <p:cNvPr id="137" name="Rectangle 136"/>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40" name="Right Arrow 139"/>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921492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51" fill="hold"/>
                                        <p:tgtEl>
                                          <p:spTgt spid="21"/>
                                        </p:tgtEl>
                                      </p:cBhvr>
                                    </p:cmd>
                                  </p:childTnLst>
                                </p:cTn>
                              </p:par>
                            </p:childTnLst>
                          </p:cTn>
                        </p:par>
                        <p:par>
                          <p:cTn id="7" fill="hold">
                            <p:stCondLst>
                              <p:cond delay="19551"/>
                            </p:stCondLst>
                            <p:childTnLst>
                              <p:par>
                                <p:cTn id="8" presetID="1" presetClass="entr" presetSubtype="0" fill="hold" grpId="0" nodeType="afterEffect">
                                  <p:stCondLst>
                                    <p:cond delay="0"/>
                                  </p:stCondLst>
                                  <p:childTnLst>
                                    <p:set>
                                      <p:cBhvr>
                                        <p:cTn id="9"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15</a:t>
            </a:r>
            <a:endParaRPr lang="en-US" sz="800" dirty="0">
              <a:solidFill>
                <a:srgbClr val="FF0000"/>
              </a:solidFill>
            </a:endParaRPr>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16</a:t>
            </a:r>
            <a:endParaRPr lang="en-US" sz="800" dirty="0">
              <a:solidFill>
                <a:srgbClr val="FF0000"/>
              </a:solidFill>
            </a:endParaRPr>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17</a:t>
            </a:r>
            <a:endParaRPr lang="en-US" sz="800" dirty="0">
              <a:solidFill>
                <a:srgbClr val="FF0000"/>
              </a:solidFill>
            </a:endParaRPr>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cxnSp>
        <p:nvCxnSpPr>
          <p:cNvPr id="143" name="Straight Connector 142"/>
          <p:cNvCxnSpPr/>
          <p:nvPr/>
        </p:nvCxnSpPr>
        <p:spPr>
          <a:xfrm flipV="1">
            <a:off x="4584050" y="1920879"/>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15</a:t>
            </a:r>
            <a:endParaRPr lang="en-US" sz="800" dirty="0">
              <a:solidFill>
                <a:srgbClr val="FF0000"/>
              </a:solidFill>
            </a:endParaRPr>
          </a:p>
        </p:txBody>
      </p:sp>
      <p:sp>
        <p:nvSpPr>
          <p:cNvPr id="147" name="Rectangle 146"/>
          <p:cNvSpPr/>
          <p:nvPr/>
        </p:nvSpPr>
        <p:spPr>
          <a:xfrm>
            <a:off x="4293576" y="1895610"/>
            <a:ext cx="76200"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Rectangle 147"/>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49" name="Right Arrow 148"/>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120580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19" fill="hold"/>
                                        <p:tgtEl>
                                          <p:spTgt spid="21"/>
                                        </p:tgtEl>
                                      </p:cBhvr>
                                    </p:cmd>
                                  </p:childTnLst>
                                </p:cTn>
                              </p:par>
                            </p:childTnLst>
                          </p:cTn>
                        </p:par>
                        <p:par>
                          <p:cTn id="7" fill="hold">
                            <p:stCondLst>
                              <p:cond delay="23219"/>
                            </p:stCondLst>
                            <p:childTnLst>
                              <p:par>
                                <p:cTn id="8" presetID="1" presetClass="entr" presetSubtype="0" fill="hold" grpId="0" nodeType="afterEffect">
                                  <p:stCondLst>
                                    <p:cond delay="0"/>
                                  </p:stCondLst>
                                  <p:childTnLst>
                                    <p:set>
                                      <p:cBhvr>
                                        <p:cTn id="9"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16</a:t>
            </a:r>
            <a:endParaRPr lang="en-US" sz="800" dirty="0">
              <a:solidFill>
                <a:srgbClr val="FF0000"/>
              </a:solidFill>
            </a:endParaRPr>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17</a:t>
            </a:r>
            <a:endParaRPr lang="en-US" sz="800" dirty="0">
              <a:solidFill>
                <a:srgbClr val="FF0000"/>
              </a:solidFill>
            </a:endParaRPr>
          </a:p>
        </p:txBody>
      </p:sp>
      <p:cxnSp>
        <p:nvCxnSpPr>
          <p:cNvPr id="161" name="Straight Connector 160"/>
          <p:cNvCxnSpPr/>
          <p:nvPr/>
        </p:nvCxnSpPr>
        <p:spPr>
          <a:xfrm flipV="1">
            <a:off x="4426569" y="425442"/>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51" name="Right Arrow 150"/>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41339193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34" fill="hold"/>
                                        <p:tgtEl>
                                          <p:spTgt spid="21"/>
                                        </p:tgtEl>
                                      </p:cBhvr>
                                    </p:cmd>
                                  </p:childTnLst>
                                </p:cTn>
                              </p:par>
                            </p:childTnLst>
                          </p:cTn>
                        </p:par>
                        <p:par>
                          <p:cTn id="7" fill="hold">
                            <p:stCondLst>
                              <p:cond delay="10634"/>
                            </p:stCondLst>
                            <p:childTnLst>
                              <p:par>
                                <p:cTn id="8" presetID="1" presetClass="entr" presetSubtype="0" fill="hold" grpId="0" nodeType="afterEffect">
                                  <p:stCondLst>
                                    <p:cond delay="0"/>
                                  </p:stCondLst>
                                  <p:childTnLst>
                                    <p:set>
                                      <p:cBhvr>
                                        <p:cTn id="9"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T</a:t>
            </a:r>
            <a:endParaRPr lang="en-US" sz="800" dirty="0">
              <a:solidFill>
                <a:srgbClr val="FF0000"/>
              </a:solidFill>
            </a:endParaRPr>
          </a:p>
        </p:txBody>
      </p:sp>
      <p:sp>
        <p:nvSpPr>
          <p:cNvPr id="151" name="TextBox 150"/>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solidFill>
                  <a:srgbClr val="FF0000"/>
                </a:solidFill>
              </a:rPr>
              <a:t>17-17</a:t>
            </a:r>
            <a:endParaRPr lang="en-US" sz="1050" dirty="0">
              <a:solidFill>
                <a:srgbClr val="FF0000"/>
              </a:solidFill>
            </a:endParaRPr>
          </a:p>
        </p:txBody>
      </p:sp>
      <p:sp>
        <p:nvSpPr>
          <p:cNvPr id="152" name="Rectangle 151"/>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53" name="Right Arrow 152"/>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423649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61" fill="hold"/>
                                        <p:tgtEl>
                                          <p:spTgt spid="21"/>
                                        </p:tgtEl>
                                      </p:cBhvr>
                                    </p:cmd>
                                  </p:childTnLst>
                                </p:cTn>
                              </p:par>
                            </p:childTnLst>
                          </p:cTn>
                        </p:par>
                        <p:par>
                          <p:cTn id="7" fill="hold">
                            <p:stCondLst>
                              <p:cond delay="18761"/>
                            </p:stCondLst>
                            <p:childTnLst>
                              <p:par>
                                <p:cTn id="8" presetID="1" presetClass="entr" presetSubtype="0" fill="hold" grpId="0" nodeType="afterEffect">
                                  <p:stCondLst>
                                    <p:cond delay="0"/>
                                  </p:stCondLst>
                                  <p:childTnLst>
                                    <p:set>
                                      <p:cBhvr>
                                        <p:cTn id="9"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52" name="TextBox 151"/>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53" name="Rectangle 152"/>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54" name="Right Arrow 153"/>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8767348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30" fill="hold"/>
                                        <p:tgtEl>
                                          <p:spTgt spid="21"/>
                                        </p:tgtEl>
                                      </p:cBhvr>
                                    </p:cmd>
                                  </p:childTnLst>
                                </p:cTn>
                              </p:par>
                            </p:childTnLst>
                          </p:cTn>
                        </p:par>
                        <p:par>
                          <p:cTn id="7" fill="hold">
                            <p:stCondLst>
                              <p:cond delay="14930"/>
                            </p:stCondLst>
                            <p:childTnLst>
                              <p:par>
                                <p:cTn id="8" presetID="1" presetClass="entr" presetSubtype="0" fill="hold" grpId="0" nodeType="afterEffect">
                                  <p:stCondLst>
                                    <p:cond delay="0"/>
                                  </p:stCondLst>
                                  <p:childTnLst>
                                    <p:set>
                                      <p:cBhvr>
                                        <p:cTn id="9"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a:ln>
              <a:noFill/>
            </a:ln>
          </p:spPr>
          <p:txBody>
            <a:bodyPr wrap="square" lIns="0" tIns="0" rIns="0" bIns="0" rtlCol="0" anchor="ctr">
              <a:spAutoFit/>
            </a:bodyPr>
            <a:lstStyle/>
            <a:p>
              <a:pPr algn="ctr"/>
              <a:r>
                <a:rPr lang="en-US" sz="600" dirty="0" smtClean="0">
                  <a:solidFill>
                    <a:srgbClr val="FF0000"/>
                  </a:solidFill>
                </a:rPr>
                <a:t>18</a:t>
              </a:r>
              <a:endParaRPr lang="en-US" sz="600" dirty="0">
                <a:solidFill>
                  <a:srgbClr val="FF0000"/>
                </a:solidFill>
              </a:endParaRPr>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rgbClr val="FF0000"/>
                </a:solidFill>
              </a:endParaRPr>
            </a:p>
          </p:txBody>
        </p:sp>
        <p:sp>
          <p:nvSpPr>
            <p:cNvPr id="157" name="TextBox 156"/>
            <p:cNvSpPr txBox="1"/>
            <p:nvPr/>
          </p:nvSpPr>
          <p:spPr>
            <a:xfrm>
              <a:off x="6488154" y="1066800"/>
              <a:ext cx="141246" cy="92333"/>
            </a:xfrm>
            <a:prstGeom prst="rect">
              <a:avLst/>
            </a:prstGeom>
            <a:noFill/>
            <a:ln>
              <a:noFill/>
            </a:ln>
          </p:spPr>
          <p:txBody>
            <a:bodyPr wrap="square" lIns="0" tIns="0" rIns="0" bIns="0" rtlCol="0" anchor="ctr">
              <a:spAutoFit/>
            </a:bodyPr>
            <a:lstStyle/>
            <a:p>
              <a:pPr algn="ctr"/>
              <a:r>
                <a:rPr lang="en-US" sz="600" dirty="0" smtClean="0">
                  <a:solidFill>
                    <a:srgbClr val="FF0000"/>
                  </a:solidFill>
                </a:rPr>
                <a:t>19</a:t>
              </a:r>
              <a:endParaRPr lang="en-US" sz="600" dirty="0">
                <a:solidFill>
                  <a:srgbClr val="FF0000"/>
                </a:solidFill>
              </a:endParaRPr>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sp>
        <p:nvSpPr>
          <p:cNvPr id="159" name="Isosceles Triangle 158"/>
          <p:cNvSpPr/>
          <p:nvPr/>
        </p:nvSpPr>
        <p:spPr>
          <a:xfrm>
            <a:off x="4395028" y="614943"/>
            <a:ext cx="120355" cy="74462"/>
          </a:xfrm>
          <a:prstGeom prst="triangl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18</a:t>
            </a:r>
            <a:endParaRPr lang="en-US" sz="800" dirty="0">
              <a:solidFill>
                <a:srgbClr val="FF0000"/>
              </a:solidFill>
            </a:endParaRPr>
          </a:p>
        </p:txBody>
      </p:sp>
      <p:sp>
        <p:nvSpPr>
          <p:cNvPr id="163" name="Rectangle 162"/>
          <p:cNvSpPr/>
          <p:nvPr/>
        </p:nvSpPr>
        <p:spPr>
          <a:xfrm>
            <a:off x="4699732" y="614943"/>
            <a:ext cx="76200"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Rectangle 165"/>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67" name="Right Arrow 166"/>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4256078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58" fill="hold"/>
                                        <p:tgtEl>
                                          <p:spTgt spid="21"/>
                                        </p:tgtEl>
                                      </p:cBhvr>
                                    </p:cmd>
                                  </p:childTnLst>
                                </p:cTn>
                              </p:par>
                            </p:childTnLst>
                          </p:cTn>
                        </p:par>
                        <p:par>
                          <p:cTn id="7" fill="hold">
                            <p:stCondLst>
                              <p:cond delay="25658"/>
                            </p:stCondLst>
                            <p:childTnLst>
                              <p:par>
                                <p:cTn id="8" presetID="1" presetClass="entr" presetSubtype="0" fill="hold" grpId="0" nodeType="afterEffect">
                                  <p:stCondLst>
                                    <p:cond delay="0"/>
                                  </p:stCondLst>
                                  <p:childTnLst>
                                    <p:set>
                                      <p:cBhvr>
                                        <p:cTn id="9"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2" y="614943"/>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sp>
        <p:nvSpPr>
          <p:cNvPr id="167" name="TextBox 166"/>
          <p:cNvSpPr txBox="1"/>
          <p:nvPr/>
        </p:nvSpPr>
        <p:spPr>
          <a:xfrm>
            <a:off x="1603505" y="1342362"/>
            <a:ext cx="135773"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20</a:t>
            </a:r>
            <a:endParaRPr lang="en-US" sz="800" dirty="0">
              <a:solidFill>
                <a:srgbClr val="FF0000"/>
              </a:solidFill>
            </a:endParaRPr>
          </a:p>
        </p:txBody>
      </p:sp>
      <p:sp>
        <p:nvSpPr>
          <p:cNvPr id="169" name="Rectangle 168"/>
          <p:cNvSpPr/>
          <p:nvPr/>
        </p:nvSpPr>
        <p:spPr>
          <a:xfrm>
            <a:off x="4409396" y="826341"/>
            <a:ext cx="96335"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8" name="Rectangle 167"/>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70" name="Right Arrow 169"/>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656288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02" fill="hold"/>
                                        <p:tgtEl>
                                          <p:spTgt spid="21"/>
                                        </p:tgtEl>
                                      </p:cBhvr>
                                    </p:cmd>
                                  </p:childTnLst>
                                </p:cTn>
                              </p:par>
                            </p:childTnLst>
                          </p:cTn>
                        </p:par>
                        <p:par>
                          <p:cTn id="7" fill="hold">
                            <p:stCondLst>
                              <p:cond delay="11702"/>
                            </p:stCondLst>
                            <p:childTnLst>
                              <p:par>
                                <p:cTn id="8" presetID="1" presetClass="entr" presetSubtype="0" fill="hold" grpId="0" nodeType="afterEffect">
                                  <p:stCondLst>
                                    <p:cond delay="0"/>
                                  </p:stCondLst>
                                  <p:childTnLst>
                                    <p:set>
                                      <p:cBhvr>
                                        <p:cTn id="9"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1" y="614943"/>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7" name="TextBox 166"/>
          <p:cNvSpPr txBox="1"/>
          <p:nvPr/>
        </p:nvSpPr>
        <p:spPr>
          <a:xfrm>
            <a:off x="1603505" y="13423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20</a:t>
            </a:r>
            <a:endParaRPr lang="en-US" sz="800" dirty="0"/>
          </a:p>
        </p:txBody>
      </p:sp>
      <p:sp>
        <p:nvSpPr>
          <p:cNvPr id="168" name="TextBox 167"/>
          <p:cNvSpPr txBox="1"/>
          <p:nvPr/>
        </p:nvSpPr>
        <p:spPr>
          <a:xfrm rot="5400000">
            <a:off x="1774951" y="1299622"/>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sp>
        <p:nvSpPr>
          <p:cNvPr id="169" name="Rectangle 168"/>
          <p:cNvSpPr/>
          <p:nvPr/>
        </p:nvSpPr>
        <p:spPr>
          <a:xfrm>
            <a:off x="4409396" y="826341"/>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0" name="TextBox 169"/>
          <p:cNvSpPr txBox="1"/>
          <p:nvPr/>
        </p:nvSpPr>
        <p:spPr>
          <a:xfrm>
            <a:off x="6334289" y="1495276"/>
            <a:ext cx="116343"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19</a:t>
            </a:r>
            <a:endParaRPr lang="en-US" sz="800" dirty="0">
              <a:solidFill>
                <a:srgbClr val="FF0000"/>
              </a:solidFill>
            </a:endParaRPr>
          </a:p>
        </p:txBody>
      </p:sp>
      <p:sp>
        <p:nvSpPr>
          <p:cNvPr id="171" name="Rectangle 170"/>
          <p:cNvSpPr/>
          <p:nvPr/>
        </p:nvSpPr>
        <p:spPr>
          <a:xfrm>
            <a:off x="4695382" y="716951"/>
            <a:ext cx="100155"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2" name="Rectangle 171"/>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73" name="Right Arrow 172"/>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455993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27" fill="hold"/>
                                        <p:tgtEl>
                                          <p:spTgt spid="21"/>
                                        </p:tgtEl>
                                      </p:cBhvr>
                                    </p:cmd>
                                  </p:childTnLst>
                                </p:cTn>
                              </p:par>
                            </p:childTnLst>
                          </p:cTn>
                        </p:par>
                        <p:par>
                          <p:cTn id="7" fill="hold">
                            <p:stCondLst>
                              <p:cond delay="10727"/>
                            </p:stCondLst>
                            <p:childTnLst>
                              <p:par>
                                <p:cTn id="8" presetID="1" presetClass="entr" presetSubtype="0" fill="hold" grpId="0" nodeType="afterEffect">
                                  <p:stCondLst>
                                    <p:cond delay="0"/>
                                  </p:stCondLst>
                                  <p:childTnLst>
                                    <p:set>
                                      <p:cBhvr>
                                        <p:cTn id="9"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1" y="614943"/>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7" name="TextBox 166"/>
          <p:cNvSpPr txBox="1"/>
          <p:nvPr/>
        </p:nvSpPr>
        <p:spPr>
          <a:xfrm>
            <a:off x="1603505" y="13423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20</a:t>
            </a:r>
            <a:endParaRPr lang="en-US" sz="800" dirty="0"/>
          </a:p>
        </p:txBody>
      </p:sp>
      <p:sp>
        <p:nvSpPr>
          <p:cNvPr id="168" name="TextBox 167"/>
          <p:cNvSpPr txBox="1"/>
          <p:nvPr/>
        </p:nvSpPr>
        <p:spPr>
          <a:xfrm rot="5400000">
            <a:off x="1774951" y="129962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9" name="Rectangle 168"/>
          <p:cNvSpPr/>
          <p:nvPr/>
        </p:nvSpPr>
        <p:spPr>
          <a:xfrm>
            <a:off x="4409396" y="826341"/>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0" name="TextBox 169"/>
          <p:cNvSpPr txBox="1"/>
          <p:nvPr/>
        </p:nvSpPr>
        <p:spPr>
          <a:xfrm>
            <a:off x="6334289" y="149527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19</a:t>
            </a:r>
            <a:endParaRPr lang="en-US" sz="800" dirty="0"/>
          </a:p>
        </p:txBody>
      </p:sp>
      <p:sp>
        <p:nvSpPr>
          <p:cNvPr id="171" name="Rectangle 170"/>
          <p:cNvSpPr/>
          <p:nvPr/>
        </p:nvSpPr>
        <p:spPr>
          <a:xfrm>
            <a:off x="4695382" y="716951"/>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2" name="TextBox 171"/>
          <p:cNvSpPr txBox="1"/>
          <p:nvPr/>
        </p:nvSpPr>
        <p:spPr>
          <a:xfrm>
            <a:off x="6492735" y="1495275"/>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20</a:t>
            </a:r>
            <a:endParaRPr lang="en-US" sz="800" dirty="0">
              <a:solidFill>
                <a:srgbClr val="FF0000"/>
              </a:solidFill>
            </a:endParaRPr>
          </a:p>
        </p:txBody>
      </p:sp>
      <p:cxnSp>
        <p:nvCxnSpPr>
          <p:cNvPr id="173" name="Straight Connector 172"/>
          <p:cNvCxnSpPr/>
          <p:nvPr/>
        </p:nvCxnSpPr>
        <p:spPr>
          <a:xfrm flipV="1">
            <a:off x="4707359" y="854112"/>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rot="5400000">
            <a:off x="6664324" y="1440331"/>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sp>
        <p:nvSpPr>
          <p:cNvPr id="175" name="TextBox 174"/>
          <p:cNvSpPr txBox="1"/>
          <p:nvPr/>
        </p:nvSpPr>
        <p:spPr>
          <a:xfrm>
            <a:off x="1605465" y="1498834"/>
            <a:ext cx="135773"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21</a:t>
            </a:r>
            <a:endParaRPr lang="en-US" sz="800" dirty="0">
              <a:solidFill>
                <a:srgbClr val="FF0000"/>
              </a:solidFill>
            </a:endParaRPr>
          </a:p>
        </p:txBody>
      </p:sp>
      <p:sp>
        <p:nvSpPr>
          <p:cNvPr id="176" name="Rectangle 175"/>
          <p:cNvSpPr/>
          <p:nvPr/>
        </p:nvSpPr>
        <p:spPr>
          <a:xfrm>
            <a:off x="4409396" y="926460"/>
            <a:ext cx="96335"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7" name="Rectangle 176"/>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2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78" name="Right Arrow 177"/>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494633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36" fill="hold"/>
                                        <p:tgtEl>
                                          <p:spTgt spid="21"/>
                                        </p:tgtEl>
                                      </p:cBhvr>
                                    </p:cmd>
                                  </p:childTnLst>
                                </p:cTn>
                              </p:par>
                            </p:childTnLst>
                          </p:cTn>
                        </p:par>
                        <p:par>
                          <p:cTn id="7" fill="hold">
                            <p:stCondLst>
                              <p:cond delay="19736"/>
                            </p:stCondLst>
                            <p:childTnLst>
                              <p:par>
                                <p:cTn id="8" presetID="1" presetClass="entr" presetSubtype="0" fill="hold" grpId="0" nodeType="afterEffect">
                                  <p:stCondLst>
                                    <p:cond delay="0"/>
                                  </p:stCondLst>
                                  <p:childTnLst>
                                    <p:set>
                                      <p:cBhvr>
                                        <p:cTn id="9"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0"/>
            <a:ext cx="9144000" cy="6886746"/>
          </a:xfrm>
          <a:prstGeom prst="rect">
            <a:avLst/>
          </a:prstGeom>
        </p:spPr>
      </p:pic>
      <p:sp>
        <p:nvSpPr>
          <p:cNvPr id="6" name="TextBox 5"/>
          <p:cNvSpPr txBox="1"/>
          <p:nvPr/>
        </p:nvSpPr>
        <p:spPr>
          <a:xfrm>
            <a:off x="381000" y="0"/>
            <a:ext cx="1676400" cy="276999"/>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6999"/>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29398"/>
            <a:ext cx="762000" cy="276999"/>
          </a:xfrm>
          <a:prstGeom prst="rect">
            <a:avLst/>
          </a:prstGeom>
          <a:noFill/>
        </p:spPr>
        <p:txBody>
          <a:bodyPr wrap="square" rtlCol="0">
            <a:spAutoFit/>
          </a:bodyPr>
          <a:lstStyle/>
          <a:p>
            <a:r>
              <a:rPr lang="en-US" sz="1200" dirty="0" smtClean="0">
                <a:solidFill>
                  <a:srgbClr val="FF0000"/>
                </a:solidFill>
              </a:rPr>
              <a:t>Team A</a:t>
            </a:r>
            <a:endParaRPr lang="en-US" sz="1200" dirty="0">
              <a:solidFill>
                <a:srgbClr val="FF0000"/>
              </a:solidFill>
            </a:endParaRPr>
          </a:p>
        </p:txBody>
      </p:sp>
      <p:sp>
        <p:nvSpPr>
          <p:cNvPr id="9" name="TextBox 8"/>
          <p:cNvSpPr txBox="1"/>
          <p:nvPr/>
        </p:nvSpPr>
        <p:spPr>
          <a:xfrm>
            <a:off x="6629400" y="443298"/>
            <a:ext cx="762000" cy="276999"/>
          </a:xfrm>
          <a:prstGeom prst="rect">
            <a:avLst/>
          </a:prstGeom>
          <a:noFill/>
        </p:spPr>
        <p:txBody>
          <a:bodyPr wrap="square" rtlCol="0">
            <a:spAutoFit/>
          </a:bodyPr>
          <a:lstStyle/>
          <a:p>
            <a:r>
              <a:rPr lang="en-US" sz="1200" dirty="0" smtClean="0">
                <a:solidFill>
                  <a:srgbClr val="FF0000"/>
                </a:solidFill>
              </a:rPr>
              <a:t>Team B</a:t>
            </a:r>
            <a:endParaRPr lang="en-US" sz="1200" dirty="0">
              <a:solidFill>
                <a:srgbClr val="FF0000"/>
              </a:solidFill>
            </a:endParaRPr>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Slide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77146"/>
            <a:ext cx="609600" cy="609600"/>
          </a:xfrm>
          <a:prstGeom prst="rect">
            <a:avLst/>
          </a:prstGeom>
        </p:spPr>
      </p:pic>
      <p:sp>
        <p:nvSpPr>
          <p:cNvPr id="13" name="Right Arrow 12"/>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97629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14" fill="hold"/>
                                        <p:tgtEl>
                                          <p:spTgt spid="2"/>
                                        </p:tgtEl>
                                      </p:cBhvr>
                                    </p:cmd>
                                  </p:childTnLst>
                                </p:cTn>
                              </p:par>
                            </p:childTnLst>
                          </p:cTn>
                        </p:par>
                        <p:par>
                          <p:cTn id="7" fill="hold">
                            <p:stCondLst>
                              <p:cond delay="28514"/>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1" y="614943"/>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7" name="TextBox 166"/>
          <p:cNvSpPr txBox="1"/>
          <p:nvPr/>
        </p:nvSpPr>
        <p:spPr>
          <a:xfrm>
            <a:off x="1603505" y="13423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20</a:t>
            </a:r>
            <a:endParaRPr lang="en-US" sz="800" dirty="0"/>
          </a:p>
        </p:txBody>
      </p:sp>
      <p:sp>
        <p:nvSpPr>
          <p:cNvPr id="168" name="TextBox 167"/>
          <p:cNvSpPr txBox="1"/>
          <p:nvPr/>
        </p:nvSpPr>
        <p:spPr>
          <a:xfrm rot="5400000">
            <a:off x="1774951" y="129962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9" name="Rectangle 168"/>
          <p:cNvSpPr/>
          <p:nvPr/>
        </p:nvSpPr>
        <p:spPr>
          <a:xfrm>
            <a:off x="4409396" y="826341"/>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0" name="TextBox 169"/>
          <p:cNvSpPr txBox="1"/>
          <p:nvPr/>
        </p:nvSpPr>
        <p:spPr>
          <a:xfrm>
            <a:off x="6334289" y="149527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19</a:t>
            </a:r>
            <a:endParaRPr lang="en-US" sz="800" dirty="0"/>
          </a:p>
        </p:txBody>
      </p:sp>
      <p:sp>
        <p:nvSpPr>
          <p:cNvPr id="171" name="Rectangle 170"/>
          <p:cNvSpPr/>
          <p:nvPr/>
        </p:nvSpPr>
        <p:spPr>
          <a:xfrm>
            <a:off x="4695382" y="716951"/>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2" name="TextBox 171"/>
          <p:cNvSpPr txBox="1"/>
          <p:nvPr/>
        </p:nvSpPr>
        <p:spPr>
          <a:xfrm>
            <a:off x="6492735" y="1495275"/>
            <a:ext cx="141246" cy="123111"/>
          </a:xfrm>
          <a:prstGeom prst="rect">
            <a:avLst/>
          </a:prstGeom>
          <a:noFill/>
        </p:spPr>
        <p:txBody>
          <a:bodyPr wrap="square" lIns="0" tIns="0" rIns="0" bIns="0" rtlCol="0" anchor="ctr">
            <a:spAutoFit/>
          </a:bodyPr>
          <a:lstStyle/>
          <a:p>
            <a:pPr algn="ctr"/>
            <a:r>
              <a:rPr lang="en-US" sz="800" dirty="0" smtClean="0"/>
              <a:t>20</a:t>
            </a:r>
            <a:endParaRPr lang="en-US" sz="800" dirty="0"/>
          </a:p>
        </p:txBody>
      </p:sp>
      <p:cxnSp>
        <p:nvCxnSpPr>
          <p:cNvPr id="173" name="Straight Connector 172"/>
          <p:cNvCxnSpPr/>
          <p:nvPr/>
        </p:nvCxnSpPr>
        <p:spPr>
          <a:xfrm flipV="1">
            <a:off x="4707359" y="85411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rot="5400000">
            <a:off x="6664324" y="144033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5" name="TextBox 174"/>
          <p:cNvSpPr txBox="1"/>
          <p:nvPr/>
        </p:nvSpPr>
        <p:spPr>
          <a:xfrm>
            <a:off x="1605465" y="1498834"/>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76" name="Rectangle 175"/>
          <p:cNvSpPr/>
          <p:nvPr/>
        </p:nvSpPr>
        <p:spPr>
          <a:xfrm>
            <a:off x="4409396" y="926460"/>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7" name="TextBox 176"/>
          <p:cNvSpPr txBox="1"/>
          <p:nvPr/>
        </p:nvSpPr>
        <p:spPr>
          <a:xfrm>
            <a:off x="1756749" y="1492173"/>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22</a:t>
            </a:r>
            <a:endParaRPr lang="en-US" sz="800" dirty="0">
              <a:solidFill>
                <a:srgbClr val="FF0000"/>
              </a:solidFill>
            </a:endParaRPr>
          </a:p>
        </p:txBody>
      </p:sp>
      <p:sp>
        <p:nvSpPr>
          <p:cNvPr id="178" name="TextBox 177"/>
          <p:cNvSpPr txBox="1"/>
          <p:nvPr/>
        </p:nvSpPr>
        <p:spPr>
          <a:xfrm rot="5400000">
            <a:off x="1950192" y="1442074"/>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sp>
        <p:nvSpPr>
          <p:cNvPr id="179" name="TextBox 178"/>
          <p:cNvSpPr txBox="1"/>
          <p:nvPr/>
        </p:nvSpPr>
        <p:spPr>
          <a:xfrm>
            <a:off x="6992620" y="723124"/>
            <a:ext cx="116343"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21</a:t>
            </a:r>
            <a:endParaRPr lang="en-US" sz="800" dirty="0">
              <a:solidFill>
                <a:srgbClr val="FF0000"/>
              </a:solidFill>
            </a:endParaRPr>
          </a:p>
        </p:txBody>
      </p:sp>
      <p:sp>
        <p:nvSpPr>
          <p:cNvPr id="180" name="Rectangle 179"/>
          <p:cNvSpPr/>
          <p:nvPr/>
        </p:nvSpPr>
        <p:spPr>
          <a:xfrm>
            <a:off x="4695381" y="930674"/>
            <a:ext cx="100155"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1" name="Straight Connector 180"/>
          <p:cNvCxnSpPr/>
          <p:nvPr/>
        </p:nvCxnSpPr>
        <p:spPr>
          <a:xfrm flipV="1">
            <a:off x="4416089" y="1069470"/>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3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83" name="Right Arrow 182"/>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849731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44" fill="hold"/>
                                        <p:tgtEl>
                                          <p:spTgt spid="21"/>
                                        </p:tgtEl>
                                      </p:cBhvr>
                                    </p:cmd>
                                  </p:childTnLst>
                                </p:cTn>
                              </p:par>
                            </p:childTnLst>
                          </p:cTn>
                        </p:par>
                        <p:par>
                          <p:cTn id="7" fill="hold">
                            <p:stCondLst>
                              <p:cond delay="27144"/>
                            </p:stCondLst>
                            <p:childTnLst>
                              <p:par>
                                <p:cTn id="8" presetID="1" presetClass="entr" presetSubtype="0" fill="hold" grpId="0" nodeType="afterEffect">
                                  <p:stCondLst>
                                    <p:cond delay="0"/>
                                  </p:stCondLst>
                                  <p:childTnLst>
                                    <p:set>
                                      <p:cBhvr>
                                        <p:cTn id="9"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1" y="614943"/>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7" name="TextBox 166"/>
          <p:cNvSpPr txBox="1"/>
          <p:nvPr/>
        </p:nvSpPr>
        <p:spPr>
          <a:xfrm>
            <a:off x="1603505" y="13423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20</a:t>
            </a:r>
            <a:endParaRPr lang="en-US" sz="800" dirty="0"/>
          </a:p>
        </p:txBody>
      </p:sp>
      <p:sp>
        <p:nvSpPr>
          <p:cNvPr id="168" name="TextBox 167"/>
          <p:cNvSpPr txBox="1"/>
          <p:nvPr/>
        </p:nvSpPr>
        <p:spPr>
          <a:xfrm rot="5400000">
            <a:off x="1774951" y="129962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9" name="Rectangle 168"/>
          <p:cNvSpPr/>
          <p:nvPr/>
        </p:nvSpPr>
        <p:spPr>
          <a:xfrm>
            <a:off x="4409396" y="826341"/>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0" name="TextBox 169"/>
          <p:cNvSpPr txBox="1"/>
          <p:nvPr/>
        </p:nvSpPr>
        <p:spPr>
          <a:xfrm>
            <a:off x="6334289" y="149527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19</a:t>
            </a:r>
            <a:endParaRPr lang="en-US" sz="800" dirty="0"/>
          </a:p>
        </p:txBody>
      </p:sp>
      <p:sp>
        <p:nvSpPr>
          <p:cNvPr id="171" name="Rectangle 170"/>
          <p:cNvSpPr/>
          <p:nvPr/>
        </p:nvSpPr>
        <p:spPr>
          <a:xfrm>
            <a:off x="4695382" y="716951"/>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2" name="TextBox 171"/>
          <p:cNvSpPr txBox="1"/>
          <p:nvPr/>
        </p:nvSpPr>
        <p:spPr>
          <a:xfrm>
            <a:off x="6492735" y="1495275"/>
            <a:ext cx="141246" cy="123111"/>
          </a:xfrm>
          <a:prstGeom prst="rect">
            <a:avLst/>
          </a:prstGeom>
          <a:noFill/>
        </p:spPr>
        <p:txBody>
          <a:bodyPr wrap="square" lIns="0" tIns="0" rIns="0" bIns="0" rtlCol="0" anchor="ctr">
            <a:spAutoFit/>
          </a:bodyPr>
          <a:lstStyle/>
          <a:p>
            <a:pPr algn="ctr"/>
            <a:r>
              <a:rPr lang="en-US" sz="800" dirty="0" smtClean="0"/>
              <a:t>20</a:t>
            </a:r>
            <a:endParaRPr lang="en-US" sz="800" dirty="0"/>
          </a:p>
        </p:txBody>
      </p:sp>
      <p:cxnSp>
        <p:nvCxnSpPr>
          <p:cNvPr id="173" name="Straight Connector 172"/>
          <p:cNvCxnSpPr/>
          <p:nvPr/>
        </p:nvCxnSpPr>
        <p:spPr>
          <a:xfrm flipV="1">
            <a:off x="4707359" y="85411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rot="5400000">
            <a:off x="6664324" y="144033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5" name="TextBox 174"/>
          <p:cNvSpPr txBox="1"/>
          <p:nvPr/>
        </p:nvSpPr>
        <p:spPr>
          <a:xfrm>
            <a:off x="1605465" y="1498834"/>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76" name="Rectangle 175"/>
          <p:cNvSpPr/>
          <p:nvPr/>
        </p:nvSpPr>
        <p:spPr>
          <a:xfrm>
            <a:off x="4409396" y="926460"/>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7" name="TextBox 176"/>
          <p:cNvSpPr txBox="1"/>
          <p:nvPr/>
        </p:nvSpPr>
        <p:spPr>
          <a:xfrm>
            <a:off x="1756749" y="1492173"/>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78" name="TextBox 177"/>
          <p:cNvSpPr txBox="1"/>
          <p:nvPr/>
        </p:nvSpPr>
        <p:spPr>
          <a:xfrm rot="5400000">
            <a:off x="1950192" y="144207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9" name="TextBox 178"/>
          <p:cNvSpPr txBox="1"/>
          <p:nvPr/>
        </p:nvSpPr>
        <p:spPr>
          <a:xfrm>
            <a:off x="6992620" y="723124"/>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80" name="Rectangle 179"/>
          <p:cNvSpPr/>
          <p:nvPr/>
        </p:nvSpPr>
        <p:spPr>
          <a:xfrm>
            <a:off x="4695381" y="930674"/>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1" name="Straight Connector 180"/>
          <p:cNvCxnSpPr/>
          <p:nvPr/>
        </p:nvCxnSpPr>
        <p:spPr>
          <a:xfrm flipV="1">
            <a:off x="4416089" y="106947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7158267" y="723124"/>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22</a:t>
            </a:r>
            <a:endParaRPr lang="en-US" sz="800" dirty="0">
              <a:solidFill>
                <a:srgbClr val="FF0000"/>
              </a:solidFill>
            </a:endParaRPr>
          </a:p>
        </p:txBody>
      </p:sp>
      <p:sp>
        <p:nvSpPr>
          <p:cNvPr id="183" name="TextBox 182"/>
          <p:cNvSpPr txBox="1"/>
          <p:nvPr/>
        </p:nvSpPr>
        <p:spPr>
          <a:xfrm>
            <a:off x="7324885" y="723216"/>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23</a:t>
            </a:r>
            <a:endParaRPr lang="en-US" sz="800" dirty="0">
              <a:solidFill>
                <a:srgbClr val="FF0000"/>
              </a:solidFill>
            </a:endParaRPr>
          </a:p>
        </p:txBody>
      </p:sp>
      <p:sp>
        <p:nvSpPr>
          <p:cNvPr id="184" name="TextBox 183"/>
          <p:cNvSpPr txBox="1"/>
          <p:nvPr/>
        </p:nvSpPr>
        <p:spPr>
          <a:xfrm rot="5400000">
            <a:off x="7497186" y="675344"/>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cxnSp>
        <p:nvCxnSpPr>
          <p:cNvPr id="185" name="Straight Connector 184"/>
          <p:cNvCxnSpPr/>
          <p:nvPr/>
        </p:nvCxnSpPr>
        <p:spPr>
          <a:xfrm flipV="1">
            <a:off x="4699731" y="1172619"/>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699731" y="1065894"/>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1941841" y="723216"/>
            <a:ext cx="135773"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23</a:t>
            </a:r>
            <a:endParaRPr lang="en-US" sz="800" dirty="0">
              <a:solidFill>
                <a:srgbClr val="FF0000"/>
              </a:solidFill>
            </a:endParaRPr>
          </a:p>
        </p:txBody>
      </p:sp>
      <p:sp>
        <p:nvSpPr>
          <p:cNvPr id="191" name="Rectangle 190"/>
          <p:cNvSpPr/>
          <p:nvPr/>
        </p:nvSpPr>
        <p:spPr>
          <a:xfrm>
            <a:off x="4409395" y="1148549"/>
            <a:ext cx="96335"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8" name="Rectangle 187"/>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3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89" name="Right Arrow 188"/>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220576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26" fill="hold"/>
                                        <p:tgtEl>
                                          <p:spTgt spid="21"/>
                                        </p:tgtEl>
                                      </p:cBhvr>
                                    </p:cmd>
                                  </p:childTnLst>
                                </p:cTn>
                              </p:par>
                            </p:childTnLst>
                          </p:cTn>
                        </p:par>
                        <p:par>
                          <p:cTn id="7" fill="hold">
                            <p:stCondLst>
                              <p:cond delay="26726"/>
                            </p:stCondLst>
                            <p:childTnLst>
                              <p:par>
                                <p:cTn id="8" presetID="1" presetClass="entr" presetSubtype="0" fill="hold" grpId="0" nodeType="afterEffect">
                                  <p:stCondLst>
                                    <p:cond delay="0"/>
                                  </p:stCondLst>
                                  <p:childTnLst>
                                    <p:set>
                                      <p:cBhvr>
                                        <p:cTn id="9"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1" y="614943"/>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7" name="TextBox 166"/>
          <p:cNvSpPr txBox="1"/>
          <p:nvPr/>
        </p:nvSpPr>
        <p:spPr>
          <a:xfrm>
            <a:off x="1603505" y="13423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20</a:t>
            </a:r>
            <a:endParaRPr lang="en-US" sz="800" dirty="0"/>
          </a:p>
        </p:txBody>
      </p:sp>
      <p:sp>
        <p:nvSpPr>
          <p:cNvPr id="168" name="TextBox 167"/>
          <p:cNvSpPr txBox="1"/>
          <p:nvPr/>
        </p:nvSpPr>
        <p:spPr>
          <a:xfrm rot="5400000">
            <a:off x="1774951" y="129962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9" name="Rectangle 168"/>
          <p:cNvSpPr/>
          <p:nvPr/>
        </p:nvSpPr>
        <p:spPr>
          <a:xfrm>
            <a:off x="4409396" y="826341"/>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0" name="TextBox 169"/>
          <p:cNvSpPr txBox="1"/>
          <p:nvPr/>
        </p:nvSpPr>
        <p:spPr>
          <a:xfrm>
            <a:off x="6334289" y="149527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19</a:t>
            </a:r>
            <a:endParaRPr lang="en-US" sz="800" dirty="0"/>
          </a:p>
        </p:txBody>
      </p:sp>
      <p:sp>
        <p:nvSpPr>
          <p:cNvPr id="171" name="Rectangle 170"/>
          <p:cNvSpPr/>
          <p:nvPr/>
        </p:nvSpPr>
        <p:spPr>
          <a:xfrm>
            <a:off x="4695382" y="716951"/>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2" name="TextBox 171"/>
          <p:cNvSpPr txBox="1"/>
          <p:nvPr/>
        </p:nvSpPr>
        <p:spPr>
          <a:xfrm>
            <a:off x="6492735" y="1495275"/>
            <a:ext cx="141246" cy="123111"/>
          </a:xfrm>
          <a:prstGeom prst="rect">
            <a:avLst/>
          </a:prstGeom>
          <a:noFill/>
        </p:spPr>
        <p:txBody>
          <a:bodyPr wrap="square" lIns="0" tIns="0" rIns="0" bIns="0" rtlCol="0" anchor="ctr">
            <a:spAutoFit/>
          </a:bodyPr>
          <a:lstStyle/>
          <a:p>
            <a:pPr algn="ctr"/>
            <a:r>
              <a:rPr lang="en-US" sz="800" dirty="0" smtClean="0"/>
              <a:t>20</a:t>
            </a:r>
            <a:endParaRPr lang="en-US" sz="800" dirty="0"/>
          </a:p>
        </p:txBody>
      </p:sp>
      <p:cxnSp>
        <p:nvCxnSpPr>
          <p:cNvPr id="173" name="Straight Connector 172"/>
          <p:cNvCxnSpPr/>
          <p:nvPr/>
        </p:nvCxnSpPr>
        <p:spPr>
          <a:xfrm flipV="1">
            <a:off x="4707359" y="85411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rot="5400000">
            <a:off x="6664324" y="144033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5" name="TextBox 174"/>
          <p:cNvSpPr txBox="1"/>
          <p:nvPr/>
        </p:nvSpPr>
        <p:spPr>
          <a:xfrm>
            <a:off x="1605465" y="1498834"/>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76" name="Rectangle 175"/>
          <p:cNvSpPr/>
          <p:nvPr/>
        </p:nvSpPr>
        <p:spPr>
          <a:xfrm>
            <a:off x="4409396" y="926460"/>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7" name="TextBox 176"/>
          <p:cNvSpPr txBox="1"/>
          <p:nvPr/>
        </p:nvSpPr>
        <p:spPr>
          <a:xfrm>
            <a:off x="1756749" y="1492173"/>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78" name="TextBox 177"/>
          <p:cNvSpPr txBox="1"/>
          <p:nvPr/>
        </p:nvSpPr>
        <p:spPr>
          <a:xfrm rot="5400000">
            <a:off x="1950192" y="144207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9" name="TextBox 178"/>
          <p:cNvSpPr txBox="1"/>
          <p:nvPr/>
        </p:nvSpPr>
        <p:spPr>
          <a:xfrm>
            <a:off x="6992620" y="723124"/>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80" name="Rectangle 179"/>
          <p:cNvSpPr/>
          <p:nvPr/>
        </p:nvSpPr>
        <p:spPr>
          <a:xfrm>
            <a:off x="4695381" y="930674"/>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1" name="Straight Connector 180"/>
          <p:cNvCxnSpPr/>
          <p:nvPr/>
        </p:nvCxnSpPr>
        <p:spPr>
          <a:xfrm flipV="1">
            <a:off x="4416089" y="106947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7158267" y="723124"/>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83" name="TextBox 182"/>
          <p:cNvSpPr txBox="1"/>
          <p:nvPr/>
        </p:nvSpPr>
        <p:spPr>
          <a:xfrm>
            <a:off x="7324885" y="723216"/>
            <a:ext cx="141246" cy="123111"/>
          </a:xfrm>
          <a:prstGeom prst="rect">
            <a:avLst/>
          </a:prstGeom>
          <a:noFill/>
        </p:spPr>
        <p:txBody>
          <a:bodyPr wrap="square" lIns="0" tIns="0" rIns="0" bIns="0" rtlCol="0" anchor="ctr">
            <a:spAutoFit/>
          </a:bodyPr>
          <a:lstStyle/>
          <a:p>
            <a:pPr algn="ctr"/>
            <a:r>
              <a:rPr lang="en-US" sz="800" dirty="0" smtClean="0"/>
              <a:t>23</a:t>
            </a:r>
            <a:endParaRPr lang="en-US" sz="800" dirty="0"/>
          </a:p>
        </p:txBody>
      </p:sp>
      <p:sp>
        <p:nvSpPr>
          <p:cNvPr id="184" name="TextBox 183"/>
          <p:cNvSpPr txBox="1"/>
          <p:nvPr/>
        </p:nvSpPr>
        <p:spPr>
          <a:xfrm rot="5400000">
            <a:off x="7497186" y="67534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85" name="Straight Connector 184"/>
          <p:cNvCxnSpPr/>
          <p:nvPr/>
        </p:nvCxnSpPr>
        <p:spPr>
          <a:xfrm flipV="1">
            <a:off x="4699731" y="117261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699731" y="106589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1941841" y="723216"/>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23</a:t>
            </a:r>
            <a:endParaRPr lang="en-US" sz="800" dirty="0"/>
          </a:p>
        </p:txBody>
      </p:sp>
      <p:sp>
        <p:nvSpPr>
          <p:cNvPr id="188" name="TextBox 187"/>
          <p:cNvSpPr txBox="1"/>
          <p:nvPr/>
        </p:nvSpPr>
        <p:spPr>
          <a:xfrm>
            <a:off x="2105404" y="723216"/>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24</a:t>
            </a:r>
            <a:endParaRPr lang="en-US" sz="800" dirty="0">
              <a:solidFill>
                <a:srgbClr val="FF0000"/>
              </a:solidFill>
            </a:endParaRPr>
          </a:p>
        </p:txBody>
      </p:sp>
      <p:sp>
        <p:nvSpPr>
          <p:cNvPr id="189" name="TextBox 188"/>
          <p:cNvSpPr txBox="1"/>
          <p:nvPr/>
        </p:nvSpPr>
        <p:spPr>
          <a:xfrm>
            <a:off x="2273601" y="728547"/>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Tx</a:t>
            </a:r>
            <a:endParaRPr lang="en-US" sz="800" dirty="0">
              <a:solidFill>
                <a:srgbClr val="FF0000"/>
              </a:solidFill>
            </a:endParaRPr>
          </a:p>
        </p:txBody>
      </p:sp>
      <p:sp>
        <p:nvSpPr>
          <p:cNvPr id="190" name="TextBox 189"/>
          <p:cNvSpPr txBox="1"/>
          <p:nvPr/>
        </p:nvSpPr>
        <p:spPr>
          <a:xfrm>
            <a:off x="7572585" y="271312"/>
            <a:ext cx="493182" cy="161583"/>
          </a:xfrm>
          <a:prstGeom prst="rect">
            <a:avLst/>
          </a:prstGeom>
          <a:noFill/>
        </p:spPr>
        <p:txBody>
          <a:bodyPr wrap="square" lIns="0" tIns="0" rIns="0" bIns="0" rtlCol="0">
            <a:spAutoFit/>
          </a:bodyPr>
          <a:lstStyle/>
          <a:p>
            <a:pPr algn="ctr"/>
            <a:r>
              <a:rPr lang="en-US" sz="1050" dirty="0" smtClean="0">
                <a:solidFill>
                  <a:srgbClr val="FF0000"/>
                </a:solidFill>
              </a:rPr>
              <a:t>23-24</a:t>
            </a:r>
            <a:endParaRPr lang="en-US" sz="1050" dirty="0">
              <a:solidFill>
                <a:srgbClr val="FF0000"/>
              </a:solidFill>
            </a:endParaRPr>
          </a:p>
        </p:txBody>
      </p:sp>
      <p:sp>
        <p:nvSpPr>
          <p:cNvPr id="191" name="Rectangle 190"/>
          <p:cNvSpPr/>
          <p:nvPr/>
        </p:nvSpPr>
        <p:spPr>
          <a:xfrm>
            <a:off x="4409395" y="1148549"/>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93" name="Straight Connector 192"/>
          <p:cNvCxnSpPr/>
          <p:nvPr/>
        </p:nvCxnSpPr>
        <p:spPr>
          <a:xfrm flipV="1">
            <a:off x="4416089" y="1281315"/>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3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94" name="Right Arrow 193"/>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047446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97" fill="hold"/>
                                        <p:tgtEl>
                                          <p:spTgt spid="21"/>
                                        </p:tgtEl>
                                      </p:cBhvr>
                                    </p:cmd>
                                  </p:childTnLst>
                                </p:cTn>
                              </p:par>
                            </p:childTnLst>
                          </p:cTn>
                        </p:par>
                        <p:par>
                          <p:cTn id="7" fill="hold">
                            <p:stCondLst>
                              <p:cond delay="27097"/>
                            </p:stCondLst>
                            <p:childTnLst>
                              <p:par>
                                <p:cTn id="8" presetID="1" presetClass="entr" presetSubtype="0" fill="hold" grpId="0" nodeType="afterEffect">
                                  <p:stCondLst>
                                    <p:cond delay="0"/>
                                  </p:stCondLst>
                                  <p:childTnLst>
                                    <p:set>
                                      <p:cBhvr>
                                        <p:cTn id="9"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1" y="614943"/>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7" name="TextBox 166"/>
          <p:cNvSpPr txBox="1"/>
          <p:nvPr/>
        </p:nvSpPr>
        <p:spPr>
          <a:xfrm>
            <a:off x="1603505" y="13423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20</a:t>
            </a:r>
            <a:endParaRPr lang="en-US" sz="800" dirty="0"/>
          </a:p>
        </p:txBody>
      </p:sp>
      <p:sp>
        <p:nvSpPr>
          <p:cNvPr id="168" name="TextBox 167"/>
          <p:cNvSpPr txBox="1"/>
          <p:nvPr/>
        </p:nvSpPr>
        <p:spPr>
          <a:xfrm rot="5400000">
            <a:off x="1774951" y="129962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9" name="Rectangle 168"/>
          <p:cNvSpPr/>
          <p:nvPr/>
        </p:nvSpPr>
        <p:spPr>
          <a:xfrm>
            <a:off x="4409396" y="826341"/>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0" name="TextBox 169"/>
          <p:cNvSpPr txBox="1"/>
          <p:nvPr/>
        </p:nvSpPr>
        <p:spPr>
          <a:xfrm>
            <a:off x="6334289" y="149527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19</a:t>
            </a:r>
            <a:endParaRPr lang="en-US" sz="800" dirty="0"/>
          </a:p>
        </p:txBody>
      </p:sp>
      <p:sp>
        <p:nvSpPr>
          <p:cNvPr id="171" name="Rectangle 170"/>
          <p:cNvSpPr/>
          <p:nvPr/>
        </p:nvSpPr>
        <p:spPr>
          <a:xfrm>
            <a:off x="4695382" y="716951"/>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2" name="TextBox 171"/>
          <p:cNvSpPr txBox="1"/>
          <p:nvPr/>
        </p:nvSpPr>
        <p:spPr>
          <a:xfrm>
            <a:off x="6492735" y="1495275"/>
            <a:ext cx="141246" cy="123111"/>
          </a:xfrm>
          <a:prstGeom prst="rect">
            <a:avLst/>
          </a:prstGeom>
          <a:noFill/>
        </p:spPr>
        <p:txBody>
          <a:bodyPr wrap="square" lIns="0" tIns="0" rIns="0" bIns="0" rtlCol="0" anchor="ctr">
            <a:spAutoFit/>
          </a:bodyPr>
          <a:lstStyle/>
          <a:p>
            <a:pPr algn="ctr"/>
            <a:r>
              <a:rPr lang="en-US" sz="800" dirty="0" smtClean="0"/>
              <a:t>20</a:t>
            </a:r>
            <a:endParaRPr lang="en-US" sz="800" dirty="0"/>
          </a:p>
        </p:txBody>
      </p:sp>
      <p:cxnSp>
        <p:nvCxnSpPr>
          <p:cNvPr id="173" name="Straight Connector 172"/>
          <p:cNvCxnSpPr/>
          <p:nvPr/>
        </p:nvCxnSpPr>
        <p:spPr>
          <a:xfrm flipV="1">
            <a:off x="4707359" y="85411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rot="5400000">
            <a:off x="6664324" y="144033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5" name="TextBox 174"/>
          <p:cNvSpPr txBox="1"/>
          <p:nvPr/>
        </p:nvSpPr>
        <p:spPr>
          <a:xfrm>
            <a:off x="1605465" y="1498834"/>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76" name="Rectangle 175"/>
          <p:cNvSpPr/>
          <p:nvPr/>
        </p:nvSpPr>
        <p:spPr>
          <a:xfrm>
            <a:off x="4409396" y="926460"/>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7" name="TextBox 176"/>
          <p:cNvSpPr txBox="1"/>
          <p:nvPr/>
        </p:nvSpPr>
        <p:spPr>
          <a:xfrm>
            <a:off x="1756749" y="1492173"/>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78" name="TextBox 177"/>
          <p:cNvSpPr txBox="1"/>
          <p:nvPr/>
        </p:nvSpPr>
        <p:spPr>
          <a:xfrm rot="5400000">
            <a:off x="1950192" y="144207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9" name="TextBox 178"/>
          <p:cNvSpPr txBox="1"/>
          <p:nvPr/>
        </p:nvSpPr>
        <p:spPr>
          <a:xfrm>
            <a:off x="6992620" y="723124"/>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80" name="Rectangle 179"/>
          <p:cNvSpPr/>
          <p:nvPr/>
        </p:nvSpPr>
        <p:spPr>
          <a:xfrm>
            <a:off x="4695381" y="930674"/>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1" name="Straight Connector 180"/>
          <p:cNvCxnSpPr/>
          <p:nvPr/>
        </p:nvCxnSpPr>
        <p:spPr>
          <a:xfrm flipV="1">
            <a:off x="4416089" y="106947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7158267" y="723124"/>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83" name="TextBox 182"/>
          <p:cNvSpPr txBox="1"/>
          <p:nvPr/>
        </p:nvSpPr>
        <p:spPr>
          <a:xfrm>
            <a:off x="7324885" y="723216"/>
            <a:ext cx="141246" cy="123111"/>
          </a:xfrm>
          <a:prstGeom prst="rect">
            <a:avLst/>
          </a:prstGeom>
          <a:noFill/>
        </p:spPr>
        <p:txBody>
          <a:bodyPr wrap="square" lIns="0" tIns="0" rIns="0" bIns="0" rtlCol="0" anchor="ctr">
            <a:spAutoFit/>
          </a:bodyPr>
          <a:lstStyle/>
          <a:p>
            <a:pPr algn="ctr"/>
            <a:r>
              <a:rPr lang="en-US" sz="800" dirty="0" smtClean="0"/>
              <a:t>23</a:t>
            </a:r>
            <a:endParaRPr lang="en-US" sz="800" dirty="0"/>
          </a:p>
        </p:txBody>
      </p:sp>
      <p:sp>
        <p:nvSpPr>
          <p:cNvPr id="184" name="TextBox 183"/>
          <p:cNvSpPr txBox="1"/>
          <p:nvPr/>
        </p:nvSpPr>
        <p:spPr>
          <a:xfrm rot="5400000">
            <a:off x="7497186" y="67534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85" name="Straight Connector 184"/>
          <p:cNvCxnSpPr/>
          <p:nvPr/>
        </p:nvCxnSpPr>
        <p:spPr>
          <a:xfrm flipV="1">
            <a:off x="4699731" y="117261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699731" y="106589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1941841" y="723216"/>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23</a:t>
            </a:r>
            <a:endParaRPr lang="en-US" sz="800" dirty="0"/>
          </a:p>
        </p:txBody>
      </p:sp>
      <p:sp>
        <p:nvSpPr>
          <p:cNvPr id="188" name="TextBox 187"/>
          <p:cNvSpPr txBox="1"/>
          <p:nvPr/>
        </p:nvSpPr>
        <p:spPr>
          <a:xfrm>
            <a:off x="2105404" y="723216"/>
            <a:ext cx="141246" cy="123111"/>
          </a:xfrm>
          <a:prstGeom prst="rect">
            <a:avLst/>
          </a:prstGeom>
          <a:noFill/>
        </p:spPr>
        <p:txBody>
          <a:bodyPr wrap="square" lIns="0" tIns="0" rIns="0" bIns="0" rtlCol="0" anchor="ctr">
            <a:spAutoFit/>
          </a:bodyPr>
          <a:lstStyle/>
          <a:p>
            <a:pPr algn="ctr"/>
            <a:r>
              <a:rPr lang="en-US" sz="800" dirty="0" smtClean="0"/>
              <a:t>24</a:t>
            </a:r>
            <a:endParaRPr lang="en-US" sz="800" dirty="0"/>
          </a:p>
        </p:txBody>
      </p:sp>
      <p:sp>
        <p:nvSpPr>
          <p:cNvPr id="189" name="TextBox 188"/>
          <p:cNvSpPr txBox="1"/>
          <p:nvPr/>
        </p:nvSpPr>
        <p:spPr>
          <a:xfrm>
            <a:off x="2273601" y="728547"/>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90" name="TextBox 189"/>
          <p:cNvSpPr txBox="1"/>
          <p:nvPr/>
        </p:nvSpPr>
        <p:spPr>
          <a:xfrm>
            <a:off x="7572585" y="271312"/>
            <a:ext cx="493182" cy="161583"/>
          </a:xfrm>
          <a:prstGeom prst="rect">
            <a:avLst/>
          </a:prstGeom>
          <a:noFill/>
        </p:spPr>
        <p:txBody>
          <a:bodyPr wrap="square" lIns="0" tIns="0" rIns="0" bIns="0" rtlCol="0">
            <a:spAutoFit/>
          </a:bodyPr>
          <a:lstStyle/>
          <a:p>
            <a:pPr algn="ctr"/>
            <a:r>
              <a:rPr lang="en-US" sz="1050" dirty="0" smtClean="0"/>
              <a:t>23-24</a:t>
            </a:r>
            <a:endParaRPr lang="en-US" sz="1050" dirty="0"/>
          </a:p>
        </p:txBody>
      </p:sp>
      <p:sp>
        <p:nvSpPr>
          <p:cNvPr id="191" name="Rectangle 190"/>
          <p:cNvSpPr/>
          <p:nvPr/>
        </p:nvSpPr>
        <p:spPr>
          <a:xfrm>
            <a:off x="4409395" y="1148549"/>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2" name="TextBox 191"/>
          <p:cNvSpPr txBox="1"/>
          <p:nvPr/>
        </p:nvSpPr>
        <p:spPr>
          <a:xfrm>
            <a:off x="2439624" y="720986"/>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25</a:t>
            </a:r>
            <a:endParaRPr lang="en-US" sz="800" dirty="0">
              <a:solidFill>
                <a:srgbClr val="FF0000"/>
              </a:solidFill>
            </a:endParaRPr>
          </a:p>
        </p:txBody>
      </p:sp>
      <p:cxnSp>
        <p:nvCxnSpPr>
          <p:cNvPr id="193" name="Straight Connector 192"/>
          <p:cNvCxnSpPr/>
          <p:nvPr/>
        </p:nvCxnSpPr>
        <p:spPr>
          <a:xfrm flipV="1">
            <a:off x="4416089" y="128131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4424687" y="1372159"/>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3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96" name="Right Arrow 195"/>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1835087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03" fill="hold"/>
                                        <p:tgtEl>
                                          <p:spTgt spid="21"/>
                                        </p:tgtEl>
                                      </p:cBhvr>
                                    </p:cmd>
                                  </p:childTnLst>
                                </p:cTn>
                              </p:par>
                            </p:childTnLst>
                          </p:cTn>
                        </p:par>
                        <p:par>
                          <p:cTn id="7" fill="hold">
                            <p:stCondLst>
                              <p:cond delay="20503"/>
                            </p:stCondLst>
                            <p:childTnLst>
                              <p:par>
                                <p:cTn id="8" presetID="1" presetClass="entr" presetSubtype="0" fill="hold" grpId="0" nodeType="afterEffect">
                                  <p:stCondLst>
                                    <p:cond delay="0"/>
                                  </p:stCondLst>
                                  <p:childTnLst>
                                    <p:set>
                                      <p:cBhvr>
                                        <p:cTn id="9"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9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1" y="614943"/>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7" name="TextBox 166"/>
          <p:cNvSpPr txBox="1"/>
          <p:nvPr/>
        </p:nvSpPr>
        <p:spPr>
          <a:xfrm>
            <a:off x="1603505" y="13423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20</a:t>
            </a:r>
            <a:endParaRPr lang="en-US" sz="800" dirty="0"/>
          </a:p>
        </p:txBody>
      </p:sp>
      <p:sp>
        <p:nvSpPr>
          <p:cNvPr id="168" name="TextBox 167"/>
          <p:cNvSpPr txBox="1"/>
          <p:nvPr/>
        </p:nvSpPr>
        <p:spPr>
          <a:xfrm rot="5400000">
            <a:off x="1774951" y="129962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9" name="Rectangle 168"/>
          <p:cNvSpPr/>
          <p:nvPr/>
        </p:nvSpPr>
        <p:spPr>
          <a:xfrm>
            <a:off x="4409396" y="826341"/>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0" name="TextBox 169"/>
          <p:cNvSpPr txBox="1"/>
          <p:nvPr/>
        </p:nvSpPr>
        <p:spPr>
          <a:xfrm>
            <a:off x="6334289" y="149527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19</a:t>
            </a:r>
            <a:endParaRPr lang="en-US" sz="800" dirty="0"/>
          </a:p>
        </p:txBody>
      </p:sp>
      <p:sp>
        <p:nvSpPr>
          <p:cNvPr id="171" name="Rectangle 170"/>
          <p:cNvSpPr/>
          <p:nvPr/>
        </p:nvSpPr>
        <p:spPr>
          <a:xfrm>
            <a:off x="4695382" y="716951"/>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2" name="TextBox 171"/>
          <p:cNvSpPr txBox="1"/>
          <p:nvPr/>
        </p:nvSpPr>
        <p:spPr>
          <a:xfrm>
            <a:off x="6492735" y="1495275"/>
            <a:ext cx="141246" cy="123111"/>
          </a:xfrm>
          <a:prstGeom prst="rect">
            <a:avLst/>
          </a:prstGeom>
          <a:noFill/>
        </p:spPr>
        <p:txBody>
          <a:bodyPr wrap="square" lIns="0" tIns="0" rIns="0" bIns="0" rtlCol="0" anchor="ctr">
            <a:spAutoFit/>
          </a:bodyPr>
          <a:lstStyle/>
          <a:p>
            <a:pPr algn="ctr"/>
            <a:r>
              <a:rPr lang="en-US" sz="800" dirty="0" smtClean="0"/>
              <a:t>20</a:t>
            </a:r>
            <a:endParaRPr lang="en-US" sz="800" dirty="0"/>
          </a:p>
        </p:txBody>
      </p:sp>
      <p:cxnSp>
        <p:nvCxnSpPr>
          <p:cNvPr id="173" name="Straight Connector 172"/>
          <p:cNvCxnSpPr/>
          <p:nvPr/>
        </p:nvCxnSpPr>
        <p:spPr>
          <a:xfrm flipV="1">
            <a:off x="4707359" y="85411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rot="5400000">
            <a:off x="6664324" y="144033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5" name="TextBox 174"/>
          <p:cNvSpPr txBox="1"/>
          <p:nvPr/>
        </p:nvSpPr>
        <p:spPr>
          <a:xfrm>
            <a:off x="1605465" y="1498834"/>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76" name="Rectangle 175"/>
          <p:cNvSpPr/>
          <p:nvPr/>
        </p:nvSpPr>
        <p:spPr>
          <a:xfrm>
            <a:off x="4409396" y="926460"/>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7" name="TextBox 176"/>
          <p:cNvSpPr txBox="1"/>
          <p:nvPr/>
        </p:nvSpPr>
        <p:spPr>
          <a:xfrm>
            <a:off x="1756749" y="1492173"/>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78" name="TextBox 177"/>
          <p:cNvSpPr txBox="1"/>
          <p:nvPr/>
        </p:nvSpPr>
        <p:spPr>
          <a:xfrm rot="5400000">
            <a:off x="1950192" y="144207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9" name="TextBox 178"/>
          <p:cNvSpPr txBox="1"/>
          <p:nvPr/>
        </p:nvSpPr>
        <p:spPr>
          <a:xfrm>
            <a:off x="6992620" y="723124"/>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80" name="Rectangle 179"/>
          <p:cNvSpPr/>
          <p:nvPr/>
        </p:nvSpPr>
        <p:spPr>
          <a:xfrm>
            <a:off x="4695381" y="930674"/>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1" name="Straight Connector 180"/>
          <p:cNvCxnSpPr/>
          <p:nvPr/>
        </p:nvCxnSpPr>
        <p:spPr>
          <a:xfrm flipV="1">
            <a:off x="4416089" y="106947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7158267" y="723124"/>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83" name="TextBox 182"/>
          <p:cNvSpPr txBox="1"/>
          <p:nvPr/>
        </p:nvSpPr>
        <p:spPr>
          <a:xfrm>
            <a:off x="7324885" y="723216"/>
            <a:ext cx="141246" cy="123111"/>
          </a:xfrm>
          <a:prstGeom prst="rect">
            <a:avLst/>
          </a:prstGeom>
          <a:noFill/>
        </p:spPr>
        <p:txBody>
          <a:bodyPr wrap="square" lIns="0" tIns="0" rIns="0" bIns="0" rtlCol="0" anchor="ctr">
            <a:spAutoFit/>
          </a:bodyPr>
          <a:lstStyle/>
          <a:p>
            <a:pPr algn="ctr"/>
            <a:r>
              <a:rPr lang="en-US" sz="800" dirty="0" smtClean="0"/>
              <a:t>23</a:t>
            </a:r>
            <a:endParaRPr lang="en-US" sz="800" dirty="0"/>
          </a:p>
        </p:txBody>
      </p:sp>
      <p:sp>
        <p:nvSpPr>
          <p:cNvPr id="184" name="TextBox 183"/>
          <p:cNvSpPr txBox="1"/>
          <p:nvPr/>
        </p:nvSpPr>
        <p:spPr>
          <a:xfrm rot="5400000">
            <a:off x="7497186" y="67534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85" name="Straight Connector 184"/>
          <p:cNvCxnSpPr/>
          <p:nvPr/>
        </p:nvCxnSpPr>
        <p:spPr>
          <a:xfrm flipV="1">
            <a:off x="4699731" y="117261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699731" y="106589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1941841" y="723216"/>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23</a:t>
            </a:r>
            <a:endParaRPr lang="en-US" sz="800" dirty="0"/>
          </a:p>
        </p:txBody>
      </p:sp>
      <p:sp>
        <p:nvSpPr>
          <p:cNvPr id="188" name="TextBox 187"/>
          <p:cNvSpPr txBox="1"/>
          <p:nvPr/>
        </p:nvSpPr>
        <p:spPr>
          <a:xfrm>
            <a:off x="2105404" y="723216"/>
            <a:ext cx="141246" cy="123111"/>
          </a:xfrm>
          <a:prstGeom prst="rect">
            <a:avLst/>
          </a:prstGeom>
          <a:noFill/>
        </p:spPr>
        <p:txBody>
          <a:bodyPr wrap="square" lIns="0" tIns="0" rIns="0" bIns="0" rtlCol="0" anchor="ctr">
            <a:spAutoFit/>
          </a:bodyPr>
          <a:lstStyle/>
          <a:p>
            <a:pPr algn="ctr"/>
            <a:r>
              <a:rPr lang="en-US" sz="800" dirty="0" smtClean="0"/>
              <a:t>24</a:t>
            </a:r>
            <a:endParaRPr lang="en-US" sz="800" dirty="0"/>
          </a:p>
        </p:txBody>
      </p:sp>
      <p:sp>
        <p:nvSpPr>
          <p:cNvPr id="189" name="TextBox 188"/>
          <p:cNvSpPr txBox="1"/>
          <p:nvPr/>
        </p:nvSpPr>
        <p:spPr>
          <a:xfrm>
            <a:off x="2273601" y="728547"/>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90" name="TextBox 189"/>
          <p:cNvSpPr txBox="1"/>
          <p:nvPr/>
        </p:nvSpPr>
        <p:spPr>
          <a:xfrm>
            <a:off x="7572585" y="271312"/>
            <a:ext cx="493182" cy="161583"/>
          </a:xfrm>
          <a:prstGeom prst="rect">
            <a:avLst/>
          </a:prstGeom>
          <a:noFill/>
        </p:spPr>
        <p:txBody>
          <a:bodyPr wrap="square" lIns="0" tIns="0" rIns="0" bIns="0" rtlCol="0">
            <a:spAutoFit/>
          </a:bodyPr>
          <a:lstStyle/>
          <a:p>
            <a:pPr algn="ctr"/>
            <a:r>
              <a:rPr lang="en-US" sz="1050" dirty="0" smtClean="0"/>
              <a:t>23-24</a:t>
            </a:r>
            <a:endParaRPr lang="en-US" sz="1050" dirty="0"/>
          </a:p>
        </p:txBody>
      </p:sp>
      <p:sp>
        <p:nvSpPr>
          <p:cNvPr id="191" name="Rectangle 190"/>
          <p:cNvSpPr/>
          <p:nvPr/>
        </p:nvSpPr>
        <p:spPr>
          <a:xfrm>
            <a:off x="4409395" y="1148549"/>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2" name="TextBox 191"/>
          <p:cNvSpPr txBox="1"/>
          <p:nvPr/>
        </p:nvSpPr>
        <p:spPr>
          <a:xfrm>
            <a:off x="2439624" y="720986"/>
            <a:ext cx="141246" cy="123111"/>
          </a:xfrm>
          <a:prstGeom prst="rect">
            <a:avLst/>
          </a:prstGeom>
          <a:noFill/>
        </p:spPr>
        <p:txBody>
          <a:bodyPr wrap="square" lIns="0" tIns="0" rIns="0" bIns="0" rtlCol="0" anchor="ctr">
            <a:spAutoFit/>
          </a:bodyPr>
          <a:lstStyle/>
          <a:p>
            <a:pPr algn="ctr"/>
            <a:r>
              <a:rPr lang="en-US" sz="800" dirty="0" smtClean="0"/>
              <a:t>25</a:t>
            </a:r>
            <a:endParaRPr lang="en-US" sz="800" dirty="0"/>
          </a:p>
        </p:txBody>
      </p:sp>
      <p:cxnSp>
        <p:nvCxnSpPr>
          <p:cNvPr id="193" name="Straight Connector 192"/>
          <p:cNvCxnSpPr/>
          <p:nvPr/>
        </p:nvCxnSpPr>
        <p:spPr>
          <a:xfrm flipV="1">
            <a:off x="4416089" y="128131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4424687" y="13721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256208" y="1970363"/>
            <a:ext cx="544392" cy="161583"/>
          </a:xfrm>
          <a:prstGeom prst="rect">
            <a:avLst/>
          </a:prstGeom>
          <a:noFill/>
        </p:spPr>
        <p:txBody>
          <a:bodyPr wrap="square" lIns="0" tIns="0" rIns="0" bIns="0" rtlCol="0">
            <a:spAutoFit/>
          </a:bodyPr>
          <a:lstStyle/>
          <a:p>
            <a:pPr algn="ctr"/>
            <a:r>
              <a:rPr lang="en-US" sz="1050" dirty="0" smtClean="0">
                <a:solidFill>
                  <a:srgbClr val="FF0000"/>
                </a:solidFill>
              </a:rPr>
              <a:t>25-23</a:t>
            </a:r>
            <a:endParaRPr lang="en-US" sz="1050" dirty="0">
              <a:solidFill>
                <a:srgbClr val="FF0000"/>
              </a:solidFill>
            </a:endParaRPr>
          </a:p>
        </p:txBody>
      </p:sp>
      <p:sp>
        <p:nvSpPr>
          <p:cNvPr id="196" name="Rectangle 195"/>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Slide 3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197" name="Right Arrow 196"/>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163258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53" fill="hold"/>
                                        <p:tgtEl>
                                          <p:spTgt spid="21"/>
                                        </p:tgtEl>
                                      </p:cBhvr>
                                    </p:cmd>
                                  </p:childTnLst>
                                </p:cTn>
                              </p:par>
                            </p:childTnLst>
                          </p:cTn>
                        </p:par>
                        <p:par>
                          <p:cTn id="7" fill="hold">
                            <p:stCondLst>
                              <p:cond delay="19853"/>
                            </p:stCondLst>
                            <p:childTnLst>
                              <p:par>
                                <p:cTn id="8" presetID="1" presetClass="entr" presetSubtype="0" fill="hold" grpId="0" nodeType="afterEffect">
                                  <p:stCondLst>
                                    <p:cond delay="0"/>
                                  </p:stCondLst>
                                  <p:childTnLst>
                                    <p:set>
                                      <p:cBhvr>
                                        <p:cTn id="9"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1"/>
                </p:tgtEl>
              </p:cMediaNode>
            </p:audio>
          </p:childTnLst>
        </p:cTn>
      </p:par>
    </p:tnLst>
    <p:bldLst>
      <p:bldP spid="1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1" y="614943"/>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7" name="TextBox 166"/>
          <p:cNvSpPr txBox="1"/>
          <p:nvPr/>
        </p:nvSpPr>
        <p:spPr>
          <a:xfrm>
            <a:off x="1603505" y="13423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20</a:t>
            </a:r>
            <a:endParaRPr lang="en-US" sz="800" dirty="0"/>
          </a:p>
        </p:txBody>
      </p:sp>
      <p:sp>
        <p:nvSpPr>
          <p:cNvPr id="168" name="TextBox 167"/>
          <p:cNvSpPr txBox="1"/>
          <p:nvPr/>
        </p:nvSpPr>
        <p:spPr>
          <a:xfrm rot="5400000">
            <a:off x="1774951" y="129962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9" name="Rectangle 168"/>
          <p:cNvSpPr/>
          <p:nvPr/>
        </p:nvSpPr>
        <p:spPr>
          <a:xfrm>
            <a:off x="4409396" y="826341"/>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0" name="TextBox 169"/>
          <p:cNvSpPr txBox="1"/>
          <p:nvPr/>
        </p:nvSpPr>
        <p:spPr>
          <a:xfrm>
            <a:off x="6334289" y="149527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19</a:t>
            </a:r>
            <a:endParaRPr lang="en-US" sz="800" dirty="0"/>
          </a:p>
        </p:txBody>
      </p:sp>
      <p:sp>
        <p:nvSpPr>
          <p:cNvPr id="171" name="Rectangle 170"/>
          <p:cNvSpPr/>
          <p:nvPr/>
        </p:nvSpPr>
        <p:spPr>
          <a:xfrm>
            <a:off x="4695382" y="716951"/>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2" name="TextBox 171"/>
          <p:cNvSpPr txBox="1"/>
          <p:nvPr/>
        </p:nvSpPr>
        <p:spPr>
          <a:xfrm>
            <a:off x="6492735" y="1495275"/>
            <a:ext cx="141246" cy="123111"/>
          </a:xfrm>
          <a:prstGeom prst="rect">
            <a:avLst/>
          </a:prstGeom>
          <a:noFill/>
        </p:spPr>
        <p:txBody>
          <a:bodyPr wrap="square" lIns="0" tIns="0" rIns="0" bIns="0" rtlCol="0" anchor="ctr">
            <a:spAutoFit/>
          </a:bodyPr>
          <a:lstStyle/>
          <a:p>
            <a:pPr algn="ctr"/>
            <a:r>
              <a:rPr lang="en-US" sz="800" dirty="0" smtClean="0"/>
              <a:t>20</a:t>
            </a:r>
            <a:endParaRPr lang="en-US" sz="800" dirty="0"/>
          </a:p>
        </p:txBody>
      </p:sp>
      <p:cxnSp>
        <p:nvCxnSpPr>
          <p:cNvPr id="173" name="Straight Connector 172"/>
          <p:cNvCxnSpPr/>
          <p:nvPr/>
        </p:nvCxnSpPr>
        <p:spPr>
          <a:xfrm flipV="1">
            <a:off x="4707359" y="85411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rot="5400000">
            <a:off x="6664324" y="144033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5" name="TextBox 174"/>
          <p:cNvSpPr txBox="1"/>
          <p:nvPr/>
        </p:nvSpPr>
        <p:spPr>
          <a:xfrm>
            <a:off x="1605465" y="1498834"/>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76" name="Rectangle 175"/>
          <p:cNvSpPr/>
          <p:nvPr/>
        </p:nvSpPr>
        <p:spPr>
          <a:xfrm>
            <a:off x="4409396" y="926460"/>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7" name="TextBox 176"/>
          <p:cNvSpPr txBox="1"/>
          <p:nvPr/>
        </p:nvSpPr>
        <p:spPr>
          <a:xfrm>
            <a:off x="1756749" y="1492173"/>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78" name="TextBox 177"/>
          <p:cNvSpPr txBox="1"/>
          <p:nvPr/>
        </p:nvSpPr>
        <p:spPr>
          <a:xfrm rot="5400000">
            <a:off x="1950192" y="144207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9" name="TextBox 178"/>
          <p:cNvSpPr txBox="1"/>
          <p:nvPr/>
        </p:nvSpPr>
        <p:spPr>
          <a:xfrm>
            <a:off x="6992620" y="723124"/>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80" name="Rectangle 179"/>
          <p:cNvSpPr/>
          <p:nvPr/>
        </p:nvSpPr>
        <p:spPr>
          <a:xfrm>
            <a:off x="4695381" y="930674"/>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1" name="Straight Connector 180"/>
          <p:cNvCxnSpPr/>
          <p:nvPr/>
        </p:nvCxnSpPr>
        <p:spPr>
          <a:xfrm flipV="1">
            <a:off x="4416089" y="106947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7158267" y="723124"/>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83" name="TextBox 182"/>
          <p:cNvSpPr txBox="1"/>
          <p:nvPr/>
        </p:nvSpPr>
        <p:spPr>
          <a:xfrm>
            <a:off x="7324885" y="723216"/>
            <a:ext cx="141246" cy="123111"/>
          </a:xfrm>
          <a:prstGeom prst="rect">
            <a:avLst/>
          </a:prstGeom>
          <a:noFill/>
        </p:spPr>
        <p:txBody>
          <a:bodyPr wrap="square" lIns="0" tIns="0" rIns="0" bIns="0" rtlCol="0" anchor="ctr">
            <a:spAutoFit/>
          </a:bodyPr>
          <a:lstStyle/>
          <a:p>
            <a:pPr algn="ctr"/>
            <a:r>
              <a:rPr lang="en-US" sz="800" dirty="0" smtClean="0"/>
              <a:t>23</a:t>
            </a:r>
            <a:endParaRPr lang="en-US" sz="800" dirty="0"/>
          </a:p>
        </p:txBody>
      </p:sp>
      <p:sp>
        <p:nvSpPr>
          <p:cNvPr id="184" name="TextBox 183"/>
          <p:cNvSpPr txBox="1"/>
          <p:nvPr/>
        </p:nvSpPr>
        <p:spPr>
          <a:xfrm rot="5400000">
            <a:off x="7497186" y="67534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85" name="Straight Connector 184"/>
          <p:cNvCxnSpPr/>
          <p:nvPr/>
        </p:nvCxnSpPr>
        <p:spPr>
          <a:xfrm flipV="1">
            <a:off x="4699731" y="117261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699731" y="106589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1941841" y="723216"/>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23</a:t>
            </a:r>
            <a:endParaRPr lang="en-US" sz="800" dirty="0"/>
          </a:p>
        </p:txBody>
      </p:sp>
      <p:sp>
        <p:nvSpPr>
          <p:cNvPr id="188" name="TextBox 187"/>
          <p:cNvSpPr txBox="1"/>
          <p:nvPr/>
        </p:nvSpPr>
        <p:spPr>
          <a:xfrm>
            <a:off x="2105404" y="723216"/>
            <a:ext cx="141246" cy="123111"/>
          </a:xfrm>
          <a:prstGeom prst="rect">
            <a:avLst/>
          </a:prstGeom>
          <a:noFill/>
        </p:spPr>
        <p:txBody>
          <a:bodyPr wrap="square" lIns="0" tIns="0" rIns="0" bIns="0" rtlCol="0" anchor="ctr">
            <a:spAutoFit/>
          </a:bodyPr>
          <a:lstStyle/>
          <a:p>
            <a:pPr algn="ctr"/>
            <a:r>
              <a:rPr lang="en-US" sz="800" dirty="0" smtClean="0"/>
              <a:t>24</a:t>
            </a:r>
            <a:endParaRPr lang="en-US" sz="800" dirty="0"/>
          </a:p>
        </p:txBody>
      </p:sp>
      <p:sp>
        <p:nvSpPr>
          <p:cNvPr id="189" name="TextBox 188"/>
          <p:cNvSpPr txBox="1"/>
          <p:nvPr/>
        </p:nvSpPr>
        <p:spPr>
          <a:xfrm>
            <a:off x="2273601" y="728547"/>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90" name="TextBox 189"/>
          <p:cNvSpPr txBox="1"/>
          <p:nvPr/>
        </p:nvSpPr>
        <p:spPr>
          <a:xfrm>
            <a:off x="7572585" y="271312"/>
            <a:ext cx="493182" cy="161583"/>
          </a:xfrm>
          <a:prstGeom prst="rect">
            <a:avLst/>
          </a:prstGeom>
          <a:noFill/>
        </p:spPr>
        <p:txBody>
          <a:bodyPr wrap="square" lIns="0" tIns="0" rIns="0" bIns="0" rtlCol="0">
            <a:spAutoFit/>
          </a:bodyPr>
          <a:lstStyle/>
          <a:p>
            <a:pPr algn="ctr"/>
            <a:r>
              <a:rPr lang="en-US" sz="1050" dirty="0" smtClean="0"/>
              <a:t>23-24</a:t>
            </a:r>
            <a:endParaRPr lang="en-US" sz="1050" dirty="0"/>
          </a:p>
        </p:txBody>
      </p:sp>
      <p:sp>
        <p:nvSpPr>
          <p:cNvPr id="191" name="Rectangle 190"/>
          <p:cNvSpPr/>
          <p:nvPr/>
        </p:nvSpPr>
        <p:spPr>
          <a:xfrm>
            <a:off x="4409395" y="1148549"/>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2" name="TextBox 191"/>
          <p:cNvSpPr txBox="1"/>
          <p:nvPr/>
        </p:nvSpPr>
        <p:spPr>
          <a:xfrm>
            <a:off x="2439624" y="720986"/>
            <a:ext cx="141246" cy="123111"/>
          </a:xfrm>
          <a:prstGeom prst="rect">
            <a:avLst/>
          </a:prstGeom>
          <a:noFill/>
        </p:spPr>
        <p:txBody>
          <a:bodyPr wrap="square" lIns="0" tIns="0" rIns="0" bIns="0" rtlCol="0" anchor="ctr">
            <a:spAutoFit/>
          </a:bodyPr>
          <a:lstStyle/>
          <a:p>
            <a:pPr algn="ctr"/>
            <a:r>
              <a:rPr lang="en-US" sz="800" dirty="0" smtClean="0"/>
              <a:t>25</a:t>
            </a:r>
            <a:endParaRPr lang="en-US" sz="800" dirty="0"/>
          </a:p>
        </p:txBody>
      </p:sp>
      <p:cxnSp>
        <p:nvCxnSpPr>
          <p:cNvPr id="193" name="Straight Connector 192"/>
          <p:cNvCxnSpPr/>
          <p:nvPr/>
        </p:nvCxnSpPr>
        <p:spPr>
          <a:xfrm flipV="1">
            <a:off x="4416089" y="128131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4424687" y="13721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256208" y="1970363"/>
            <a:ext cx="544392" cy="161583"/>
          </a:xfrm>
          <a:prstGeom prst="rect">
            <a:avLst/>
          </a:prstGeom>
          <a:noFill/>
        </p:spPr>
        <p:txBody>
          <a:bodyPr wrap="square" lIns="0" tIns="0" rIns="0" bIns="0" rtlCol="0">
            <a:spAutoFit/>
          </a:bodyPr>
          <a:lstStyle/>
          <a:p>
            <a:pPr algn="ctr"/>
            <a:r>
              <a:rPr lang="en-US" sz="1050" dirty="0" smtClean="0"/>
              <a:t>25-23</a:t>
            </a:r>
            <a:endParaRPr lang="en-US" sz="1050" dirty="0"/>
          </a:p>
        </p:txBody>
      </p:sp>
      <p:sp>
        <p:nvSpPr>
          <p:cNvPr id="226" name="TextBox 225"/>
          <p:cNvSpPr txBox="1"/>
          <p:nvPr/>
        </p:nvSpPr>
        <p:spPr>
          <a:xfrm>
            <a:off x="1952263" y="4648200"/>
            <a:ext cx="768350" cy="276999"/>
          </a:xfrm>
          <a:prstGeom prst="rect">
            <a:avLst/>
          </a:prstGeom>
          <a:noFill/>
        </p:spPr>
        <p:txBody>
          <a:bodyPr wrap="square" rtlCol="0">
            <a:spAutoFit/>
          </a:bodyPr>
          <a:lstStyle/>
          <a:p>
            <a:r>
              <a:rPr lang="en-US" sz="1200" dirty="0" smtClean="0">
                <a:solidFill>
                  <a:srgbClr val="FF0000"/>
                </a:solidFill>
              </a:rPr>
              <a:t>Team B</a:t>
            </a:r>
            <a:endParaRPr lang="en-US" sz="1200" dirty="0">
              <a:solidFill>
                <a:srgbClr val="FF0000"/>
              </a:solidFill>
            </a:endParaRPr>
          </a:p>
        </p:txBody>
      </p:sp>
      <p:sp>
        <p:nvSpPr>
          <p:cNvPr id="227" name="TextBox 226"/>
          <p:cNvSpPr txBox="1"/>
          <p:nvPr/>
        </p:nvSpPr>
        <p:spPr>
          <a:xfrm>
            <a:off x="6668303" y="4648200"/>
            <a:ext cx="768350" cy="276999"/>
          </a:xfrm>
          <a:prstGeom prst="rect">
            <a:avLst/>
          </a:prstGeom>
          <a:noFill/>
        </p:spPr>
        <p:txBody>
          <a:bodyPr wrap="square" rtlCol="0">
            <a:spAutoFit/>
          </a:bodyPr>
          <a:lstStyle/>
          <a:p>
            <a:r>
              <a:rPr lang="en-US" sz="1200" dirty="0" smtClean="0">
                <a:solidFill>
                  <a:srgbClr val="FF0000"/>
                </a:solidFill>
              </a:rPr>
              <a:t>Team A</a:t>
            </a:r>
            <a:endParaRPr lang="en-US" sz="1200" dirty="0">
              <a:solidFill>
                <a:srgbClr val="FF0000"/>
              </a:solidFill>
            </a:endParaRPr>
          </a:p>
        </p:txBody>
      </p:sp>
      <p:grpSp>
        <p:nvGrpSpPr>
          <p:cNvPr id="21" name="Group 20"/>
          <p:cNvGrpSpPr/>
          <p:nvPr/>
        </p:nvGrpSpPr>
        <p:grpSpPr>
          <a:xfrm>
            <a:off x="5164698" y="4453128"/>
            <a:ext cx="230505" cy="151928"/>
            <a:chOff x="3962400" y="4495800"/>
            <a:chExt cx="230505" cy="151928"/>
          </a:xfrm>
        </p:grpSpPr>
        <p:cxnSp>
          <p:nvCxnSpPr>
            <p:cNvPr id="228" name="Straight Connector 227"/>
            <p:cNvCxnSpPr/>
            <p:nvPr/>
          </p:nvCxnSpPr>
          <p:spPr>
            <a:xfrm>
              <a:off x="3962400" y="4495801"/>
              <a:ext cx="230505" cy="1519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3962400" y="4495800"/>
              <a:ext cx="230505" cy="1519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0" name="TextBox 229"/>
          <p:cNvSpPr txBox="1"/>
          <p:nvPr/>
        </p:nvSpPr>
        <p:spPr>
          <a:xfrm>
            <a:off x="4285006" y="4050792"/>
            <a:ext cx="544392" cy="161583"/>
          </a:xfrm>
          <a:prstGeom prst="rect">
            <a:avLst/>
          </a:prstGeom>
          <a:noFill/>
        </p:spPr>
        <p:txBody>
          <a:bodyPr wrap="square" lIns="0" tIns="0" rIns="0" bIns="0" rtlCol="0">
            <a:spAutoFit/>
          </a:bodyPr>
          <a:lstStyle/>
          <a:p>
            <a:pPr algn="ctr"/>
            <a:r>
              <a:rPr lang="en-US" sz="1050" dirty="0" smtClean="0">
                <a:solidFill>
                  <a:srgbClr val="FF0000"/>
                </a:solidFill>
              </a:rPr>
              <a:t>25-22</a:t>
            </a:r>
            <a:endParaRPr lang="en-US" sz="1050" dirty="0">
              <a:solidFill>
                <a:srgbClr val="FF0000"/>
              </a:solidFill>
            </a:endParaRPr>
          </a:p>
        </p:txBody>
      </p:sp>
      <p:sp>
        <p:nvSpPr>
          <p:cNvPr id="197" name="Rectangle 196"/>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TextBox 230"/>
          <p:cNvSpPr txBox="1"/>
          <p:nvPr/>
        </p:nvSpPr>
        <p:spPr>
          <a:xfrm>
            <a:off x="4261704" y="6144768"/>
            <a:ext cx="544392" cy="161583"/>
          </a:xfrm>
          <a:prstGeom prst="rect">
            <a:avLst/>
          </a:prstGeom>
          <a:noFill/>
        </p:spPr>
        <p:txBody>
          <a:bodyPr wrap="square" lIns="0" tIns="0" rIns="0" bIns="0" rtlCol="0">
            <a:spAutoFit/>
          </a:bodyPr>
          <a:lstStyle/>
          <a:p>
            <a:pPr algn="ctr"/>
            <a:r>
              <a:rPr lang="en-US" sz="1050" dirty="0" smtClean="0">
                <a:solidFill>
                  <a:srgbClr val="FF0000"/>
                </a:solidFill>
              </a:rPr>
              <a:t>15-17</a:t>
            </a:r>
            <a:endParaRPr lang="en-US" sz="1050" dirty="0">
              <a:solidFill>
                <a:srgbClr val="FF0000"/>
              </a:solidFill>
            </a:endParaRPr>
          </a:p>
        </p:txBody>
      </p:sp>
      <p:pic>
        <p:nvPicPr>
          <p:cNvPr id="22" name="Slide 3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24" name="TextBox 23"/>
          <p:cNvSpPr txBox="1"/>
          <p:nvPr/>
        </p:nvSpPr>
        <p:spPr>
          <a:xfrm>
            <a:off x="1224917" y="2926408"/>
            <a:ext cx="6694167" cy="523220"/>
          </a:xfrm>
          <a:prstGeom prst="rect">
            <a:avLst/>
          </a:prstGeom>
          <a:solidFill>
            <a:srgbClr val="FF0000">
              <a:alpha val="66000"/>
            </a:srgbClr>
          </a:solidFill>
        </p:spPr>
        <p:txBody>
          <a:bodyPr wrap="square" rtlCol="0">
            <a:spAutoFit/>
          </a:bodyPr>
          <a:lstStyle/>
          <a:p>
            <a:pPr algn="ctr"/>
            <a:r>
              <a:rPr lang="en-US" sz="2800" b="1" dirty="0" smtClean="0">
                <a:solidFill>
                  <a:schemeClr val="bg1"/>
                </a:solidFill>
              </a:rPr>
              <a:t>Set 2 Scored in Same Way as Set 1</a:t>
            </a:r>
            <a:endParaRPr lang="en-US" sz="2800" b="1" dirty="0">
              <a:solidFill>
                <a:schemeClr val="bg1"/>
              </a:solidFill>
            </a:endParaRPr>
          </a:p>
        </p:txBody>
      </p:sp>
      <p:sp>
        <p:nvSpPr>
          <p:cNvPr id="196" name="TextBox 195"/>
          <p:cNvSpPr txBox="1"/>
          <p:nvPr/>
        </p:nvSpPr>
        <p:spPr>
          <a:xfrm>
            <a:off x="777562" y="5029200"/>
            <a:ext cx="7588876" cy="523220"/>
          </a:xfrm>
          <a:prstGeom prst="rect">
            <a:avLst/>
          </a:prstGeom>
          <a:solidFill>
            <a:srgbClr val="FF0000">
              <a:alpha val="66000"/>
            </a:srgbClr>
          </a:solidFill>
        </p:spPr>
        <p:txBody>
          <a:bodyPr wrap="square" rtlCol="0">
            <a:spAutoFit/>
          </a:bodyPr>
          <a:lstStyle/>
          <a:p>
            <a:pPr algn="ctr"/>
            <a:r>
              <a:rPr lang="en-US" sz="2800" b="1" dirty="0" smtClean="0">
                <a:solidFill>
                  <a:schemeClr val="bg1"/>
                </a:solidFill>
              </a:rPr>
              <a:t>Set 3 Scored in Same Way as Sets 1 and 2</a:t>
            </a:r>
            <a:endParaRPr lang="en-US" sz="2800" b="1" dirty="0">
              <a:solidFill>
                <a:schemeClr val="bg1"/>
              </a:solidFill>
            </a:endParaRPr>
          </a:p>
        </p:txBody>
      </p:sp>
      <p:sp>
        <p:nvSpPr>
          <p:cNvPr id="198" name="Right Arrow 197"/>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2432730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05" fill="hold"/>
                                        <p:tgtEl>
                                          <p:spTgt spid="22"/>
                                        </p:tgtEl>
                                      </p:cBhvr>
                                    </p:cmd>
                                  </p:childTnLst>
                                </p:cTn>
                              </p:par>
                            </p:childTnLst>
                          </p:cTn>
                        </p:par>
                        <p:par>
                          <p:cTn id="7" fill="hold">
                            <p:stCondLst>
                              <p:cond delay="23405"/>
                            </p:stCondLst>
                            <p:childTnLst>
                              <p:par>
                                <p:cTn id="8" presetID="1" presetClass="entr" presetSubtype="0" fill="hold" grpId="0" nodeType="afterEffect">
                                  <p:stCondLst>
                                    <p:cond delay="0"/>
                                  </p:stCondLst>
                                  <p:childTnLst>
                                    <p:set>
                                      <p:cBhvr>
                                        <p:cTn id="9"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2"/>
                </p:tgtEl>
              </p:cMediaNode>
            </p:audio>
          </p:childTnLst>
        </p:cTn>
      </p:par>
    </p:tnLst>
    <p:bldLst>
      <p:bldP spid="19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947837" cy="746621"/>
                <a:chOff x="373520" y="603201"/>
                <a:chExt cx="3947837" cy="746621"/>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429582" cy="103848"/>
                </a:xfrm>
                <a:prstGeom prst="rect">
                  <a:avLst/>
                </a:prstGeom>
                <a:noFill/>
              </p:spPr>
              <p:txBody>
                <a:bodyPr wrap="square" lIns="0" tIns="0" rIns="0" bIns="0" rtlCol="0">
                  <a:spAutoFit/>
                </a:bodyPr>
                <a:lstStyle/>
                <a:p>
                  <a:r>
                    <a:rPr lang="en-US" sz="800" dirty="0" smtClean="0"/>
                    <a:t>15    2    15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4" name="TextBox 73"/>
                <p:cNvSpPr txBox="1"/>
                <p:nvPr/>
              </p:nvSpPr>
              <p:spPr>
                <a:xfrm>
                  <a:off x="4071441" y="603201"/>
                  <a:ext cx="249916" cy="103848"/>
                </a:xfrm>
                <a:prstGeom prst="rect">
                  <a:avLst/>
                </a:prstGeom>
                <a:noFill/>
              </p:spPr>
              <p:txBody>
                <a:bodyPr wrap="square" lIns="0" tIns="0" rIns="0" bIns="0" rtlCol="0">
                  <a:spAutoFit/>
                </a:bodyPr>
                <a:lstStyle/>
                <a:p>
                  <a:r>
                    <a:rPr lang="en-US" sz="800" dirty="0" smtClean="0"/>
                    <a:t>11    3</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t>5</a:t>
            </a:r>
            <a:endParaRPr lang="en-US" sz="800" dirty="0"/>
          </a:p>
        </p:txBody>
      </p:sp>
      <p:sp>
        <p:nvSpPr>
          <p:cNvPr id="46" name="TextBox 45"/>
          <p:cNvSpPr txBox="1"/>
          <p:nvPr/>
        </p:nvSpPr>
        <p:spPr>
          <a:xfrm>
            <a:off x="6640554" y="897286"/>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cxnSp>
        <p:nvCxnSpPr>
          <p:cNvPr id="47" name="Straight Connector 46"/>
          <p:cNvCxnSpPr/>
          <p:nvPr/>
        </p:nvCxnSpPr>
        <p:spPr>
          <a:xfrm flipV="1">
            <a:off x="4571287" y="85492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25697" y="855416"/>
            <a:ext cx="141246" cy="153888"/>
          </a:xfrm>
          <a:prstGeom prst="rect">
            <a:avLst/>
          </a:prstGeom>
          <a:noFill/>
        </p:spPr>
        <p:txBody>
          <a:bodyPr wrap="square" lIns="0" tIns="0" rIns="0" bIns="0" rtlCol="0" anchor="ctr">
            <a:spAutoFit/>
          </a:bodyPr>
          <a:lstStyle/>
          <a:p>
            <a:pPr algn="ctr"/>
            <a:r>
              <a:rPr lang="en-US" sz="500" dirty="0" smtClean="0"/>
              <a:t>Sx</a:t>
            </a:r>
          </a:p>
          <a:p>
            <a:pPr algn="ctr"/>
            <a:r>
              <a:rPr lang="en-US" sz="500" dirty="0" smtClean="0"/>
              <a:t>2/15</a:t>
            </a:r>
            <a:endParaRPr lang="en-US" sz="500" dirty="0"/>
          </a:p>
        </p:txBody>
      </p:sp>
      <p:sp>
        <p:nvSpPr>
          <p:cNvPr id="50" name="TextBox 49"/>
          <p:cNvSpPr txBox="1"/>
          <p:nvPr/>
        </p:nvSpPr>
        <p:spPr>
          <a:xfrm>
            <a:off x="6992620" y="867489"/>
            <a:ext cx="141246" cy="123111"/>
          </a:xfrm>
          <a:prstGeom prst="rect">
            <a:avLst/>
          </a:prstGeom>
          <a:noFill/>
        </p:spPr>
        <p:txBody>
          <a:bodyPr wrap="square" lIns="0" tIns="0" rIns="0" bIns="0" rtlCol="0" anchor="ctr">
            <a:spAutoFit/>
          </a:bodyPr>
          <a:lstStyle/>
          <a:p>
            <a:pPr algn="ctr"/>
            <a:r>
              <a:rPr lang="en-US" sz="800" dirty="0"/>
              <a:t>7</a:t>
            </a:r>
          </a:p>
        </p:txBody>
      </p:sp>
      <p:sp>
        <p:nvSpPr>
          <p:cNvPr id="52" name="TextBox 51"/>
          <p:cNvSpPr txBox="1"/>
          <p:nvPr/>
        </p:nvSpPr>
        <p:spPr>
          <a:xfrm>
            <a:off x="7139443" y="884835"/>
            <a:ext cx="141246"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54" name="Straight Connector 53"/>
          <p:cNvCxnSpPr/>
          <p:nvPr/>
        </p:nvCxnSpPr>
        <p:spPr>
          <a:xfrm flipV="1">
            <a:off x="431922" y="1694621"/>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13344" y="878146"/>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cxnSp>
        <p:nvCxnSpPr>
          <p:cNvPr id="55" name="Straight Connector 54"/>
          <p:cNvCxnSpPr/>
          <p:nvPr/>
        </p:nvCxnSpPr>
        <p:spPr>
          <a:xfrm flipV="1">
            <a:off x="4565945" y="11722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65945" y="106556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70257" y="295617"/>
            <a:ext cx="296438" cy="161583"/>
          </a:xfrm>
          <a:prstGeom prst="rect">
            <a:avLst/>
          </a:prstGeom>
          <a:noFill/>
        </p:spPr>
        <p:txBody>
          <a:bodyPr wrap="square" lIns="0" tIns="0" rIns="0" bIns="0" rtlCol="0">
            <a:spAutoFit/>
          </a:bodyPr>
          <a:lstStyle/>
          <a:p>
            <a:pPr algn="ctr"/>
            <a:r>
              <a:rPr lang="en-US" sz="1050" dirty="0" smtClean="0"/>
              <a:t>1-8</a:t>
            </a:r>
            <a:endParaRPr lang="en-US" sz="1050" dirty="0"/>
          </a:p>
        </p:txBody>
      </p:sp>
      <p:sp>
        <p:nvSpPr>
          <p:cNvPr id="57" name="TextBox 56"/>
          <p:cNvSpPr txBox="1"/>
          <p:nvPr/>
        </p:nvSpPr>
        <p:spPr>
          <a:xfrm rot="5400000">
            <a:off x="7496889" y="827749"/>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58" name="TextBox 57"/>
          <p:cNvSpPr txBox="1"/>
          <p:nvPr/>
        </p:nvSpPr>
        <p:spPr>
          <a:xfrm>
            <a:off x="1627632" y="870804"/>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a:t>
            </a:r>
            <a:endParaRPr lang="en-US" sz="800" dirty="0"/>
          </a:p>
        </p:txBody>
      </p:sp>
      <p:sp>
        <p:nvSpPr>
          <p:cNvPr id="60" name="Rectangle 59"/>
          <p:cNvSpPr/>
          <p:nvPr/>
        </p:nvSpPr>
        <p:spPr>
          <a:xfrm>
            <a:off x="4280378" y="50787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p:cNvSpPr txBox="1"/>
          <p:nvPr/>
        </p:nvSpPr>
        <p:spPr>
          <a:xfrm>
            <a:off x="1773562" y="863822"/>
            <a:ext cx="141246" cy="123111"/>
          </a:xfrm>
          <a:prstGeom prst="rect">
            <a:avLst/>
          </a:prstGeom>
          <a:noFill/>
        </p:spPr>
        <p:txBody>
          <a:bodyPr wrap="square" lIns="0" tIns="0" rIns="0" bIns="0" rtlCol="0" anchor="ctr">
            <a:spAutoFit/>
          </a:bodyPr>
          <a:lstStyle/>
          <a:p>
            <a:pPr algn="ctr"/>
            <a:r>
              <a:rPr lang="en-US" sz="800" dirty="0" smtClean="0"/>
              <a:t>3</a:t>
            </a:r>
            <a:endParaRPr lang="en-US" sz="800" dirty="0"/>
          </a:p>
        </p:txBody>
      </p:sp>
      <p:sp>
        <p:nvSpPr>
          <p:cNvPr id="62" name="TextBox 61"/>
          <p:cNvSpPr txBox="1"/>
          <p:nvPr/>
        </p:nvSpPr>
        <p:spPr>
          <a:xfrm>
            <a:off x="1939106" y="863821"/>
            <a:ext cx="141246" cy="123111"/>
          </a:xfrm>
          <a:prstGeom prst="rect">
            <a:avLst/>
          </a:prstGeom>
          <a:noFill/>
        </p:spPr>
        <p:txBody>
          <a:bodyPr wrap="square" lIns="0" tIns="0" rIns="0" bIns="0" rtlCol="0" anchor="ctr">
            <a:spAutoFit/>
          </a:bodyPr>
          <a:lstStyle/>
          <a:p>
            <a:pPr algn="ctr"/>
            <a:r>
              <a:rPr lang="en-US" sz="800" dirty="0" smtClean="0"/>
              <a:t>4</a:t>
            </a:r>
            <a:endParaRPr lang="en-US" sz="800" dirty="0"/>
          </a:p>
        </p:txBody>
      </p:sp>
      <p:sp>
        <p:nvSpPr>
          <p:cNvPr id="63" name="TextBox 62"/>
          <p:cNvSpPr txBox="1"/>
          <p:nvPr/>
        </p:nvSpPr>
        <p:spPr>
          <a:xfrm>
            <a:off x="2113415" y="863822"/>
            <a:ext cx="141246" cy="123111"/>
          </a:xfrm>
          <a:prstGeom prst="rect">
            <a:avLst/>
          </a:prstGeom>
          <a:noFill/>
        </p:spPr>
        <p:txBody>
          <a:bodyPr wrap="square" lIns="0" tIns="0" rIns="0" bIns="0" rtlCol="0" anchor="ctr">
            <a:spAutoFit/>
          </a:bodyPr>
          <a:lstStyle/>
          <a:p>
            <a:pPr algn="ctr"/>
            <a:r>
              <a:rPr lang="en-US" sz="800" dirty="0"/>
              <a:t>5</a:t>
            </a:r>
          </a:p>
        </p:txBody>
      </p:sp>
      <p:cxnSp>
        <p:nvCxnSpPr>
          <p:cNvPr id="64" name="Straight Connector 63"/>
          <p:cNvCxnSpPr/>
          <p:nvPr/>
        </p:nvCxnSpPr>
        <p:spPr>
          <a:xfrm flipV="1">
            <a:off x="4280378"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285006" y="74018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285006" y="8440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93390" y="1853491"/>
            <a:ext cx="1543686" cy="400110"/>
          </a:xfrm>
          <a:prstGeom prst="rect">
            <a:avLst/>
          </a:prstGeom>
          <a:noFill/>
          <a:ln>
            <a:noFill/>
          </a:ln>
        </p:spPr>
        <p:txBody>
          <a:bodyPr wrap="square" rtlCol="0">
            <a:spAutoFit/>
          </a:bodyPr>
          <a:lstStyle/>
          <a:p>
            <a:r>
              <a:rPr lang="en-US" sz="1000" dirty="0" smtClean="0"/>
              <a:t>Yellow Card #9 (8-5)</a:t>
            </a:r>
          </a:p>
          <a:p>
            <a:r>
              <a:rPr lang="en-US" sz="1000" dirty="0" smtClean="0"/>
              <a:t>Red </a:t>
            </a:r>
            <a:r>
              <a:rPr lang="en-US" sz="1000" dirty="0"/>
              <a:t>Card #9 (</a:t>
            </a:r>
            <a:r>
              <a:rPr lang="en-US" sz="1000" dirty="0" smtClean="0"/>
              <a:t>8-7)</a:t>
            </a:r>
            <a:endParaRPr lang="en-US" sz="1000" dirty="0"/>
          </a:p>
        </p:txBody>
      </p:sp>
      <p:sp>
        <p:nvSpPr>
          <p:cNvPr id="87" name="TextBox 86"/>
          <p:cNvSpPr txBox="1"/>
          <p:nvPr/>
        </p:nvSpPr>
        <p:spPr>
          <a:xfrm>
            <a:off x="2265815" y="879591"/>
            <a:ext cx="141246" cy="123111"/>
          </a:xfrm>
          <a:prstGeom prst="rect">
            <a:avLst/>
          </a:prstGeom>
          <a:noFill/>
        </p:spPr>
        <p:txBody>
          <a:bodyPr wrap="square" lIns="0" tIns="0" rIns="0" bIns="0" rtlCol="0" anchor="ctr">
            <a:spAutoFit/>
          </a:bodyPr>
          <a:lstStyle/>
          <a:p>
            <a:pPr algn="ctr"/>
            <a:r>
              <a:rPr lang="en-US" sz="800" dirty="0" smtClean="0"/>
              <a:t>6</a:t>
            </a:r>
            <a:endParaRPr lang="en-US" sz="800" dirty="0"/>
          </a:p>
        </p:txBody>
      </p:sp>
      <p:sp>
        <p:nvSpPr>
          <p:cNvPr id="88" name="TextBox 87"/>
          <p:cNvSpPr txBox="1"/>
          <p:nvPr/>
        </p:nvSpPr>
        <p:spPr>
          <a:xfrm>
            <a:off x="2438567" y="874545"/>
            <a:ext cx="141246" cy="123111"/>
          </a:xfrm>
          <a:prstGeom prst="rect">
            <a:avLst/>
          </a:prstGeom>
          <a:noFill/>
        </p:spPr>
        <p:txBody>
          <a:bodyPr wrap="square" lIns="0" tIns="0" rIns="0" bIns="0" rtlCol="0" anchor="ctr">
            <a:spAutoFit/>
          </a:bodyPr>
          <a:lstStyle/>
          <a:p>
            <a:pPr algn="ctr"/>
            <a:r>
              <a:rPr lang="en-US" sz="800" dirty="0" smtClean="0"/>
              <a:t>7</a:t>
            </a:r>
            <a:endParaRPr lang="en-US" sz="800" dirty="0"/>
          </a:p>
        </p:txBody>
      </p:sp>
      <p:cxnSp>
        <p:nvCxnSpPr>
          <p:cNvPr id="89" name="Straight Connector 88"/>
          <p:cNvCxnSpPr/>
          <p:nvPr/>
        </p:nvCxnSpPr>
        <p:spPr>
          <a:xfrm flipV="1">
            <a:off x="4279392" y="963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4279392" y="10673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584486" y="881499"/>
            <a:ext cx="167794" cy="123111"/>
          </a:xfrm>
          <a:prstGeom prst="rect">
            <a:avLst/>
          </a:prstGeom>
          <a:noFill/>
        </p:spPr>
        <p:txBody>
          <a:bodyPr wrap="square" lIns="0" tIns="0" rIns="0" bIns="0" rtlCol="0" anchor="ctr">
            <a:spAutoFit/>
          </a:bodyPr>
          <a:lstStyle/>
          <a:p>
            <a:pPr algn="ctr"/>
            <a:r>
              <a:rPr lang="en-US" sz="800" dirty="0" smtClean="0"/>
              <a:t>Px</a:t>
            </a:r>
            <a:endParaRPr lang="en-US" sz="800" dirty="0"/>
          </a:p>
        </p:txBody>
      </p:sp>
      <p:sp>
        <p:nvSpPr>
          <p:cNvPr id="92" name="TextBox 91"/>
          <p:cNvSpPr txBox="1"/>
          <p:nvPr/>
        </p:nvSpPr>
        <p:spPr>
          <a:xfrm>
            <a:off x="2752280" y="879590"/>
            <a:ext cx="167794" cy="123111"/>
          </a:xfrm>
          <a:prstGeom prst="rect">
            <a:avLst/>
          </a:prstGeom>
          <a:noFill/>
        </p:spPr>
        <p:txBody>
          <a:bodyPr wrap="square" lIns="0" tIns="0" rIns="0" bIns="0" rtlCol="0" anchor="ctr">
            <a:spAutoFit/>
          </a:bodyPr>
          <a:lstStyle/>
          <a:p>
            <a:pPr algn="ctr"/>
            <a:r>
              <a:rPr lang="en-US" sz="800" dirty="0" smtClean="0"/>
              <a:t>8</a:t>
            </a:r>
            <a:endParaRPr lang="en-US" sz="800" dirty="0"/>
          </a:p>
        </p:txBody>
      </p:sp>
      <p:cxnSp>
        <p:nvCxnSpPr>
          <p:cNvPr id="93" name="Straight Connector 92"/>
          <p:cNvCxnSpPr/>
          <p:nvPr/>
        </p:nvCxnSpPr>
        <p:spPr>
          <a:xfrm flipV="1">
            <a:off x="4272287" y="117659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5400000">
            <a:off x="2947479" y="84082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95" name="TextBox 94"/>
          <p:cNvSpPr txBox="1"/>
          <p:nvPr/>
        </p:nvSpPr>
        <p:spPr>
          <a:xfrm>
            <a:off x="6349503" y="1035116"/>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20" name="Isosceles Triangle 19"/>
          <p:cNvSpPr/>
          <p:nvPr/>
        </p:nvSpPr>
        <p:spPr>
          <a:xfrm>
            <a:off x="4876800" y="1009304"/>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6488154" y="1028920"/>
            <a:ext cx="141246" cy="130213"/>
            <a:chOff x="6488154" y="1028920"/>
            <a:chExt cx="141246" cy="130213"/>
          </a:xfrm>
        </p:grpSpPr>
        <p:sp>
          <p:nvSpPr>
            <p:cNvPr id="96" name="Isosceles Triangle 9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97" name="TextBox 9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10</a:t>
              </a:r>
              <a:endParaRPr lang="en-US" sz="600" dirty="0"/>
            </a:p>
          </p:txBody>
        </p:sp>
      </p:grpSp>
      <p:grpSp>
        <p:nvGrpSpPr>
          <p:cNvPr id="104" name="Group 103"/>
          <p:cNvGrpSpPr/>
          <p:nvPr/>
        </p:nvGrpSpPr>
        <p:grpSpPr>
          <a:xfrm>
            <a:off x="6660977" y="1028014"/>
            <a:ext cx="141246" cy="130213"/>
            <a:chOff x="6488154" y="1028920"/>
            <a:chExt cx="141246" cy="130213"/>
          </a:xfrm>
        </p:grpSpPr>
        <p:sp>
          <p:nvSpPr>
            <p:cNvPr id="105" name="Isosceles Triangle 104"/>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6" name="TextBox 105"/>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11</a:t>
              </a:r>
              <a:endParaRPr lang="en-US" sz="600" dirty="0"/>
            </a:p>
          </p:txBody>
        </p:sp>
      </p:grpSp>
      <p:grpSp>
        <p:nvGrpSpPr>
          <p:cNvPr id="107" name="Group 106"/>
          <p:cNvGrpSpPr/>
          <p:nvPr/>
        </p:nvGrpSpPr>
        <p:grpSpPr>
          <a:xfrm>
            <a:off x="6822146" y="1028920"/>
            <a:ext cx="141246" cy="130213"/>
            <a:chOff x="6488154" y="1028920"/>
            <a:chExt cx="141246" cy="130213"/>
          </a:xfrm>
        </p:grpSpPr>
        <p:sp>
          <p:nvSpPr>
            <p:cNvPr id="108" name="Isosceles Triangle 107"/>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09" name="TextBox 108"/>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12</a:t>
              </a:r>
              <a:endParaRPr lang="en-US" sz="600" dirty="0"/>
            </a:p>
          </p:txBody>
        </p:sp>
      </p:grpSp>
      <p:grpSp>
        <p:nvGrpSpPr>
          <p:cNvPr id="110" name="Group 109"/>
          <p:cNvGrpSpPr/>
          <p:nvPr/>
        </p:nvGrpSpPr>
        <p:grpSpPr>
          <a:xfrm>
            <a:off x="6981855" y="1028920"/>
            <a:ext cx="141246" cy="130213"/>
            <a:chOff x="6488154" y="1028920"/>
            <a:chExt cx="141246" cy="130213"/>
          </a:xfrm>
        </p:grpSpPr>
        <p:sp>
          <p:nvSpPr>
            <p:cNvPr id="111" name="Isosceles Triangle 110"/>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12" name="TextBox 111"/>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13</a:t>
              </a:r>
              <a:endParaRPr lang="en-US" sz="600" dirty="0"/>
            </a:p>
          </p:txBody>
        </p:sp>
      </p:grpSp>
      <p:sp>
        <p:nvSpPr>
          <p:cNvPr id="113" name="Rectangle 112"/>
          <p:cNvSpPr/>
          <p:nvPr/>
        </p:nvSpPr>
        <p:spPr>
          <a:xfrm>
            <a:off x="4565945"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4" name="Isosceles Triangle 113"/>
          <p:cNvSpPr/>
          <p:nvPr/>
        </p:nvSpPr>
        <p:spPr>
          <a:xfrm>
            <a:off x="4561974" y="134819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p:cNvSpPr/>
          <p:nvPr/>
        </p:nvSpPr>
        <p:spPr>
          <a:xfrm>
            <a:off x="4561973" y="1463362"/>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a:off x="4566473" y="1562968"/>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4566472" y="1678137"/>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rot="5400000">
            <a:off x="7171836" y="98370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21" name="TextBox 120"/>
          <p:cNvSpPr txBox="1"/>
          <p:nvPr/>
        </p:nvSpPr>
        <p:spPr>
          <a:xfrm>
            <a:off x="1627632" y="1035543"/>
            <a:ext cx="91440"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9</a:t>
            </a:r>
            <a:endParaRPr lang="en-US" sz="800" dirty="0"/>
          </a:p>
        </p:txBody>
      </p:sp>
      <p:sp>
        <p:nvSpPr>
          <p:cNvPr id="122" name="TextBox 121"/>
          <p:cNvSpPr txBox="1"/>
          <p:nvPr/>
        </p:nvSpPr>
        <p:spPr>
          <a:xfrm>
            <a:off x="1760418"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15/2</a:t>
            </a:r>
            <a:endParaRPr lang="en-US" sz="500" dirty="0"/>
          </a:p>
        </p:txBody>
      </p:sp>
      <p:cxnSp>
        <p:nvCxnSpPr>
          <p:cNvPr id="123" name="Straight Connector 122"/>
          <p:cNvCxnSpPr/>
          <p:nvPr/>
        </p:nvCxnSpPr>
        <p:spPr>
          <a:xfrm flipV="1">
            <a:off x="550252" y="168978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285006" y="1253085"/>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TextBox 99"/>
          <p:cNvSpPr txBox="1"/>
          <p:nvPr/>
        </p:nvSpPr>
        <p:spPr>
          <a:xfrm>
            <a:off x="1932534" y="1007946"/>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7/22</a:t>
            </a:r>
            <a:endParaRPr lang="en-US" sz="500" dirty="0"/>
          </a:p>
        </p:txBody>
      </p:sp>
      <p:cxnSp>
        <p:nvCxnSpPr>
          <p:cNvPr id="101" name="Straight Connector 100"/>
          <p:cNvCxnSpPr/>
          <p:nvPr/>
        </p:nvCxnSpPr>
        <p:spPr>
          <a:xfrm flipV="1">
            <a:off x="678363"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105404" y="1028918"/>
            <a:ext cx="141246" cy="123111"/>
          </a:xfrm>
          <a:prstGeom prst="rect">
            <a:avLst/>
          </a:prstGeom>
          <a:noFill/>
        </p:spPr>
        <p:txBody>
          <a:bodyPr wrap="square" lIns="0" tIns="0" rIns="0" bIns="0" rtlCol="0" anchor="ctr">
            <a:spAutoFit/>
          </a:bodyPr>
          <a:lstStyle/>
          <a:p>
            <a:pPr algn="ctr"/>
            <a:r>
              <a:rPr lang="en-US" sz="800" dirty="0" smtClean="0"/>
              <a:t>10</a:t>
            </a:r>
            <a:endParaRPr lang="en-US" sz="800" dirty="0"/>
          </a:p>
        </p:txBody>
      </p:sp>
      <p:sp>
        <p:nvSpPr>
          <p:cNvPr id="103" name="TextBox 102"/>
          <p:cNvSpPr txBox="1"/>
          <p:nvPr/>
        </p:nvSpPr>
        <p:spPr>
          <a:xfrm>
            <a:off x="2265815" y="1023794"/>
            <a:ext cx="141246" cy="123111"/>
          </a:xfrm>
          <a:prstGeom prst="rect">
            <a:avLst/>
          </a:prstGeom>
          <a:noFill/>
        </p:spPr>
        <p:txBody>
          <a:bodyPr wrap="square" lIns="0" tIns="0" rIns="0" bIns="0" rtlCol="0" anchor="ctr">
            <a:spAutoFit/>
          </a:bodyPr>
          <a:lstStyle/>
          <a:p>
            <a:pPr algn="ctr"/>
            <a:r>
              <a:rPr lang="en-US" sz="800" dirty="0" smtClean="0"/>
              <a:t>11</a:t>
            </a:r>
            <a:endParaRPr lang="en-US" sz="800" dirty="0"/>
          </a:p>
        </p:txBody>
      </p:sp>
      <p:sp>
        <p:nvSpPr>
          <p:cNvPr id="116" name="TextBox 115"/>
          <p:cNvSpPr txBox="1"/>
          <p:nvPr/>
        </p:nvSpPr>
        <p:spPr>
          <a:xfrm>
            <a:off x="2438567" y="1034211"/>
            <a:ext cx="141246" cy="123111"/>
          </a:xfrm>
          <a:prstGeom prst="rect">
            <a:avLst/>
          </a:prstGeom>
          <a:noFill/>
        </p:spPr>
        <p:txBody>
          <a:bodyPr wrap="square" lIns="0" tIns="0" rIns="0" bIns="0" rtlCol="0" anchor="ctr">
            <a:spAutoFit/>
          </a:bodyPr>
          <a:lstStyle/>
          <a:p>
            <a:pPr algn="ctr"/>
            <a:r>
              <a:rPr lang="en-US" sz="800" dirty="0" smtClean="0"/>
              <a:t>12</a:t>
            </a:r>
            <a:endParaRPr lang="en-US" sz="800" dirty="0"/>
          </a:p>
        </p:txBody>
      </p:sp>
      <p:sp>
        <p:nvSpPr>
          <p:cNvPr id="117" name="TextBox 116"/>
          <p:cNvSpPr txBox="1"/>
          <p:nvPr/>
        </p:nvSpPr>
        <p:spPr>
          <a:xfrm>
            <a:off x="2608815" y="1034210"/>
            <a:ext cx="141246" cy="123111"/>
          </a:xfrm>
          <a:prstGeom prst="rect">
            <a:avLst/>
          </a:prstGeom>
          <a:noFill/>
        </p:spPr>
        <p:txBody>
          <a:bodyPr wrap="square" lIns="0" tIns="0" rIns="0" bIns="0" rtlCol="0" anchor="ctr">
            <a:spAutoFit/>
          </a:bodyPr>
          <a:lstStyle/>
          <a:p>
            <a:pPr algn="ctr"/>
            <a:r>
              <a:rPr lang="en-US" sz="800" dirty="0" smtClean="0"/>
              <a:t>13</a:t>
            </a:r>
            <a:endParaRPr lang="en-US" sz="800" dirty="0"/>
          </a:p>
        </p:txBody>
      </p:sp>
      <p:sp>
        <p:nvSpPr>
          <p:cNvPr id="125" name="TextBox 124"/>
          <p:cNvSpPr txBox="1"/>
          <p:nvPr/>
        </p:nvSpPr>
        <p:spPr>
          <a:xfrm>
            <a:off x="2768774" y="1031112"/>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26" name="TextBox 125"/>
          <p:cNvSpPr txBox="1"/>
          <p:nvPr/>
        </p:nvSpPr>
        <p:spPr>
          <a:xfrm>
            <a:off x="7063243" y="271313"/>
            <a:ext cx="493182" cy="161583"/>
          </a:xfrm>
          <a:prstGeom prst="rect">
            <a:avLst/>
          </a:prstGeom>
          <a:noFill/>
        </p:spPr>
        <p:txBody>
          <a:bodyPr wrap="square" lIns="0" tIns="0" rIns="0" bIns="0" rtlCol="0">
            <a:spAutoFit/>
          </a:bodyPr>
          <a:lstStyle/>
          <a:p>
            <a:pPr algn="ctr"/>
            <a:r>
              <a:rPr lang="en-US" sz="1050" dirty="0" smtClean="0"/>
              <a:t>13-13</a:t>
            </a:r>
            <a:endParaRPr lang="en-US" sz="1050" dirty="0"/>
          </a:p>
        </p:txBody>
      </p:sp>
      <p:sp>
        <p:nvSpPr>
          <p:cNvPr id="127" name="TextBox 126"/>
          <p:cNvSpPr txBox="1"/>
          <p:nvPr/>
        </p:nvSpPr>
        <p:spPr>
          <a:xfrm>
            <a:off x="2929159" y="1026643"/>
            <a:ext cx="141246" cy="123111"/>
          </a:xfrm>
          <a:prstGeom prst="rect">
            <a:avLst/>
          </a:prstGeom>
          <a:noFill/>
        </p:spPr>
        <p:txBody>
          <a:bodyPr wrap="square" lIns="0" tIns="0" rIns="0" bIns="0" rtlCol="0" anchor="ctr">
            <a:spAutoFit/>
          </a:bodyPr>
          <a:lstStyle/>
          <a:p>
            <a:pPr algn="ctr"/>
            <a:r>
              <a:rPr lang="en-US" sz="800" dirty="0" smtClean="0"/>
              <a:t>14</a:t>
            </a:r>
            <a:endParaRPr lang="en-US" sz="800" dirty="0"/>
          </a:p>
        </p:txBody>
      </p:sp>
      <p:sp>
        <p:nvSpPr>
          <p:cNvPr id="128" name="TextBox 127"/>
          <p:cNvSpPr txBox="1"/>
          <p:nvPr/>
        </p:nvSpPr>
        <p:spPr>
          <a:xfrm rot="5400000">
            <a:off x="3103880" y="993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29" name="Straight Connector 128"/>
          <p:cNvCxnSpPr/>
          <p:nvPr/>
        </p:nvCxnSpPr>
        <p:spPr>
          <a:xfrm flipV="1">
            <a:off x="4299190" y="138079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285006" y="14847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293576" y="16040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293576" y="1707976"/>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286471" y="1817207"/>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431922" y="1495935"/>
            <a:ext cx="322641" cy="123111"/>
          </a:xfrm>
          <a:prstGeom prst="rect">
            <a:avLst/>
          </a:prstGeom>
          <a:noFill/>
        </p:spPr>
        <p:txBody>
          <a:bodyPr wrap="square" lIns="0" tIns="0" rIns="0" bIns="0" rtlCol="0" anchor="t">
            <a:spAutoFit/>
          </a:bodyPr>
          <a:lstStyle/>
          <a:p>
            <a:r>
              <a:rPr lang="en-US" sz="800" dirty="0" smtClean="0"/>
              <a:t>22    7</a:t>
            </a:r>
            <a:endParaRPr lang="en-US" sz="800" dirty="0"/>
          </a:p>
        </p:txBody>
      </p:sp>
      <p:sp>
        <p:nvSpPr>
          <p:cNvPr id="135" name="Rectangle 134"/>
          <p:cNvSpPr/>
          <p:nvPr/>
        </p:nvSpPr>
        <p:spPr>
          <a:xfrm>
            <a:off x="4584050" y="1791938"/>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6" name="TextBox 135"/>
          <p:cNvSpPr txBox="1"/>
          <p:nvPr/>
        </p:nvSpPr>
        <p:spPr>
          <a:xfrm>
            <a:off x="6337051" y="1187408"/>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14</a:t>
            </a:r>
            <a:endParaRPr lang="en-US" sz="800" dirty="0"/>
          </a:p>
        </p:txBody>
      </p:sp>
      <p:cxnSp>
        <p:nvCxnSpPr>
          <p:cNvPr id="138" name="Straight Connector 137"/>
          <p:cNvCxnSpPr/>
          <p:nvPr/>
        </p:nvCxnSpPr>
        <p:spPr>
          <a:xfrm flipV="1">
            <a:off x="5151129" y="169948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86164" y="1171679"/>
            <a:ext cx="154390" cy="153888"/>
          </a:xfrm>
          <a:prstGeom prst="rect">
            <a:avLst/>
          </a:prstGeom>
          <a:noFill/>
        </p:spPr>
        <p:txBody>
          <a:bodyPr wrap="square" lIns="0" tIns="0" rIns="0" bIns="0" rtlCol="0" anchor="ctr">
            <a:spAutoFit/>
          </a:bodyPr>
          <a:lstStyle/>
          <a:p>
            <a:pPr algn="ctr"/>
            <a:r>
              <a:rPr lang="en-US" sz="500" dirty="0" smtClean="0"/>
              <a:t>S</a:t>
            </a:r>
            <a:endParaRPr lang="en-US" sz="500" dirty="0"/>
          </a:p>
          <a:p>
            <a:pPr algn="ctr"/>
            <a:r>
              <a:rPr lang="en-US" sz="500" dirty="0" smtClean="0"/>
              <a:t>3/11</a:t>
            </a:r>
            <a:endParaRPr lang="en-US" sz="500" dirty="0"/>
          </a:p>
        </p:txBody>
      </p:sp>
      <p:sp>
        <p:nvSpPr>
          <p:cNvPr id="137" name="TextBox 136"/>
          <p:cNvSpPr txBox="1"/>
          <p:nvPr/>
        </p:nvSpPr>
        <p:spPr>
          <a:xfrm>
            <a:off x="6648152" y="1182495"/>
            <a:ext cx="141246" cy="123111"/>
          </a:xfrm>
          <a:prstGeom prst="rect">
            <a:avLst/>
          </a:prstGeom>
          <a:noFill/>
        </p:spPr>
        <p:txBody>
          <a:bodyPr wrap="square" lIns="0" tIns="0" rIns="0" bIns="0" rtlCol="0" anchor="ctr">
            <a:spAutoFit/>
          </a:bodyPr>
          <a:lstStyle/>
          <a:p>
            <a:pPr algn="ctr"/>
            <a:r>
              <a:rPr lang="en-US" sz="800" dirty="0" smtClean="0"/>
              <a:t>15</a:t>
            </a:r>
            <a:endParaRPr lang="en-US" sz="800" dirty="0"/>
          </a:p>
        </p:txBody>
      </p:sp>
      <p:sp>
        <p:nvSpPr>
          <p:cNvPr id="140" name="TextBox 139"/>
          <p:cNvSpPr txBox="1"/>
          <p:nvPr/>
        </p:nvSpPr>
        <p:spPr>
          <a:xfrm>
            <a:off x="6822932" y="1187824"/>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1" name="TextBox 140"/>
          <p:cNvSpPr txBox="1"/>
          <p:nvPr/>
        </p:nvSpPr>
        <p:spPr>
          <a:xfrm>
            <a:off x="6994279" y="1187824"/>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42" name="TextBox 141"/>
          <p:cNvSpPr txBox="1"/>
          <p:nvPr/>
        </p:nvSpPr>
        <p:spPr>
          <a:xfrm rot="5400000">
            <a:off x="7171835" y="113610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43" name="Straight Connector 142"/>
          <p:cNvCxnSpPr/>
          <p:nvPr/>
        </p:nvCxnSpPr>
        <p:spPr>
          <a:xfrm flipV="1">
            <a:off x="4584050" y="192087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723687" y="41991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23687" y="52787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603506" y="11899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15</a:t>
            </a:r>
            <a:endParaRPr lang="en-US" sz="800" dirty="0"/>
          </a:p>
        </p:txBody>
      </p:sp>
      <p:sp>
        <p:nvSpPr>
          <p:cNvPr id="147" name="Rectangle 146"/>
          <p:cNvSpPr/>
          <p:nvPr/>
        </p:nvSpPr>
        <p:spPr>
          <a:xfrm>
            <a:off x="4293576" y="1895610"/>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TextBox 147"/>
          <p:cNvSpPr txBox="1"/>
          <p:nvPr/>
        </p:nvSpPr>
        <p:spPr>
          <a:xfrm>
            <a:off x="1766990" y="1187067"/>
            <a:ext cx="141246" cy="123111"/>
          </a:xfrm>
          <a:prstGeom prst="rect">
            <a:avLst/>
          </a:prstGeom>
          <a:noFill/>
        </p:spPr>
        <p:txBody>
          <a:bodyPr wrap="square" lIns="0" tIns="0" rIns="0" bIns="0" rtlCol="0" anchor="ctr">
            <a:spAutoFit/>
          </a:bodyPr>
          <a:lstStyle/>
          <a:p>
            <a:pPr algn="ctr"/>
            <a:r>
              <a:rPr lang="en-US" sz="800" dirty="0" smtClean="0"/>
              <a:t>16</a:t>
            </a:r>
            <a:endParaRPr lang="en-US" sz="800" dirty="0"/>
          </a:p>
        </p:txBody>
      </p:sp>
      <p:sp>
        <p:nvSpPr>
          <p:cNvPr id="149" name="TextBox 148"/>
          <p:cNvSpPr txBox="1"/>
          <p:nvPr/>
        </p:nvSpPr>
        <p:spPr>
          <a:xfrm>
            <a:off x="1933937" y="1176590"/>
            <a:ext cx="141246" cy="123111"/>
          </a:xfrm>
          <a:prstGeom prst="rect">
            <a:avLst/>
          </a:prstGeom>
          <a:noFill/>
        </p:spPr>
        <p:txBody>
          <a:bodyPr wrap="square" lIns="0" tIns="0" rIns="0" bIns="0" rtlCol="0" anchor="ctr">
            <a:spAutoFit/>
          </a:bodyPr>
          <a:lstStyle/>
          <a:p>
            <a:pPr algn="ctr"/>
            <a:r>
              <a:rPr lang="en-US" sz="800" dirty="0" smtClean="0"/>
              <a:t>17</a:t>
            </a:r>
            <a:endParaRPr lang="en-US" sz="800" dirty="0"/>
          </a:p>
        </p:txBody>
      </p:sp>
      <p:sp>
        <p:nvSpPr>
          <p:cNvPr id="151" name="Isosceles Triangle 150"/>
          <p:cNvSpPr/>
          <p:nvPr/>
        </p:nvSpPr>
        <p:spPr>
          <a:xfrm>
            <a:off x="152400" y="1171679"/>
            <a:ext cx="228600" cy="14892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2" name="Group 151"/>
          <p:cNvGrpSpPr/>
          <p:nvPr/>
        </p:nvGrpSpPr>
        <p:grpSpPr>
          <a:xfrm>
            <a:off x="2273601" y="1180309"/>
            <a:ext cx="141246" cy="130213"/>
            <a:chOff x="6488154" y="1028920"/>
            <a:chExt cx="141246" cy="130213"/>
          </a:xfrm>
        </p:grpSpPr>
        <p:sp>
          <p:nvSpPr>
            <p:cNvPr id="153" name="Isosceles Triangle 152"/>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4" name="TextBox 153"/>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18</a:t>
              </a:r>
              <a:endParaRPr lang="en-US" sz="600" dirty="0"/>
            </a:p>
          </p:txBody>
        </p:sp>
      </p:grpSp>
      <p:grpSp>
        <p:nvGrpSpPr>
          <p:cNvPr id="155" name="Group 154"/>
          <p:cNvGrpSpPr/>
          <p:nvPr/>
        </p:nvGrpSpPr>
        <p:grpSpPr>
          <a:xfrm>
            <a:off x="2439624" y="1181439"/>
            <a:ext cx="141246" cy="130213"/>
            <a:chOff x="6488154" y="1028920"/>
            <a:chExt cx="141246" cy="130213"/>
          </a:xfrm>
        </p:grpSpPr>
        <p:sp>
          <p:nvSpPr>
            <p:cNvPr id="156" name="Isosceles Triangle 155"/>
            <p:cNvSpPr/>
            <p:nvPr/>
          </p:nvSpPr>
          <p:spPr>
            <a:xfrm>
              <a:off x="6488154" y="1028920"/>
              <a:ext cx="141246" cy="12930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a:solidFill>
                  <a:sysClr val="windowText" lastClr="000000"/>
                </a:solidFill>
              </a:endParaRPr>
            </a:p>
          </p:txBody>
        </p:sp>
        <p:sp>
          <p:nvSpPr>
            <p:cNvPr id="157" name="TextBox 156"/>
            <p:cNvSpPr txBox="1"/>
            <p:nvPr/>
          </p:nvSpPr>
          <p:spPr>
            <a:xfrm>
              <a:off x="6488154" y="1066800"/>
              <a:ext cx="141246" cy="92333"/>
            </a:xfrm>
            <a:prstGeom prst="rect">
              <a:avLst/>
            </a:prstGeom>
            <a:noFill/>
          </p:spPr>
          <p:txBody>
            <a:bodyPr wrap="square" lIns="0" tIns="0" rIns="0" bIns="0" rtlCol="0" anchor="ctr">
              <a:spAutoFit/>
            </a:bodyPr>
            <a:lstStyle/>
            <a:p>
              <a:pPr algn="ctr"/>
              <a:r>
                <a:rPr lang="en-US" sz="600" dirty="0" smtClean="0"/>
                <a:t>19</a:t>
              </a:r>
              <a:endParaRPr lang="en-US" sz="600" dirty="0"/>
            </a:p>
          </p:txBody>
        </p:sp>
      </p:grpSp>
      <p:sp>
        <p:nvSpPr>
          <p:cNvPr id="158" name="TextBox 157"/>
          <p:cNvSpPr txBox="1"/>
          <p:nvPr/>
        </p:nvSpPr>
        <p:spPr>
          <a:xfrm rot="5400000">
            <a:off x="2619901" y="1137415"/>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59" name="Isosceles Triangle 158"/>
          <p:cNvSpPr/>
          <p:nvPr/>
        </p:nvSpPr>
        <p:spPr>
          <a:xfrm>
            <a:off x="4395028" y="614943"/>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a:off x="4395029" y="712490"/>
            <a:ext cx="120355" cy="74462"/>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1" name="Straight Connector 160"/>
          <p:cNvCxnSpPr/>
          <p:nvPr/>
        </p:nvCxnSpPr>
        <p:spPr>
          <a:xfrm flipV="1">
            <a:off x="4426569" y="42544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419464" y="534673"/>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337051" y="134559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18</a:t>
            </a:r>
            <a:endParaRPr lang="en-US" sz="800" dirty="0"/>
          </a:p>
        </p:txBody>
      </p:sp>
      <p:sp>
        <p:nvSpPr>
          <p:cNvPr id="163" name="Rectangle 162"/>
          <p:cNvSpPr/>
          <p:nvPr/>
        </p:nvSpPr>
        <p:spPr>
          <a:xfrm>
            <a:off x="4699731" y="614943"/>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4" name="TextBox 163"/>
          <p:cNvSpPr txBox="1"/>
          <p:nvPr/>
        </p:nvSpPr>
        <p:spPr>
          <a:xfrm>
            <a:off x="2105404" y="1189176"/>
            <a:ext cx="141246" cy="123111"/>
          </a:xfrm>
          <a:prstGeom prst="rect">
            <a:avLst/>
          </a:prstGeom>
          <a:noFill/>
        </p:spPr>
        <p:txBody>
          <a:bodyPr wrap="square" lIns="0" tIns="0" rIns="0" bIns="0" rtlCol="0" anchor="ctr">
            <a:spAutoFit/>
          </a:bodyPr>
          <a:lstStyle/>
          <a:p>
            <a:pPr algn="ctr"/>
            <a:r>
              <a:rPr lang="en-US" sz="800" dirty="0" smtClean="0"/>
              <a:t>T</a:t>
            </a:r>
            <a:endParaRPr lang="en-US" sz="800" dirty="0"/>
          </a:p>
        </p:txBody>
      </p:sp>
      <p:sp>
        <p:nvSpPr>
          <p:cNvPr id="165" name="TextBox 164"/>
          <p:cNvSpPr txBox="1"/>
          <p:nvPr/>
        </p:nvSpPr>
        <p:spPr>
          <a:xfrm>
            <a:off x="2929159" y="274210"/>
            <a:ext cx="576041" cy="161583"/>
          </a:xfrm>
          <a:prstGeom prst="rect">
            <a:avLst/>
          </a:prstGeom>
          <a:noFill/>
        </p:spPr>
        <p:txBody>
          <a:bodyPr wrap="square" lIns="0" tIns="0" rIns="0" bIns="0" rtlCol="0">
            <a:spAutoFit/>
          </a:bodyPr>
          <a:lstStyle/>
          <a:p>
            <a:pPr algn="ctr"/>
            <a:r>
              <a:rPr lang="en-US" sz="1050" dirty="0" smtClean="0"/>
              <a:t>17-17</a:t>
            </a:r>
            <a:endParaRPr lang="en-US" sz="1050" dirty="0"/>
          </a:p>
        </p:txBody>
      </p:sp>
      <p:sp>
        <p:nvSpPr>
          <p:cNvPr id="166" name="TextBox 165"/>
          <p:cNvSpPr txBox="1"/>
          <p:nvPr/>
        </p:nvSpPr>
        <p:spPr>
          <a:xfrm rot="5400000">
            <a:off x="6503822" y="1287930"/>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7" name="TextBox 166"/>
          <p:cNvSpPr txBox="1"/>
          <p:nvPr/>
        </p:nvSpPr>
        <p:spPr>
          <a:xfrm>
            <a:off x="1603505" y="1342362"/>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20</a:t>
            </a:r>
            <a:endParaRPr lang="en-US" sz="800" dirty="0"/>
          </a:p>
        </p:txBody>
      </p:sp>
      <p:sp>
        <p:nvSpPr>
          <p:cNvPr id="168" name="TextBox 167"/>
          <p:cNvSpPr txBox="1"/>
          <p:nvPr/>
        </p:nvSpPr>
        <p:spPr>
          <a:xfrm rot="5400000">
            <a:off x="1774951" y="1299622"/>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69" name="Rectangle 168"/>
          <p:cNvSpPr/>
          <p:nvPr/>
        </p:nvSpPr>
        <p:spPr>
          <a:xfrm>
            <a:off x="4409396" y="826341"/>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0" name="TextBox 169"/>
          <p:cNvSpPr txBox="1"/>
          <p:nvPr/>
        </p:nvSpPr>
        <p:spPr>
          <a:xfrm>
            <a:off x="6334289" y="1495276"/>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19</a:t>
            </a:r>
            <a:endParaRPr lang="en-US" sz="800" dirty="0"/>
          </a:p>
        </p:txBody>
      </p:sp>
      <p:sp>
        <p:nvSpPr>
          <p:cNvPr id="171" name="Rectangle 170"/>
          <p:cNvSpPr/>
          <p:nvPr/>
        </p:nvSpPr>
        <p:spPr>
          <a:xfrm>
            <a:off x="4695382" y="716951"/>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2" name="TextBox 171"/>
          <p:cNvSpPr txBox="1"/>
          <p:nvPr/>
        </p:nvSpPr>
        <p:spPr>
          <a:xfrm>
            <a:off x="6492735" y="1495275"/>
            <a:ext cx="141246" cy="123111"/>
          </a:xfrm>
          <a:prstGeom prst="rect">
            <a:avLst/>
          </a:prstGeom>
          <a:noFill/>
        </p:spPr>
        <p:txBody>
          <a:bodyPr wrap="square" lIns="0" tIns="0" rIns="0" bIns="0" rtlCol="0" anchor="ctr">
            <a:spAutoFit/>
          </a:bodyPr>
          <a:lstStyle/>
          <a:p>
            <a:pPr algn="ctr"/>
            <a:r>
              <a:rPr lang="en-US" sz="800" dirty="0" smtClean="0"/>
              <a:t>20</a:t>
            </a:r>
            <a:endParaRPr lang="en-US" sz="800" dirty="0"/>
          </a:p>
        </p:txBody>
      </p:sp>
      <p:cxnSp>
        <p:nvCxnSpPr>
          <p:cNvPr id="173" name="Straight Connector 172"/>
          <p:cNvCxnSpPr/>
          <p:nvPr/>
        </p:nvCxnSpPr>
        <p:spPr>
          <a:xfrm flipV="1">
            <a:off x="4707359" y="854112"/>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rot="5400000">
            <a:off x="6664324" y="1440331"/>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5" name="TextBox 174"/>
          <p:cNvSpPr txBox="1"/>
          <p:nvPr/>
        </p:nvSpPr>
        <p:spPr>
          <a:xfrm>
            <a:off x="1605465" y="1498834"/>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76" name="Rectangle 175"/>
          <p:cNvSpPr/>
          <p:nvPr/>
        </p:nvSpPr>
        <p:spPr>
          <a:xfrm>
            <a:off x="4409396" y="926460"/>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7" name="TextBox 176"/>
          <p:cNvSpPr txBox="1"/>
          <p:nvPr/>
        </p:nvSpPr>
        <p:spPr>
          <a:xfrm>
            <a:off x="1756749" y="1492173"/>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78" name="TextBox 177"/>
          <p:cNvSpPr txBox="1"/>
          <p:nvPr/>
        </p:nvSpPr>
        <p:spPr>
          <a:xfrm rot="5400000">
            <a:off x="1950192" y="144207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179" name="TextBox 178"/>
          <p:cNvSpPr txBox="1"/>
          <p:nvPr/>
        </p:nvSpPr>
        <p:spPr>
          <a:xfrm>
            <a:off x="6992620" y="723124"/>
            <a:ext cx="11634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21</a:t>
            </a:r>
            <a:endParaRPr lang="en-US" sz="800" dirty="0"/>
          </a:p>
        </p:txBody>
      </p:sp>
      <p:sp>
        <p:nvSpPr>
          <p:cNvPr id="180" name="Rectangle 179"/>
          <p:cNvSpPr/>
          <p:nvPr/>
        </p:nvSpPr>
        <p:spPr>
          <a:xfrm>
            <a:off x="4695381" y="930674"/>
            <a:ext cx="10015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1" name="Straight Connector 180"/>
          <p:cNvCxnSpPr/>
          <p:nvPr/>
        </p:nvCxnSpPr>
        <p:spPr>
          <a:xfrm flipV="1">
            <a:off x="4416089" y="106947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7158267" y="723124"/>
            <a:ext cx="141246" cy="123111"/>
          </a:xfrm>
          <a:prstGeom prst="rect">
            <a:avLst/>
          </a:prstGeom>
          <a:noFill/>
        </p:spPr>
        <p:txBody>
          <a:bodyPr wrap="square" lIns="0" tIns="0" rIns="0" bIns="0" rtlCol="0" anchor="ctr">
            <a:spAutoFit/>
          </a:bodyPr>
          <a:lstStyle/>
          <a:p>
            <a:pPr algn="ctr"/>
            <a:r>
              <a:rPr lang="en-US" sz="800" dirty="0" smtClean="0"/>
              <a:t>22</a:t>
            </a:r>
            <a:endParaRPr lang="en-US" sz="800" dirty="0"/>
          </a:p>
        </p:txBody>
      </p:sp>
      <p:sp>
        <p:nvSpPr>
          <p:cNvPr id="183" name="TextBox 182"/>
          <p:cNvSpPr txBox="1"/>
          <p:nvPr/>
        </p:nvSpPr>
        <p:spPr>
          <a:xfrm>
            <a:off x="7324885" y="723216"/>
            <a:ext cx="141246" cy="123111"/>
          </a:xfrm>
          <a:prstGeom prst="rect">
            <a:avLst/>
          </a:prstGeom>
          <a:noFill/>
        </p:spPr>
        <p:txBody>
          <a:bodyPr wrap="square" lIns="0" tIns="0" rIns="0" bIns="0" rtlCol="0" anchor="ctr">
            <a:spAutoFit/>
          </a:bodyPr>
          <a:lstStyle/>
          <a:p>
            <a:pPr algn="ctr"/>
            <a:r>
              <a:rPr lang="en-US" sz="800" dirty="0" smtClean="0"/>
              <a:t>23</a:t>
            </a:r>
            <a:endParaRPr lang="en-US" sz="800" dirty="0"/>
          </a:p>
        </p:txBody>
      </p:sp>
      <p:sp>
        <p:nvSpPr>
          <p:cNvPr id="184" name="TextBox 183"/>
          <p:cNvSpPr txBox="1"/>
          <p:nvPr/>
        </p:nvSpPr>
        <p:spPr>
          <a:xfrm rot="5400000">
            <a:off x="7497186" y="675344"/>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85" name="Straight Connector 184"/>
          <p:cNvCxnSpPr/>
          <p:nvPr/>
        </p:nvCxnSpPr>
        <p:spPr>
          <a:xfrm flipV="1">
            <a:off x="4699731" y="117261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699731" y="1065894"/>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1941841" y="723216"/>
            <a:ext cx="135773" cy="123111"/>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23</a:t>
            </a:r>
            <a:endParaRPr lang="en-US" sz="800" dirty="0"/>
          </a:p>
        </p:txBody>
      </p:sp>
      <p:sp>
        <p:nvSpPr>
          <p:cNvPr id="188" name="TextBox 187"/>
          <p:cNvSpPr txBox="1"/>
          <p:nvPr/>
        </p:nvSpPr>
        <p:spPr>
          <a:xfrm>
            <a:off x="2105404" y="723216"/>
            <a:ext cx="141246" cy="123111"/>
          </a:xfrm>
          <a:prstGeom prst="rect">
            <a:avLst/>
          </a:prstGeom>
          <a:noFill/>
        </p:spPr>
        <p:txBody>
          <a:bodyPr wrap="square" lIns="0" tIns="0" rIns="0" bIns="0" rtlCol="0" anchor="ctr">
            <a:spAutoFit/>
          </a:bodyPr>
          <a:lstStyle/>
          <a:p>
            <a:pPr algn="ctr"/>
            <a:r>
              <a:rPr lang="en-US" sz="800" dirty="0" smtClean="0"/>
              <a:t>24</a:t>
            </a:r>
            <a:endParaRPr lang="en-US" sz="800" dirty="0"/>
          </a:p>
        </p:txBody>
      </p:sp>
      <p:sp>
        <p:nvSpPr>
          <p:cNvPr id="189" name="TextBox 188"/>
          <p:cNvSpPr txBox="1"/>
          <p:nvPr/>
        </p:nvSpPr>
        <p:spPr>
          <a:xfrm>
            <a:off x="2273601" y="728547"/>
            <a:ext cx="141246" cy="123111"/>
          </a:xfrm>
          <a:prstGeom prst="rect">
            <a:avLst/>
          </a:prstGeom>
          <a:noFill/>
        </p:spPr>
        <p:txBody>
          <a:bodyPr wrap="square" lIns="0" tIns="0" rIns="0" bIns="0" rtlCol="0" anchor="ctr">
            <a:spAutoFit/>
          </a:bodyPr>
          <a:lstStyle/>
          <a:p>
            <a:pPr algn="ctr"/>
            <a:r>
              <a:rPr lang="en-US" sz="800" dirty="0" smtClean="0"/>
              <a:t>Tx</a:t>
            </a:r>
            <a:endParaRPr lang="en-US" sz="800" dirty="0"/>
          </a:p>
        </p:txBody>
      </p:sp>
      <p:sp>
        <p:nvSpPr>
          <p:cNvPr id="190" name="TextBox 189"/>
          <p:cNvSpPr txBox="1"/>
          <p:nvPr/>
        </p:nvSpPr>
        <p:spPr>
          <a:xfrm>
            <a:off x="7572585" y="271312"/>
            <a:ext cx="493182" cy="161583"/>
          </a:xfrm>
          <a:prstGeom prst="rect">
            <a:avLst/>
          </a:prstGeom>
          <a:noFill/>
        </p:spPr>
        <p:txBody>
          <a:bodyPr wrap="square" lIns="0" tIns="0" rIns="0" bIns="0" rtlCol="0">
            <a:spAutoFit/>
          </a:bodyPr>
          <a:lstStyle/>
          <a:p>
            <a:pPr algn="ctr"/>
            <a:r>
              <a:rPr lang="en-US" sz="1050" dirty="0" smtClean="0"/>
              <a:t>23-24</a:t>
            </a:r>
            <a:endParaRPr lang="en-US" sz="1050" dirty="0"/>
          </a:p>
        </p:txBody>
      </p:sp>
      <p:sp>
        <p:nvSpPr>
          <p:cNvPr id="191" name="Rectangle 190"/>
          <p:cNvSpPr/>
          <p:nvPr/>
        </p:nvSpPr>
        <p:spPr>
          <a:xfrm>
            <a:off x="4409395" y="1148549"/>
            <a:ext cx="96335"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2" name="TextBox 191"/>
          <p:cNvSpPr txBox="1"/>
          <p:nvPr/>
        </p:nvSpPr>
        <p:spPr>
          <a:xfrm>
            <a:off x="2439624" y="720986"/>
            <a:ext cx="141246" cy="123111"/>
          </a:xfrm>
          <a:prstGeom prst="rect">
            <a:avLst/>
          </a:prstGeom>
          <a:noFill/>
        </p:spPr>
        <p:txBody>
          <a:bodyPr wrap="square" lIns="0" tIns="0" rIns="0" bIns="0" rtlCol="0" anchor="ctr">
            <a:spAutoFit/>
          </a:bodyPr>
          <a:lstStyle/>
          <a:p>
            <a:pPr algn="ctr"/>
            <a:r>
              <a:rPr lang="en-US" sz="800" dirty="0" smtClean="0"/>
              <a:t>25</a:t>
            </a:r>
            <a:endParaRPr lang="en-US" sz="800" dirty="0"/>
          </a:p>
        </p:txBody>
      </p:sp>
      <p:cxnSp>
        <p:nvCxnSpPr>
          <p:cNvPr id="193" name="Straight Connector 192"/>
          <p:cNvCxnSpPr/>
          <p:nvPr/>
        </p:nvCxnSpPr>
        <p:spPr>
          <a:xfrm flipV="1">
            <a:off x="4416089" y="1281315"/>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4424687" y="137215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256208" y="1970363"/>
            <a:ext cx="544392" cy="161583"/>
          </a:xfrm>
          <a:prstGeom prst="rect">
            <a:avLst/>
          </a:prstGeom>
          <a:noFill/>
        </p:spPr>
        <p:txBody>
          <a:bodyPr wrap="square" lIns="0" tIns="0" rIns="0" bIns="0" rtlCol="0">
            <a:spAutoFit/>
          </a:bodyPr>
          <a:lstStyle/>
          <a:p>
            <a:pPr algn="ctr"/>
            <a:r>
              <a:rPr lang="en-US" sz="1050" dirty="0" smtClean="0"/>
              <a:t>25-23</a:t>
            </a:r>
            <a:endParaRPr lang="en-US" sz="1050" dirty="0"/>
          </a:p>
        </p:txBody>
      </p:sp>
      <p:sp>
        <p:nvSpPr>
          <p:cNvPr id="226" name="TextBox 225"/>
          <p:cNvSpPr txBox="1"/>
          <p:nvPr/>
        </p:nvSpPr>
        <p:spPr>
          <a:xfrm>
            <a:off x="1952263" y="4648200"/>
            <a:ext cx="768350" cy="276999"/>
          </a:xfrm>
          <a:prstGeom prst="rect">
            <a:avLst/>
          </a:prstGeom>
          <a:noFill/>
        </p:spPr>
        <p:txBody>
          <a:bodyPr wrap="square" rtlCol="0">
            <a:spAutoFit/>
          </a:bodyPr>
          <a:lstStyle/>
          <a:p>
            <a:r>
              <a:rPr lang="en-US" sz="1200" dirty="0" smtClean="0"/>
              <a:t>Team B</a:t>
            </a:r>
            <a:endParaRPr lang="en-US" sz="1200" dirty="0"/>
          </a:p>
        </p:txBody>
      </p:sp>
      <p:sp>
        <p:nvSpPr>
          <p:cNvPr id="227" name="TextBox 226"/>
          <p:cNvSpPr txBox="1"/>
          <p:nvPr/>
        </p:nvSpPr>
        <p:spPr>
          <a:xfrm>
            <a:off x="6668303" y="4648200"/>
            <a:ext cx="768350" cy="276999"/>
          </a:xfrm>
          <a:prstGeom prst="rect">
            <a:avLst/>
          </a:prstGeom>
          <a:noFill/>
        </p:spPr>
        <p:txBody>
          <a:bodyPr wrap="square" rtlCol="0">
            <a:spAutoFit/>
          </a:bodyPr>
          <a:lstStyle/>
          <a:p>
            <a:r>
              <a:rPr lang="en-US" sz="1200" dirty="0" smtClean="0"/>
              <a:t>Team A</a:t>
            </a:r>
            <a:endParaRPr lang="en-US" sz="1200" dirty="0"/>
          </a:p>
        </p:txBody>
      </p:sp>
      <p:grpSp>
        <p:nvGrpSpPr>
          <p:cNvPr id="21" name="Group 20"/>
          <p:cNvGrpSpPr/>
          <p:nvPr/>
        </p:nvGrpSpPr>
        <p:grpSpPr>
          <a:xfrm>
            <a:off x="5164698" y="4453128"/>
            <a:ext cx="230505" cy="151928"/>
            <a:chOff x="3962400" y="4495800"/>
            <a:chExt cx="230505" cy="151928"/>
          </a:xfrm>
        </p:grpSpPr>
        <p:cxnSp>
          <p:nvCxnSpPr>
            <p:cNvPr id="228" name="Straight Connector 227"/>
            <p:cNvCxnSpPr/>
            <p:nvPr/>
          </p:nvCxnSpPr>
          <p:spPr>
            <a:xfrm>
              <a:off x="3962400" y="4495801"/>
              <a:ext cx="230505" cy="1519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3962400" y="4495800"/>
              <a:ext cx="230505" cy="1519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0" name="TextBox 229"/>
          <p:cNvSpPr txBox="1"/>
          <p:nvPr/>
        </p:nvSpPr>
        <p:spPr>
          <a:xfrm>
            <a:off x="4285006" y="4050792"/>
            <a:ext cx="544392" cy="161583"/>
          </a:xfrm>
          <a:prstGeom prst="rect">
            <a:avLst/>
          </a:prstGeom>
          <a:noFill/>
        </p:spPr>
        <p:txBody>
          <a:bodyPr wrap="square" lIns="0" tIns="0" rIns="0" bIns="0" rtlCol="0">
            <a:spAutoFit/>
          </a:bodyPr>
          <a:lstStyle/>
          <a:p>
            <a:pPr algn="ctr"/>
            <a:r>
              <a:rPr lang="en-US" sz="1050" dirty="0" smtClean="0"/>
              <a:t>25-22</a:t>
            </a:r>
            <a:endParaRPr lang="en-US" sz="1050" dirty="0"/>
          </a:p>
        </p:txBody>
      </p:sp>
      <p:sp>
        <p:nvSpPr>
          <p:cNvPr id="231" name="TextBox 230"/>
          <p:cNvSpPr txBox="1"/>
          <p:nvPr/>
        </p:nvSpPr>
        <p:spPr>
          <a:xfrm>
            <a:off x="4261704" y="6144768"/>
            <a:ext cx="544392" cy="161583"/>
          </a:xfrm>
          <a:prstGeom prst="rect">
            <a:avLst/>
          </a:prstGeom>
          <a:noFill/>
        </p:spPr>
        <p:txBody>
          <a:bodyPr wrap="square" lIns="0" tIns="0" rIns="0" bIns="0" rtlCol="0">
            <a:spAutoFit/>
          </a:bodyPr>
          <a:lstStyle/>
          <a:p>
            <a:pPr algn="ctr"/>
            <a:r>
              <a:rPr lang="en-US" sz="1050" dirty="0" smtClean="0"/>
              <a:t>15-17</a:t>
            </a:r>
            <a:endParaRPr lang="en-US" sz="1050" dirty="0"/>
          </a:p>
        </p:txBody>
      </p:sp>
      <p:sp>
        <p:nvSpPr>
          <p:cNvPr id="196" name="TextBox 195"/>
          <p:cNvSpPr txBox="1"/>
          <p:nvPr/>
        </p:nvSpPr>
        <p:spPr>
          <a:xfrm>
            <a:off x="1443196" y="6306351"/>
            <a:ext cx="901027" cy="307777"/>
          </a:xfrm>
          <a:prstGeom prst="rect">
            <a:avLst/>
          </a:prstGeom>
          <a:noFill/>
        </p:spPr>
        <p:txBody>
          <a:bodyPr wrap="square" rtlCol="0">
            <a:spAutoFit/>
          </a:bodyPr>
          <a:lstStyle/>
          <a:p>
            <a:r>
              <a:rPr lang="en-US" sz="1400" dirty="0" smtClean="0">
                <a:solidFill>
                  <a:srgbClr val="FF0000"/>
                </a:solidFill>
              </a:rPr>
              <a:t>Team A</a:t>
            </a:r>
            <a:endParaRPr lang="en-US" sz="1400" dirty="0">
              <a:solidFill>
                <a:srgbClr val="FF0000"/>
              </a:solidFill>
            </a:endParaRPr>
          </a:p>
        </p:txBody>
      </p:sp>
      <p:sp>
        <p:nvSpPr>
          <p:cNvPr id="22" name="TextBox 21"/>
          <p:cNvSpPr txBox="1"/>
          <p:nvPr/>
        </p:nvSpPr>
        <p:spPr>
          <a:xfrm>
            <a:off x="2463631" y="6283267"/>
            <a:ext cx="1785951" cy="276999"/>
          </a:xfrm>
          <a:prstGeom prst="rect">
            <a:avLst/>
          </a:prstGeom>
          <a:noFill/>
        </p:spPr>
        <p:txBody>
          <a:bodyPr wrap="square" rtlCol="0">
            <a:spAutoFit/>
          </a:bodyPr>
          <a:lstStyle/>
          <a:p>
            <a:r>
              <a:rPr lang="en-US" sz="1200" dirty="0" smtClean="0">
                <a:solidFill>
                  <a:srgbClr val="FF0000"/>
                </a:solidFill>
              </a:rPr>
              <a:t>(25-23) (22-25) (17-15)</a:t>
            </a:r>
            <a:endParaRPr lang="en-US" sz="1200" dirty="0">
              <a:solidFill>
                <a:srgbClr val="FF0000"/>
              </a:solidFill>
            </a:endParaRPr>
          </a:p>
        </p:txBody>
      </p:sp>
      <p:pic>
        <p:nvPicPr>
          <p:cNvPr id="3074" name="Picture 2" descr="http://upload.wikimedia.org/wikipedia/commons/3/38/Alice_Sara_Ott_-_Signature.jpg"/>
          <p:cNvPicPr>
            <a:picLocks noChangeAspect="1" noChangeArrowheads="1"/>
          </p:cNvPicPr>
          <p:nvPr/>
        </p:nvPicPr>
        <p:blipFill>
          <a:blip r:embed="rId6"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20672" y="5966475"/>
            <a:ext cx="2885128" cy="586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yomissingsmiles.com/wp-content/uploads/2012/06/My-Initials-Signature.gif"/>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8587" y="2150330"/>
            <a:ext cx="270625" cy="128201"/>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descr="http://wyomissingsmiles.com/wp-content/uploads/2012/06/My-Initials-Signature.gif"/>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8937" y="4212375"/>
            <a:ext cx="270625" cy="12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4" descr="http://wyomissingsmiles.com/wp-content/uploads/2012/06/My-Initials-Signature.gif"/>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5674" y="6310719"/>
            <a:ext cx="270625" cy="128201"/>
          </a:xfrm>
          <a:prstGeom prst="rect">
            <a:avLst/>
          </a:prstGeom>
          <a:noFill/>
          <a:extLst>
            <a:ext uri="{909E8E84-426E-40DD-AFC4-6F175D3DCCD1}">
              <a14:hiddenFill xmlns:a14="http://schemas.microsoft.com/office/drawing/2010/main">
                <a:solidFill>
                  <a:srgbClr val="FFFFFF"/>
                </a:solidFill>
              </a14:hiddenFill>
            </a:ext>
          </a:extLst>
        </p:spPr>
      </p:pic>
      <p:sp>
        <p:nvSpPr>
          <p:cNvPr id="199" name="Rectangle 198"/>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Slide 3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34400" y="6248400"/>
            <a:ext cx="609600" cy="609600"/>
          </a:xfrm>
          <a:prstGeom prst="rect">
            <a:avLst/>
          </a:prstGeom>
        </p:spPr>
      </p:pic>
      <p:sp>
        <p:nvSpPr>
          <p:cNvPr id="200" name="Right Arrow 199"/>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3360277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05" fill="hold"/>
                                        <p:tgtEl>
                                          <p:spTgt spid="24"/>
                                        </p:tgtEl>
                                      </p:cBhvr>
                                    </p:cmd>
                                  </p:childTnLst>
                                </p:cTn>
                              </p:par>
                            </p:childTnLst>
                          </p:cTn>
                        </p:par>
                        <p:par>
                          <p:cTn id="7" fill="hold">
                            <p:stCondLst>
                              <p:cond delay="29605"/>
                            </p:stCondLst>
                            <p:childTnLst>
                              <p:par>
                                <p:cTn id="8" presetID="1" presetClass="entr" presetSubtype="0" fill="hold" grpId="0" nodeType="afterEffect">
                                  <p:stCondLst>
                                    <p:cond delay="0"/>
                                  </p:stCondLst>
                                  <p:childTnLst>
                                    <p:set>
                                      <p:cBhvr>
                                        <p:cTn id="9"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4"/>
                </p:tgtEl>
              </p:cMediaNode>
            </p:audio>
          </p:childTnLst>
        </p:cTn>
      </p:par>
    </p:tnLst>
    <p:bldLst>
      <p:bldP spid="20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334000" y="4495800"/>
            <a:ext cx="3733800" cy="2019300"/>
          </a:xfrm>
          <a:prstGeom prst="ellipse">
            <a:avLst/>
          </a:prstGeom>
        </p:spPr>
        <p:style>
          <a:lnRef idx="0">
            <a:schemeClr val="accent2"/>
          </a:lnRef>
          <a:fillRef idx="1002">
            <a:schemeClr val="dk2"/>
          </a:fillRef>
          <a:effectRef idx="3">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762000"/>
            <a:ext cx="8458200" cy="2155825"/>
          </a:xfrm>
        </p:spPr>
        <p:txBody>
          <a:bodyPr>
            <a:normAutofit/>
          </a:bodyPr>
          <a:lstStyle/>
          <a:p>
            <a:r>
              <a:rPr lang="en-US" dirty="0" smtClean="0"/>
              <a:t>Thank you for viewing the</a:t>
            </a:r>
            <a:br>
              <a:rPr lang="en-US" dirty="0" smtClean="0"/>
            </a:br>
            <a:r>
              <a:rPr lang="en-US" dirty="0" smtClean="0"/>
              <a:t>Metro Volleyball Conference Scorekeeping Tutorial.</a:t>
            </a:r>
            <a:endParaRPr lang="en-US" dirty="0"/>
          </a:p>
        </p:txBody>
      </p:sp>
      <p:sp>
        <p:nvSpPr>
          <p:cNvPr id="3" name="Subtitle 2"/>
          <p:cNvSpPr>
            <a:spLocks noGrp="1"/>
          </p:cNvSpPr>
          <p:nvPr>
            <p:ph type="subTitle" idx="1"/>
          </p:nvPr>
        </p:nvSpPr>
        <p:spPr>
          <a:xfrm>
            <a:off x="5410200" y="5105400"/>
            <a:ext cx="3646714" cy="914400"/>
          </a:xfrm>
        </p:spPr>
        <p:txBody>
          <a:bodyPr>
            <a:normAutofit/>
          </a:bodyPr>
          <a:lstStyle/>
          <a:p>
            <a:pPr algn="ctr"/>
            <a:r>
              <a:rPr lang="en-US" sz="2000" b="1" dirty="0" smtClean="0">
                <a:solidFill>
                  <a:srgbClr val="0070C0"/>
                </a:solidFill>
                <a:latin typeface="+mj-lt"/>
                <a:hlinkClick r:id="rId5"/>
              </a:rPr>
              <a:t>metrovbreferees@wi.rr.com</a:t>
            </a:r>
            <a:endParaRPr lang="en-US" sz="2000" b="1" dirty="0" smtClean="0">
              <a:solidFill>
                <a:srgbClr val="0070C0"/>
              </a:solidFill>
              <a:latin typeface="+mj-lt"/>
            </a:endParaRPr>
          </a:p>
          <a:p>
            <a:pPr algn="ctr"/>
            <a:r>
              <a:rPr lang="en-US" sz="2000" b="1" dirty="0" smtClean="0">
                <a:solidFill>
                  <a:srgbClr val="0070C0"/>
                </a:solidFill>
                <a:latin typeface="+mj-lt"/>
              </a:rPr>
              <a:t>September, 2014</a:t>
            </a:r>
            <a:endParaRPr lang="en-US" sz="2000" b="1" dirty="0">
              <a:solidFill>
                <a:srgbClr val="0070C0"/>
              </a:solidFill>
              <a:latin typeface="+mj-lt"/>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3886200"/>
            <a:ext cx="4578999" cy="2971800"/>
          </a:xfrm>
          <a:prstGeom prst="rect">
            <a:avLst/>
          </a:prstGeom>
        </p:spPr>
      </p:pic>
      <p:pic>
        <p:nvPicPr>
          <p:cNvPr id="4" name="Slide 3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34400" y="6248400"/>
            <a:ext cx="609600" cy="609600"/>
          </a:xfrm>
          <a:prstGeom prst="rect">
            <a:avLst/>
          </a:prstGeom>
        </p:spPr>
      </p:pic>
      <p:sp>
        <p:nvSpPr>
          <p:cNvPr id="7" name="TextBox 6"/>
          <p:cNvSpPr txBox="1"/>
          <p:nvPr/>
        </p:nvSpPr>
        <p:spPr>
          <a:xfrm>
            <a:off x="4495799" y="3352800"/>
            <a:ext cx="4572001" cy="276999"/>
          </a:xfrm>
          <a:prstGeom prst="rect">
            <a:avLst/>
          </a:prstGeom>
          <a:noFill/>
        </p:spPr>
        <p:txBody>
          <a:bodyPr wrap="square" lIns="0" tIns="0" rIns="0" bIns="0" rtlCol="0" anchor="ctr" anchorCtr="0">
            <a:spAutoFit/>
          </a:bodyPr>
          <a:lstStyle/>
          <a:p>
            <a:pPr algn="r"/>
            <a:r>
              <a:rPr lang="en-US" dirty="0" smtClean="0">
                <a:solidFill>
                  <a:schemeClr val="bg1"/>
                </a:solidFill>
              </a:rPr>
              <a:t>Property of the Metro Volleyball Conference</a:t>
            </a:r>
            <a:endParaRPr lang="en-US" dirty="0">
              <a:solidFill>
                <a:schemeClr val="bg1"/>
              </a:solidFill>
            </a:endParaRPr>
          </a:p>
        </p:txBody>
      </p:sp>
    </p:spTree>
    <p:extLst>
      <p:ext uri="{BB962C8B-B14F-4D97-AF65-F5344CB8AC3E}">
        <p14:creationId xmlns:p14="http://schemas.microsoft.com/office/powerpoint/2010/main" val="3871895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0"/>
            <a:ext cx="9144000" cy="6886746"/>
          </a:xfrm>
          <a:prstGeom prst="rect">
            <a:avLst/>
          </a:prstGeom>
        </p:spPr>
      </p:pic>
      <p:sp>
        <p:nvSpPr>
          <p:cNvPr id="6" name="TextBox 5"/>
          <p:cNvSpPr txBox="1"/>
          <p:nvPr/>
        </p:nvSpPr>
        <p:spPr>
          <a:xfrm>
            <a:off x="381000" y="0"/>
            <a:ext cx="1676400" cy="276999"/>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6999"/>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29398"/>
            <a:ext cx="762000" cy="276999"/>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43298"/>
            <a:ext cx="762000" cy="276999"/>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14600"/>
            <a:ext cx="762000" cy="276999"/>
          </a:xfrm>
          <a:prstGeom prst="rect">
            <a:avLst/>
          </a:prstGeom>
          <a:noFill/>
        </p:spPr>
        <p:txBody>
          <a:bodyPr wrap="square" rtlCol="0">
            <a:spAutoFit/>
          </a:bodyPr>
          <a:lstStyle/>
          <a:p>
            <a:r>
              <a:rPr lang="en-US" sz="1200" dirty="0" smtClean="0">
                <a:solidFill>
                  <a:srgbClr val="FF0000"/>
                </a:solidFill>
              </a:rPr>
              <a:t>Team B</a:t>
            </a:r>
            <a:endParaRPr lang="en-US" sz="1200" dirty="0">
              <a:solidFill>
                <a:srgbClr val="FF0000"/>
              </a:solidFill>
            </a:endParaRPr>
          </a:p>
        </p:txBody>
      </p:sp>
      <p:sp>
        <p:nvSpPr>
          <p:cNvPr id="11" name="TextBox 10"/>
          <p:cNvSpPr txBox="1"/>
          <p:nvPr/>
        </p:nvSpPr>
        <p:spPr>
          <a:xfrm>
            <a:off x="6629400" y="2528500"/>
            <a:ext cx="762000" cy="276999"/>
          </a:xfrm>
          <a:prstGeom prst="rect">
            <a:avLst/>
          </a:prstGeom>
          <a:noFill/>
        </p:spPr>
        <p:txBody>
          <a:bodyPr wrap="square" rtlCol="0">
            <a:spAutoFit/>
          </a:bodyPr>
          <a:lstStyle/>
          <a:p>
            <a:r>
              <a:rPr lang="en-US" sz="1200" dirty="0" smtClean="0">
                <a:solidFill>
                  <a:srgbClr val="FF0000"/>
                </a:solidFill>
              </a:rPr>
              <a:t>Team A</a:t>
            </a:r>
            <a:endParaRPr lang="en-US" sz="1200" dirty="0">
              <a:solidFill>
                <a:srgbClr val="FF0000"/>
              </a:solidFill>
            </a:endParaRPr>
          </a:p>
        </p:txBody>
      </p:sp>
      <p:grpSp>
        <p:nvGrpSpPr>
          <p:cNvPr id="13" name="Group 12"/>
          <p:cNvGrpSpPr/>
          <p:nvPr/>
        </p:nvGrpSpPr>
        <p:grpSpPr>
          <a:xfrm>
            <a:off x="5181600" y="2362201"/>
            <a:ext cx="228600" cy="152399"/>
            <a:chOff x="5181600" y="276999"/>
            <a:chExt cx="228600" cy="152399"/>
          </a:xfrm>
        </p:grpSpPr>
        <p:cxnSp>
          <p:nvCxnSpPr>
            <p:cNvPr id="15" name="Straight Connector 14"/>
            <p:cNvCxnSpPr/>
            <p:nvPr/>
          </p:nvCxnSpPr>
          <p:spPr>
            <a:xfrm>
              <a:off x="5181600" y="276999"/>
              <a:ext cx="228600" cy="1523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81600" y="276999"/>
              <a:ext cx="228600" cy="1523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Slide 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77146"/>
            <a:ext cx="609600" cy="609600"/>
          </a:xfrm>
          <a:prstGeom prst="rect">
            <a:avLst/>
          </a:prstGeom>
        </p:spPr>
      </p:pic>
      <p:sp>
        <p:nvSpPr>
          <p:cNvPr id="18" name="Right Arrow 17"/>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83370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13" fill="hold"/>
                                        <p:tgtEl>
                                          <p:spTgt spid="2"/>
                                        </p:tgtEl>
                                      </p:cBhvr>
                                    </p:cmd>
                                  </p:childTnLst>
                                </p:cTn>
                              </p:par>
                            </p:childTnLst>
                          </p:cTn>
                        </p:par>
                        <p:par>
                          <p:cTn id="7" fill="hold">
                            <p:stCondLst>
                              <p:cond delay="17113"/>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90028" y="615107"/>
              <a:ext cx="3778620" cy="744571"/>
              <a:chOff x="390028" y="615107"/>
              <a:chExt cx="3778620" cy="744571"/>
            </a:xfrm>
          </p:grpSpPr>
          <p:sp>
            <p:nvSpPr>
              <p:cNvPr id="2048" name="TextBox 2047"/>
              <p:cNvSpPr txBox="1"/>
              <p:nvPr/>
            </p:nvSpPr>
            <p:spPr>
              <a:xfrm>
                <a:off x="390028" y="615107"/>
                <a:ext cx="109728" cy="92333"/>
              </a:xfrm>
              <a:prstGeom prst="rect">
                <a:avLst/>
              </a:prstGeom>
              <a:noFill/>
            </p:spPr>
            <p:txBody>
              <a:bodyPr wrap="square" lIns="0" tIns="0" rIns="0" bIns="0" rtlCol="0">
                <a:spAutoFit/>
              </a:bodyPr>
              <a:lstStyle/>
              <a:p>
                <a:pPr algn="ctr"/>
                <a:r>
                  <a:rPr lang="en-US" sz="600" dirty="0">
                    <a:solidFill>
                      <a:srgbClr val="FF0000"/>
                    </a:solidFill>
                  </a:rPr>
                  <a:t>3</a:t>
                </a:r>
                <a:r>
                  <a:rPr lang="en-US" sz="600" dirty="0" smtClean="0">
                    <a:solidFill>
                      <a:srgbClr val="FF0000"/>
                    </a:solidFill>
                  </a:rPr>
                  <a:t>c</a:t>
                </a:r>
                <a:endParaRPr lang="en-US" sz="600" dirty="0">
                  <a:solidFill>
                    <a:srgbClr val="FF0000"/>
                  </a:solidFill>
                </a:endParaRPr>
              </a:p>
            </p:txBody>
          </p:sp>
          <p:sp>
            <p:nvSpPr>
              <p:cNvPr id="69" name="TextBox 68"/>
              <p:cNvSpPr txBox="1"/>
              <p:nvPr/>
            </p:nvSpPr>
            <p:spPr>
              <a:xfrm>
                <a:off x="399172" y="744601"/>
                <a:ext cx="91440" cy="92333"/>
              </a:xfrm>
              <a:prstGeom prst="rect">
                <a:avLst/>
              </a:prstGeom>
              <a:noFill/>
            </p:spPr>
            <p:txBody>
              <a:bodyPr wrap="square" lIns="0" tIns="0" rIns="0" bIns="0" rtlCol="0">
                <a:spAutoFit/>
              </a:bodyPr>
              <a:lstStyle/>
              <a:p>
                <a:r>
                  <a:rPr lang="en-US" sz="600" dirty="0" smtClean="0">
                    <a:solidFill>
                      <a:srgbClr val="FF0000"/>
                    </a:solidFill>
                  </a:rPr>
                  <a:t>20</a:t>
                </a:r>
                <a:endParaRPr lang="en-US" sz="600" dirty="0">
                  <a:solidFill>
                    <a:srgbClr val="FF0000"/>
                  </a:solidFill>
                </a:endParaRPr>
              </a:p>
            </p:txBody>
          </p:sp>
          <p:sp>
            <p:nvSpPr>
              <p:cNvPr id="70" name="TextBox 69"/>
              <p:cNvSpPr txBox="1"/>
              <p:nvPr/>
            </p:nvSpPr>
            <p:spPr>
              <a:xfrm>
                <a:off x="399172" y="867928"/>
                <a:ext cx="91440" cy="92333"/>
              </a:xfrm>
              <a:prstGeom prst="rect">
                <a:avLst/>
              </a:prstGeom>
              <a:noFill/>
            </p:spPr>
            <p:txBody>
              <a:bodyPr wrap="square" lIns="0" tIns="0" rIns="0" bIns="0" rtlCol="0">
                <a:spAutoFit/>
              </a:bodyPr>
              <a:lstStyle/>
              <a:p>
                <a:pPr algn="ctr"/>
                <a:r>
                  <a:rPr lang="en-US" sz="600" dirty="0" smtClean="0">
                    <a:solidFill>
                      <a:srgbClr val="FF0000"/>
                    </a:solidFill>
                  </a:rPr>
                  <a:t>15</a:t>
                </a:r>
                <a:endParaRPr lang="en-US" sz="600" dirty="0">
                  <a:solidFill>
                    <a:srgbClr val="FF0000"/>
                  </a:solidFill>
                </a:endParaRPr>
              </a:p>
            </p:txBody>
          </p:sp>
          <p:sp>
            <p:nvSpPr>
              <p:cNvPr id="71" name="TextBox 70"/>
              <p:cNvSpPr txBox="1"/>
              <p:nvPr/>
            </p:nvSpPr>
            <p:spPr>
              <a:xfrm>
                <a:off x="399172" y="1005888"/>
                <a:ext cx="91440" cy="92333"/>
              </a:xfrm>
              <a:prstGeom prst="rect">
                <a:avLst/>
              </a:prstGeom>
              <a:noFill/>
            </p:spPr>
            <p:txBody>
              <a:bodyPr wrap="square" lIns="0" tIns="0" rIns="0" bIns="0" rtlCol="0">
                <a:spAutoFit/>
              </a:bodyPr>
              <a:lstStyle/>
              <a:p>
                <a:pPr algn="ctr"/>
                <a:r>
                  <a:rPr lang="en-US" sz="600" dirty="0" smtClean="0">
                    <a:solidFill>
                      <a:srgbClr val="FF0000"/>
                    </a:solidFill>
                  </a:rPr>
                  <a:t>5</a:t>
                </a:r>
                <a:endParaRPr lang="en-US" sz="600" dirty="0">
                  <a:solidFill>
                    <a:srgbClr val="FF0000"/>
                  </a:solidFill>
                </a:endParaRPr>
              </a:p>
            </p:txBody>
          </p:sp>
          <p:sp>
            <p:nvSpPr>
              <p:cNvPr id="72" name="TextBox 71"/>
              <p:cNvSpPr txBox="1"/>
              <p:nvPr/>
            </p:nvSpPr>
            <p:spPr>
              <a:xfrm>
                <a:off x="399172" y="1132374"/>
                <a:ext cx="91440" cy="92333"/>
              </a:xfrm>
              <a:prstGeom prst="rect">
                <a:avLst/>
              </a:prstGeom>
              <a:noFill/>
            </p:spPr>
            <p:txBody>
              <a:bodyPr wrap="square" lIns="0" tIns="0" rIns="0" bIns="0" rtlCol="0">
                <a:spAutoFit/>
              </a:bodyPr>
              <a:lstStyle/>
              <a:p>
                <a:pPr algn="ctr"/>
                <a:r>
                  <a:rPr lang="en-US" sz="600" dirty="0" smtClean="0">
                    <a:solidFill>
                      <a:srgbClr val="FF0000"/>
                    </a:solidFill>
                  </a:rPr>
                  <a:t>13</a:t>
                </a:r>
                <a:endParaRPr lang="en-US" sz="600" dirty="0">
                  <a:solidFill>
                    <a:srgbClr val="FF0000"/>
                  </a:solidFill>
                </a:endParaRPr>
              </a:p>
            </p:txBody>
          </p:sp>
          <p:sp>
            <p:nvSpPr>
              <p:cNvPr id="73" name="TextBox 72"/>
              <p:cNvSpPr txBox="1"/>
              <p:nvPr/>
            </p:nvSpPr>
            <p:spPr>
              <a:xfrm>
                <a:off x="399172" y="1261872"/>
                <a:ext cx="91440" cy="92333"/>
              </a:xfrm>
              <a:prstGeom prst="rect">
                <a:avLst/>
              </a:prstGeom>
              <a:noFill/>
            </p:spPr>
            <p:txBody>
              <a:bodyPr wrap="square" lIns="0" tIns="0" rIns="0" bIns="0" rtlCol="0" anchor="t">
                <a:spAutoFit/>
              </a:bodyPr>
              <a:lstStyle/>
              <a:p>
                <a:pPr algn="ctr"/>
                <a:r>
                  <a:rPr lang="en-US" sz="600" dirty="0" smtClean="0">
                    <a:solidFill>
                      <a:srgbClr val="FF0000"/>
                    </a:solidFill>
                  </a:rPr>
                  <a:t>22</a:t>
                </a:r>
                <a:endParaRPr lang="en-US" sz="600" dirty="0">
                  <a:solidFill>
                    <a:srgbClr val="FF0000"/>
                  </a:solidFill>
                </a:endParaRPr>
              </a:p>
            </p:txBody>
          </p:sp>
          <p:sp>
            <p:nvSpPr>
              <p:cNvPr id="74" name="TextBox 73"/>
              <p:cNvSpPr txBox="1"/>
              <p:nvPr/>
            </p:nvSpPr>
            <p:spPr>
              <a:xfrm>
                <a:off x="4058920" y="620580"/>
                <a:ext cx="109728" cy="92333"/>
              </a:xfrm>
              <a:prstGeom prst="rect">
                <a:avLst/>
              </a:prstGeom>
              <a:noFill/>
            </p:spPr>
            <p:txBody>
              <a:bodyPr wrap="square" lIns="0" tIns="0" rIns="0" bIns="0" rtlCol="0">
                <a:spAutoFit/>
              </a:bodyPr>
              <a:lstStyle/>
              <a:p>
                <a:pPr algn="ctr"/>
                <a:r>
                  <a:rPr lang="en-US" sz="600" dirty="0" smtClean="0">
                    <a:solidFill>
                      <a:srgbClr val="FF0000"/>
                    </a:solidFill>
                  </a:rPr>
                  <a:t>11</a:t>
                </a:r>
                <a:endParaRPr lang="en-US" sz="600" dirty="0">
                  <a:solidFill>
                    <a:srgbClr val="FF0000"/>
                  </a:solidFill>
                </a:endParaRPr>
              </a:p>
            </p:txBody>
          </p:sp>
          <p:sp>
            <p:nvSpPr>
              <p:cNvPr id="75" name="TextBox 74"/>
              <p:cNvSpPr txBox="1"/>
              <p:nvPr/>
            </p:nvSpPr>
            <p:spPr>
              <a:xfrm>
                <a:off x="4068064" y="750074"/>
                <a:ext cx="91440" cy="92333"/>
              </a:xfrm>
              <a:prstGeom prst="rect">
                <a:avLst/>
              </a:prstGeom>
              <a:noFill/>
            </p:spPr>
            <p:txBody>
              <a:bodyPr wrap="square" lIns="0" tIns="0" rIns="0" bIns="0" rtlCol="0">
                <a:spAutoFit/>
              </a:bodyPr>
              <a:lstStyle/>
              <a:p>
                <a:pPr algn="ctr"/>
                <a:r>
                  <a:rPr lang="en-US" sz="600" dirty="0" smtClean="0">
                    <a:solidFill>
                      <a:srgbClr val="FF0000"/>
                    </a:solidFill>
                  </a:rPr>
                  <a:t>2</a:t>
                </a:r>
                <a:endParaRPr lang="en-US" sz="600" dirty="0">
                  <a:solidFill>
                    <a:srgbClr val="FF0000"/>
                  </a:solidFill>
                </a:endParaRPr>
              </a:p>
            </p:txBody>
          </p:sp>
          <p:sp>
            <p:nvSpPr>
              <p:cNvPr id="76" name="TextBox 75"/>
              <p:cNvSpPr txBox="1"/>
              <p:nvPr/>
            </p:nvSpPr>
            <p:spPr>
              <a:xfrm>
                <a:off x="4068064" y="873401"/>
                <a:ext cx="91440" cy="92333"/>
              </a:xfrm>
              <a:prstGeom prst="rect">
                <a:avLst/>
              </a:prstGeom>
              <a:noFill/>
            </p:spPr>
            <p:txBody>
              <a:bodyPr wrap="square" lIns="0" tIns="0" rIns="0" bIns="0" rtlCol="0">
                <a:spAutoFit/>
              </a:bodyPr>
              <a:lstStyle/>
              <a:p>
                <a:pPr algn="ctr"/>
                <a:r>
                  <a:rPr lang="en-US" sz="600" dirty="0" smtClean="0">
                    <a:solidFill>
                      <a:srgbClr val="FF0000"/>
                    </a:solidFill>
                  </a:rPr>
                  <a:t>21</a:t>
                </a:r>
                <a:endParaRPr lang="en-US" sz="600" dirty="0">
                  <a:solidFill>
                    <a:srgbClr val="FF0000"/>
                  </a:solidFill>
                </a:endParaRPr>
              </a:p>
            </p:txBody>
          </p:sp>
          <p:sp>
            <p:nvSpPr>
              <p:cNvPr id="77" name="TextBox 76"/>
              <p:cNvSpPr txBox="1"/>
              <p:nvPr/>
            </p:nvSpPr>
            <p:spPr>
              <a:xfrm>
                <a:off x="4068064" y="1011361"/>
                <a:ext cx="91440" cy="92333"/>
              </a:xfrm>
              <a:prstGeom prst="rect">
                <a:avLst/>
              </a:prstGeom>
              <a:noFill/>
            </p:spPr>
            <p:txBody>
              <a:bodyPr wrap="square" lIns="0" tIns="0" rIns="0" bIns="0" rtlCol="0">
                <a:spAutoFit/>
              </a:bodyPr>
              <a:lstStyle/>
              <a:p>
                <a:pPr algn="ctr"/>
                <a:r>
                  <a:rPr lang="en-US" sz="600" dirty="0" smtClean="0">
                    <a:solidFill>
                      <a:srgbClr val="FF0000"/>
                    </a:solidFill>
                  </a:rPr>
                  <a:t>7c</a:t>
                </a:r>
                <a:endParaRPr lang="en-US" sz="600" dirty="0">
                  <a:solidFill>
                    <a:srgbClr val="FF0000"/>
                  </a:solidFill>
                </a:endParaRPr>
              </a:p>
            </p:txBody>
          </p:sp>
          <p:sp>
            <p:nvSpPr>
              <p:cNvPr id="78" name="TextBox 77"/>
              <p:cNvSpPr txBox="1"/>
              <p:nvPr/>
            </p:nvSpPr>
            <p:spPr>
              <a:xfrm>
                <a:off x="4068064" y="1137847"/>
                <a:ext cx="91440" cy="92333"/>
              </a:xfrm>
              <a:prstGeom prst="rect">
                <a:avLst/>
              </a:prstGeom>
              <a:noFill/>
            </p:spPr>
            <p:txBody>
              <a:bodyPr wrap="square" lIns="0" tIns="0" rIns="0" bIns="0" rtlCol="0">
                <a:spAutoFit/>
              </a:bodyPr>
              <a:lstStyle/>
              <a:p>
                <a:pPr algn="ctr"/>
                <a:r>
                  <a:rPr lang="en-US" sz="600" dirty="0" smtClean="0">
                    <a:solidFill>
                      <a:srgbClr val="FF0000"/>
                    </a:solidFill>
                  </a:rPr>
                  <a:t>9</a:t>
                </a:r>
                <a:endParaRPr lang="en-US" sz="600" dirty="0">
                  <a:solidFill>
                    <a:srgbClr val="FF0000"/>
                  </a:solidFill>
                </a:endParaRPr>
              </a:p>
            </p:txBody>
          </p:sp>
          <p:sp>
            <p:nvSpPr>
              <p:cNvPr id="79" name="TextBox 78"/>
              <p:cNvSpPr txBox="1"/>
              <p:nvPr/>
            </p:nvSpPr>
            <p:spPr>
              <a:xfrm>
                <a:off x="4068064" y="1267345"/>
                <a:ext cx="91440" cy="92333"/>
              </a:xfrm>
              <a:prstGeom prst="rect">
                <a:avLst/>
              </a:prstGeom>
              <a:noFill/>
            </p:spPr>
            <p:txBody>
              <a:bodyPr wrap="square" lIns="0" tIns="0" rIns="0" bIns="0" rtlCol="0" anchor="t">
                <a:spAutoFit/>
              </a:bodyPr>
              <a:lstStyle/>
              <a:p>
                <a:pPr algn="ctr"/>
                <a:r>
                  <a:rPr lang="en-US" sz="600" dirty="0" smtClean="0">
                    <a:solidFill>
                      <a:srgbClr val="FF0000"/>
                    </a:solidFill>
                  </a:rPr>
                  <a:t>24</a:t>
                </a:r>
                <a:endParaRPr lang="en-US" sz="600" dirty="0">
                  <a:solidFill>
                    <a:srgbClr val="FF0000"/>
                  </a:solidFill>
                </a:endParaRPr>
              </a:p>
            </p:txBody>
          </p:sp>
        </p:grpSp>
      </p:grpSp>
      <p:grpSp>
        <p:nvGrpSpPr>
          <p:cNvPr id="18" name="Group 17"/>
          <p:cNvGrpSpPr/>
          <p:nvPr/>
        </p:nvGrpSpPr>
        <p:grpSpPr>
          <a:xfrm>
            <a:off x="298450" y="0"/>
            <a:ext cx="5491480" cy="2381402"/>
            <a:chOff x="381000" y="-1"/>
            <a:chExt cx="7010400" cy="2831902"/>
          </a:xfrm>
        </p:grpSpPr>
        <p:sp>
          <p:nvSpPr>
            <p:cNvPr id="6" name="TextBox 5"/>
            <p:cNvSpPr txBox="1"/>
            <p:nvPr/>
          </p:nvSpPr>
          <p:spPr>
            <a:xfrm>
              <a:off x="381000" y="0"/>
              <a:ext cx="1676400" cy="294679"/>
            </a:xfrm>
            <a:prstGeom prst="rect">
              <a:avLst/>
            </a:prstGeom>
            <a:noFill/>
          </p:spPr>
          <p:txBody>
            <a:bodyPr wrap="square" rtlCol="0">
              <a:spAutoFit/>
            </a:bodyPr>
            <a:lstStyle/>
            <a:p>
              <a:r>
                <a:rPr lang="en-US" sz="900" dirty="0" smtClean="0"/>
                <a:t>September 5, 2014</a:t>
              </a:r>
              <a:endParaRPr lang="en-US" sz="900" dirty="0"/>
            </a:p>
          </p:txBody>
        </p:sp>
        <p:sp>
          <p:nvSpPr>
            <p:cNvPr id="7" name="TextBox 6"/>
            <p:cNvSpPr txBox="1"/>
            <p:nvPr/>
          </p:nvSpPr>
          <p:spPr>
            <a:xfrm>
              <a:off x="2819400" y="-1"/>
              <a:ext cx="1981200" cy="294679"/>
            </a:xfrm>
            <a:prstGeom prst="rect">
              <a:avLst/>
            </a:prstGeom>
            <a:noFill/>
          </p:spPr>
          <p:txBody>
            <a:bodyPr wrap="square" rtlCol="0">
              <a:spAutoFit/>
            </a:bodyPr>
            <a:lstStyle/>
            <a:p>
              <a:r>
                <a:rPr lang="en-US" sz="900" dirty="0" smtClean="0"/>
                <a:t>Your First and Last Name</a:t>
              </a:r>
              <a:endParaRPr lang="en-US" sz="900" dirty="0"/>
            </a:p>
          </p:txBody>
        </p:sp>
        <p:sp>
          <p:nvSpPr>
            <p:cNvPr id="8" name="TextBox 7"/>
            <p:cNvSpPr txBox="1"/>
            <p:nvPr/>
          </p:nvSpPr>
          <p:spPr>
            <a:xfrm>
              <a:off x="1981200" y="453075"/>
              <a:ext cx="762000" cy="294679"/>
            </a:xfrm>
            <a:prstGeom prst="rect">
              <a:avLst/>
            </a:prstGeom>
            <a:noFill/>
          </p:spPr>
          <p:txBody>
            <a:bodyPr wrap="square" rtlCol="0">
              <a:spAutoFit/>
            </a:bodyPr>
            <a:lstStyle/>
            <a:p>
              <a:r>
                <a:rPr lang="en-US" sz="900" dirty="0" smtClean="0"/>
                <a:t>Team A</a:t>
              </a:r>
              <a:endParaRPr lang="en-US" sz="900" dirty="0"/>
            </a:p>
          </p:txBody>
        </p:sp>
        <p:sp>
          <p:nvSpPr>
            <p:cNvPr id="9" name="TextBox 8"/>
            <p:cNvSpPr txBox="1"/>
            <p:nvPr/>
          </p:nvSpPr>
          <p:spPr>
            <a:xfrm>
              <a:off x="6629400" y="453075"/>
              <a:ext cx="762000" cy="294679"/>
            </a:xfrm>
            <a:prstGeom prst="rect">
              <a:avLst/>
            </a:prstGeom>
            <a:noFill/>
          </p:spPr>
          <p:txBody>
            <a:bodyPr wrap="square" rtlCol="0">
              <a:spAutoFit/>
            </a:bodyPr>
            <a:lstStyle/>
            <a:p>
              <a:r>
                <a:rPr lang="en-US" sz="900" dirty="0" smtClean="0"/>
                <a:t>Team B</a:t>
              </a:r>
              <a:endParaRPr lang="en-US" sz="9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94679"/>
            </a:xfrm>
            <a:prstGeom prst="rect">
              <a:avLst/>
            </a:prstGeom>
            <a:noFill/>
          </p:spPr>
          <p:txBody>
            <a:bodyPr wrap="square" rtlCol="0">
              <a:spAutoFit/>
            </a:bodyPr>
            <a:lstStyle/>
            <a:p>
              <a:r>
                <a:rPr lang="en-US" sz="900" dirty="0" smtClean="0"/>
                <a:t>Team B</a:t>
              </a:r>
              <a:endParaRPr lang="en-US" sz="900" dirty="0"/>
            </a:p>
          </p:txBody>
        </p:sp>
        <p:sp>
          <p:nvSpPr>
            <p:cNvPr id="11" name="TextBox 10"/>
            <p:cNvSpPr txBox="1"/>
            <p:nvPr/>
          </p:nvSpPr>
          <p:spPr>
            <a:xfrm>
              <a:off x="6629400" y="2537221"/>
              <a:ext cx="762000" cy="294679"/>
            </a:xfrm>
            <a:prstGeom prst="rect">
              <a:avLst/>
            </a:prstGeom>
            <a:noFill/>
          </p:spPr>
          <p:txBody>
            <a:bodyPr wrap="square" rtlCol="0">
              <a:spAutoFit/>
            </a:bodyPr>
            <a:lstStyle/>
            <a:p>
              <a:r>
                <a:rPr lang="en-US" sz="900" dirty="0" smtClean="0"/>
                <a:t>Team A</a:t>
              </a:r>
              <a:endParaRPr lang="en-US" sz="900" dirty="0"/>
            </a:p>
          </p:txBody>
        </p:sp>
        <p:grpSp>
          <p:nvGrpSpPr>
            <p:cNvPr id="13" name="Group 12"/>
            <p:cNvGrpSpPr/>
            <p:nvPr/>
          </p:nvGrpSpPr>
          <p:grpSpPr>
            <a:xfrm>
              <a:off x="5181600" y="2362201"/>
              <a:ext cx="228600" cy="152399"/>
              <a:chOff x="5181600" y="276999"/>
              <a:chExt cx="228600" cy="152399"/>
            </a:xfrm>
          </p:grpSpPr>
          <p:cxnSp>
            <p:nvCxnSpPr>
              <p:cNvPr id="15" name="Straight Connector 14"/>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7162800" y="1"/>
            <a:ext cx="1981200" cy="3438144"/>
            <a:chOff x="7162800" y="0"/>
            <a:chExt cx="1981200" cy="3677227"/>
          </a:xfrm>
        </p:grpSpPr>
        <p:pic>
          <p:nvPicPr>
            <p:cNvPr id="20" name="Picture 19" descr="Screen Clipping"/>
            <p:cNvPicPr>
              <a:picLocks noChangeAspect="1"/>
            </p:cNvPicPr>
            <p:nvPr/>
          </p:nvPicPr>
          <p:blipFill rotWithShape="1">
            <a:blip r:embed="rId6">
              <a:extLst>
                <a:ext uri="{28A0092B-C50C-407E-A947-70E740481C1C}">
                  <a14:useLocalDpi xmlns:a14="http://schemas.microsoft.com/office/drawing/2010/main" val="0"/>
                </a:ext>
              </a:extLst>
            </a:blip>
            <a:srcRect l="1195" r="66991"/>
            <a:stretch/>
          </p:blipFill>
          <p:spPr>
            <a:xfrm>
              <a:off x="7162800" y="0"/>
              <a:ext cx="1981200" cy="3677227"/>
            </a:xfrm>
            <a:prstGeom prst="rect">
              <a:avLst/>
            </a:prstGeom>
          </p:spPr>
        </p:pic>
        <p:sp>
          <p:nvSpPr>
            <p:cNvPr id="21" name="TextBox 20"/>
            <p:cNvSpPr txBox="1"/>
            <p:nvPr/>
          </p:nvSpPr>
          <p:spPr>
            <a:xfrm>
              <a:off x="7772400" y="1524000"/>
              <a:ext cx="762000" cy="279802"/>
            </a:xfrm>
            <a:prstGeom prst="rect">
              <a:avLst/>
            </a:prstGeom>
            <a:noFill/>
          </p:spPr>
          <p:txBody>
            <a:bodyPr wrap="square" rtlCol="0">
              <a:spAutoFit/>
            </a:bodyPr>
            <a:lstStyle/>
            <a:p>
              <a:r>
                <a:rPr lang="en-US" sz="1100" dirty="0" smtClean="0"/>
                <a:t>3c</a:t>
              </a:r>
            </a:p>
          </p:txBody>
        </p:sp>
        <p:sp>
          <p:nvSpPr>
            <p:cNvPr id="22" name="TextBox 21"/>
            <p:cNvSpPr txBox="1"/>
            <p:nvPr/>
          </p:nvSpPr>
          <p:spPr>
            <a:xfrm>
              <a:off x="7772400" y="1752600"/>
              <a:ext cx="762000" cy="261610"/>
            </a:xfrm>
            <a:prstGeom prst="rect">
              <a:avLst/>
            </a:prstGeom>
            <a:noFill/>
          </p:spPr>
          <p:txBody>
            <a:bodyPr wrap="square" rtlCol="0">
              <a:spAutoFit/>
            </a:bodyPr>
            <a:lstStyle/>
            <a:p>
              <a:r>
                <a:rPr lang="en-US" sz="1100" dirty="0" smtClean="0"/>
                <a:t>20</a:t>
              </a:r>
            </a:p>
          </p:txBody>
        </p:sp>
        <p:sp>
          <p:nvSpPr>
            <p:cNvPr id="23" name="TextBox 22"/>
            <p:cNvSpPr txBox="1"/>
            <p:nvPr/>
          </p:nvSpPr>
          <p:spPr>
            <a:xfrm>
              <a:off x="7772400" y="1954382"/>
              <a:ext cx="762000" cy="279802"/>
            </a:xfrm>
            <a:prstGeom prst="rect">
              <a:avLst/>
            </a:prstGeom>
            <a:noFill/>
          </p:spPr>
          <p:txBody>
            <a:bodyPr wrap="square" rtlCol="0">
              <a:spAutoFit/>
            </a:bodyPr>
            <a:lstStyle/>
            <a:p>
              <a:r>
                <a:rPr lang="en-US" sz="1100" dirty="0" smtClean="0"/>
                <a:t>15</a:t>
              </a:r>
            </a:p>
          </p:txBody>
        </p:sp>
        <p:sp>
          <p:nvSpPr>
            <p:cNvPr id="26" name="TextBox 25"/>
            <p:cNvSpPr txBox="1"/>
            <p:nvPr/>
          </p:nvSpPr>
          <p:spPr>
            <a:xfrm>
              <a:off x="7772400" y="2133600"/>
              <a:ext cx="762000" cy="261610"/>
            </a:xfrm>
            <a:prstGeom prst="rect">
              <a:avLst/>
            </a:prstGeom>
            <a:noFill/>
          </p:spPr>
          <p:txBody>
            <a:bodyPr wrap="square" rtlCol="0">
              <a:spAutoFit/>
            </a:bodyPr>
            <a:lstStyle/>
            <a:p>
              <a:r>
                <a:rPr lang="en-US" sz="1100" dirty="0" smtClean="0"/>
                <a:t>5</a:t>
              </a:r>
            </a:p>
          </p:txBody>
        </p:sp>
        <p:sp>
          <p:nvSpPr>
            <p:cNvPr id="27" name="TextBox 26"/>
            <p:cNvSpPr txBox="1"/>
            <p:nvPr/>
          </p:nvSpPr>
          <p:spPr>
            <a:xfrm>
              <a:off x="7772400" y="2389964"/>
              <a:ext cx="762000" cy="261610"/>
            </a:xfrm>
            <a:prstGeom prst="rect">
              <a:avLst/>
            </a:prstGeom>
            <a:noFill/>
          </p:spPr>
          <p:txBody>
            <a:bodyPr wrap="square" rtlCol="0">
              <a:spAutoFit/>
            </a:bodyPr>
            <a:lstStyle/>
            <a:p>
              <a:r>
                <a:rPr lang="en-US" sz="1100" dirty="0" smtClean="0"/>
                <a:t>13</a:t>
              </a:r>
            </a:p>
          </p:txBody>
        </p:sp>
        <p:sp>
          <p:nvSpPr>
            <p:cNvPr id="28" name="TextBox 27"/>
            <p:cNvSpPr txBox="1"/>
            <p:nvPr/>
          </p:nvSpPr>
          <p:spPr>
            <a:xfrm>
              <a:off x="7772400" y="2609039"/>
              <a:ext cx="762000" cy="261610"/>
            </a:xfrm>
            <a:prstGeom prst="rect">
              <a:avLst/>
            </a:prstGeom>
            <a:noFill/>
          </p:spPr>
          <p:txBody>
            <a:bodyPr wrap="square" rtlCol="0">
              <a:spAutoFit/>
            </a:bodyPr>
            <a:lstStyle/>
            <a:p>
              <a:r>
                <a:rPr lang="en-US" sz="1100" dirty="0" smtClean="0"/>
                <a:t>22</a:t>
              </a:r>
            </a:p>
          </p:txBody>
        </p:sp>
        <p:sp>
          <p:nvSpPr>
            <p:cNvPr id="29" name="TextBox 28"/>
            <p:cNvSpPr txBox="1"/>
            <p:nvPr/>
          </p:nvSpPr>
          <p:spPr>
            <a:xfrm>
              <a:off x="8705850" y="657880"/>
              <a:ext cx="304800" cy="276999"/>
            </a:xfrm>
            <a:prstGeom prst="rect">
              <a:avLst/>
            </a:prstGeom>
            <a:noFill/>
          </p:spPr>
          <p:txBody>
            <a:bodyPr wrap="square" rtlCol="0">
              <a:spAutoFit/>
            </a:bodyPr>
            <a:lstStyle/>
            <a:p>
              <a:r>
                <a:rPr lang="en-US" sz="1200" dirty="0" smtClean="0"/>
                <a:t>1</a:t>
              </a:r>
            </a:p>
          </p:txBody>
        </p:sp>
        <p:sp>
          <p:nvSpPr>
            <p:cNvPr id="30" name="TextBox 29"/>
            <p:cNvSpPr txBox="1"/>
            <p:nvPr/>
          </p:nvSpPr>
          <p:spPr>
            <a:xfrm>
              <a:off x="7772400" y="15062"/>
              <a:ext cx="762000" cy="261610"/>
            </a:xfrm>
            <a:prstGeom prst="rect">
              <a:avLst/>
            </a:prstGeom>
            <a:noFill/>
          </p:spPr>
          <p:txBody>
            <a:bodyPr wrap="square" rtlCol="0">
              <a:spAutoFit/>
            </a:bodyPr>
            <a:lstStyle/>
            <a:p>
              <a:r>
                <a:rPr lang="en-US" sz="1100" dirty="0" smtClean="0"/>
                <a:t>Team A</a:t>
              </a:r>
            </a:p>
          </p:txBody>
        </p:sp>
        <p:grpSp>
          <p:nvGrpSpPr>
            <p:cNvPr id="33" name="Group 32"/>
            <p:cNvGrpSpPr/>
            <p:nvPr/>
          </p:nvGrpSpPr>
          <p:grpSpPr>
            <a:xfrm>
              <a:off x="8054816" y="3014816"/>
              <a:ext cx="197168" cy="178837"/>
              <a:chOff x="8063865" y="3048000"/>
              <a:chExt cx="179070" cy="128155"/>
            </a:xfrm>
          </p:grpSpPr>
          <p:cxnSp>
            <p:nvCxnSpPr>
              <p:cNvPr id="31" name="Straight Connector 30"/>
              <p:cNvCxnSpPr/>
              <p:nvPr/>
            </p:nvCxnSpPr>
            <p:spPr>
              <a:xfrm>
                <a:off x="8063865" y="3048000"/>
                <a:ext cx="179070" cy="1281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063865" y="3048000"/>
                <a:ext cx="179070" cy="1281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0" name="Picture 2" descr="http://img1.wikia.nocookie.net/__cb20080703171144/discworld/images/d/d1/Terrys-signatur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0742" y="3259931"/>
              <a:ext cx="870858" cy="244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7153940" y="3414112"/>
            <a:ext cx="1981200" cy="3438144"/>
            <a:chOff x="7153940" y="3414112"/>
            <a:chExt cx="1981200" cy="3438144"/>
          </a:xfrm>
        </p:grpSpPr>
        <p:pic>
          <p:nvPicPr>
            <p:cNvPr id="53" name="Picture 52" descr="Screen Clipping"/>
            <p:cNvPicPr>
              <a:picLocks noChangeAspect="1"/>
            </p:cNvPicPr>
            <p:nvPr/>
          </p:nvPicPr>
          <p:blipFill rotWithShape="1">
            <a:blip r:embed="rId6">
              <a:extLst>
                <a:ext uri="{28A0092B-C50C-407E-A947-70E740481C1C}">
                  <a14:useLocalDpi xmlns:a14="http://schemas.microsoft.com/office/drawing/2010/main" val="0"/>
                </a:ext>
              </a:extLst>
            </a:blip>
            <a:srcRect l="1195" r="66991"/>
            <a:stretch/>
          </p:blipFill>
          <p:spPr>
            <a:xfrm>
              <a:off x="7153940" y="3414112"/>
              <a:ext cx="1981200" cy="3438144"/>
            </a:xfrm>
            <a:prstGeom prst="rect">
              <a:avLst/>
            </a:prstGeom>
          </p:spPr>
        </p:pic>
        <p:sp>
          <p:nvSpPr>
            <p:cNvPr id="54" name="TextBox 53"/>
            <p:cNvSpPr txBox="1"/>
            <p:nvPr/>
          </p:nvSpPr>
          <p:spPr>
            <a:xfrm>
              <a:off x="7763540" y="4839026"/>
              <a:ext cx="762000" cy="261610"/>
            </a:xfrm>
            <a:prstGeom prst="rect">
              <a:avLst/>
            </a:prstGeom>
            <a:noFill/>
          </p:spPr>
          <p:txBody>
            <a:bodyPr wrap="square" rtlCol="0">
              <a:spAutoFit/>
            </a:bodyPr>
            <a:lstStyle/>
            <a:p>
              <a:r>
                <a:rPr lang="en-US" sz="1100" dirty="0" smtClean="0"/>
                <a:t>11</a:t>
              </a:r>
            </a:p>
          </p:txBody>
        </p:sp>
        <p:sp>
          <p:nvSpPr>
            <p:cNvPr id="55" name="TextBox 54"/>
            <p:cNvSpPr txBox="1"/>
            <p:nvPr/>
          </p:nvSpPr>
          <p:spPr>
            <a:xfrm>
              <a:off x="7763540" y="5052763"/>
              <a:ext cx="762000" cy="261610"/>
            </a:xfrm>
            <a:prstGeom prst="rect">
              <a:avLst/>
            </a:prstGeom>
            <a:noFill/>
          </p:spPr>
          <p:txBody>
            <a:bodyPr wrap="square" rtlCol="0">
              <a:spAutoFit/>
            </a:bodyPr>
            <a:lstStyle/>
            <a:p>
              <a:r>
                <a:rPr lang="en-US" sz="1100" dirty="0"/>
                <a:t>2</a:t>
              </a:r>
              <a:endParaRPr lang="en-US" sz="1100" dirty="0" smtClean="0"/>
            </a:p>
          </p:txBody>
        </p:sp>
        <p:sp>
          <p:nvSpPr>
            <p:cNvPr id="56" name="TextBox 55"/>
            <p:cNvSpPr txBox="1"/>
            <p:nvPr/>
          </p:nvSpPr>
          <p:spPr>
            <a:xfrm>
              <a:off x="7763540" y="5241426"/>
              <a:ext cx="762000" cy="261610"/>
            </a:xfrm>
            <a:prstGeom prst="rect">
              <a:avLst/>
            </a:prstGeom>
            <a:noFill/>
          </p:spPr>
          <p:txBody>
            <a:bodyPr wrap="square" rtlCol="0">
              <a:spAutoFit/>
            </a:bodyPr>
            <a:lstStyle/>
            <a:p>
              <a:r>
                <a:rPr lang="en-US" sz="1100" dirty="0" smtClean="0"/>
                <a:t>21</a:t>
              </a:r>
            </a:p>
          </p:txBody>
        </p:sp>
        <p:sp>
          <p:nvSpPr>
            <p:cNvPr id="57" name="TextBox 56"/>
            <p:cNvSpPr txBox="1"/>
            <p:nvPr/>
          </p:nvSpPr>
          <p:spPr>
            <a:xfrm>
              <a:off x="7763540" y="5408991"/>
              <a:ext cx="762000" cy="261610"/>
            </a:xfrm>
            <a:prstGeom prst="rect">
              <a:avLst/>
            </a:prstGeom>
            <a:noFill/>
          </p:spPr>
          <p:txBody>
            <a:bodyPr wrap="square" rtlCol="0">
              <a:spAutoFit/>
            </a:bodyPr>
            <a:lstStyle/>
            <a:p>
              <a:r>
                <a:rPr lang="en-US" sz="1100" dirty="0" smtClean="0"/>
                <a:t>7c</a:t>
              </a:r>
            </a:p>
          </p:txBody>
        </p:sp>
        <p:sp>
          <p:nvSpPr>
            <p:cNvPr id="58" name="TextBox 57"/>
            <p:cNvSpPr txBox="1"/>
            <p:nvPr/>
          </p:nvSpPr>
          <p:spPr>
            <a:xfrm>
              <a:off x="7763540" y="5648687"/>
              <a:ext cx="762000" cy="261610"/>
            </a:xfrm>
            <a:prstGeom prst="rect">
              <a:avLst/>
            </a:prstGeom>
            <a:noFill/>
          </p:spPr>
          <p:txBody>
            <a:bodyPr wrap="square" rtlCol="0">
              <a:spAutoFit/>
            </a:bodyPr>
            <a:lstStyle/>
            <a:p>
              <a:r>
                <a:rPr lang="en-US" sz="1100" dirty="0" smtClean="0"/>
                <a:t>9</a:t>
              </a:r>
            </a:p>
          </p:txBody>
        </p:sp>
        <p:sp>
          <p:nvSpPr>
            <p:cNvPr id="59" name="TextBox 58"/>
            <p:cNvSpPr txBox="1"/>
            <p:nvPr/>
          </p:nvSpPr>
          <p:spPr>
            <a:xfrm>
              <a:off x="7763540" y="5853519"/>
              <a:ext cx="762000" cy="261610"/>
            </a:xfrm>
            <a:prstGeom prst="rect">
              <a:avLst/>
            </a:prstGeom>
            <a:noFill/>
          </p:spPr>
          <p:txBody>
            <a:bodyPr wrap="square" rtlCol="0">
              <a:spAutoFit/>
            </a:bodyPr>
            <a:lstStyle/>
            <a:p>
              <a:r>
                <a:rPr lang="en-US" sz="1100" dirty="0" smtClean="0"/>
                <a:t>24</a:t>
              </a:r>
            </a:p>
          </p:txBody>
        </p:sp>
        <p:sp>
          <p:nvSpPr>
            <p:cNvPr id="60" name="TextBox 59"/>
            <p:cNvSpPr txBox="1"/>
            <p:nvPr/>
          </p:nvSpPr>
          <p:spPr>
            <a:xfrm>
              <a:off x="8696990" y="4029218"/>
              <a:ext cx="304800" cy="276999"/>
            </a:xfrm>
            <a:prstGeom prst="rect">
              <a:avLst/>
            </a:prstGeom>
            <a:noFill/>
          </p:spPr>
          <p:txBody>
            <a:bodyPr wrap="square" rtlCol="0">
              <a:spAutoFit/>
            </a:bodyPr>
            <a:lstStyle/>
            <a:p>
              <a:r>
                <a:rPr lang="en-US" sz="1200" dirty="0" smtClean="0"/>
                <a:t>8</a:t>
              </a:r>
            </a:p>
          </p:txBody>
        </p:sp>
        <p:sp>
          <p:nvSpPr>
            <p:cNvPr id="61" name="TextBox 60"/>
            <p:cNvSpPr txBox="1"/>
            <p:nvPr/>
          </p:nvSpPr>
          <p:spPr>
            <a:xfrm>
              <a:off x="7763540" y="3428195"/>
              <a:ext cx="762000" cy="261610"/>
            </a:xfrm>
            <a:prstGeom prst="rect">
              <a:avLst/>
            </a:prstGeom>
            <a:noFill/>
          </p:spPr>
          <p:txBody>
            <a:bodyPr wrap="square" rtlCol="0">
              <a:spAutoFit/>
            </a:bodyPr>
            <a:lstStyle/>
            <a:p>
              <a:r>
                <a:rPr lang="en-US" sz="1100" dirty="0" smtClean="0"/>
                <a:t>Team B</a:t>
              </a:r>
            </a:p>
          </p:txBody>
        </p:sp>
        <p:grpSp>
          <p:nvGrpSpPr>
            <p:cNvPr id="62" name="Group 61"/>
            <p:cNvGrpSpPr/>
            <p:nvPr/>
          </p:nvGrpSpPr>
          <p:grpSpPr>
            <a:xfrm>
              <a:off x="7262335" y="6233590"/>
              <a:ext cx="197168" cy="167210"/>
              <a:chOff x="8063865" y="3048000"/>
              <a:chExt cx="179070" cy="128155"/>
            </a:xfrm>
          </p:grpSpPr>
          <p:cxnSp>
            <p:nvCxnSpPr>
              <p:cNvPr id="64" name="Straight Connector 63"/>
              <p:cNvCxnSpPr/>
              <p:nvPr/>
            </p:nvCxnSpPr>
            <p:spPr>
              <a:xfrm>
                <a:off x="8063865" y="3048000"/>
                <a:ext cx="179070" cy="1281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8063865" y="3048000"/>
                <a:ext cx="179070" cy="1281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2" name="Picture 4" descr="http://www.aia7.fr/wp-content/uploads/2013/04/Signature-J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5090" y="6454470"/>
              <a:ext cx="898619" cy="2368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4" name="Group 2053"/>
          <p:cNvGrpSpPr/>
          <p:nvPr/>
        </p:nvGrpSpPr>
        <p:grpSpPr>
          <a:xfrm>
            <a:off x="1176464" y="196335"/>
            <a:ext cx="3554310" cy="221266"/>
            <a:chOff x="1176464" y="196335"/>
            <a:chExt cx="3554310" cy="221266"/>
          </a:xfrm>
        </p:grpSpPr>
        <p:sp>
          <p:nvSpPr>
            <p:cNvPr id="2053" name="TextBox 2052"/>
            <p:cNvSpPr txBox="1"/>
            <p:nvPr/>
          </p:nvSpPr>
          <p:spPr>
            <a:xfrm>
              <a:off x="1176464" y="196335"/>
              <a:ext cx="76200" cy="184666"/>
            </a:xfrm>
            <a:prstGeom prst="rect">
              <a:avLst/>
            </a:prstGeom>
            <a:noFill/>
          </p:spPr>
          <p:txBody>
            <a:bodyPr wrap="square" lIns="0" tIns="0" rIns="0" bIns="0" rtlCol="0">
              <a:spAutoFit/>
            </a:bodyPr>
            <a:lstStyle/>
            <a:p>
              <a:r>
                <a:rPr lang="en-US" sz="1200" dirty="0" smtClean="0">
                  <a:solidFill>
                    <a:srgbClr val="FF0000"/>
                  </a:solidFill>
                </a:rPr>
                <a:t>1</a:t>
              </a:r>
              <a:endParaRPr lang="en-US" sz="1200" dirty="0">
                <a:solidFill>
                  <a:srgbClr val="FF0000"/>
                </a:solidFill>
              </a:endParaRPr>
            </a:p>
          </p:txBody>
        </p:sp>
        <p:sp>
          <p:nvSpPr>
            <p:cNvPr id="83" name="TextBox 82"/>
            <p:cNvSpPr txBox="1"/>
            <p:nvPr/>
          </p:nvSpPr>
          <p:spPr>
            <a:xfrm>
              <a:off x="4654574" y="232935"/>
              <a:ext cx="76200" cy="184666"/>
            </a:xfrm>
            <a:prstGeom prst="rect">
              <a:avLst/>
            </a:prstGeom>
            <a:noFill/>
          </p:spPr>
          <p:txBody>
            <a:bodyPr wrap="square" lIns="0" tIns="0" rIns="0" bIns="0" rtlCol="0">
              <a:spAutoFit/>
            </a:bodyPr>
            <a:lstStyle/>
            <a:p>
              <a:r>
                <a:rPr lang="en-US" sz="1200" dirty="0">
                  <a:solidFill>
                    <a:srgbClr val="FF0000"/>
                  </a:solidFill>
                </a:rPr>
                <a:t>8</a:t>
              </a:r>
            </a:p>
          </p:txBody>
        </p:sp>
      </p:grpSp>
      <p:pic>
        <p:nvPicPr>
          <p:cNvPr id="3" name="Slide 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34399" y="6242656"/>
            <a:ext cx="609600" cy="609600"/>
          </a:xfrm>
          <a:prstGeom prst="rect">
            <a:avLst/>
          </a:prstGeom>
        </p:spPr>
      </p:pic>
      <p:sp>
        <p:nvSpPr>
          <p:cNvPr id="63" name="Rectangle 62"/>
          <p:cNvSpPr/>
          <p:nvPr/>
        </p:nvSpPr>
        <p:spPr>
          <a:xfrm>
            <a:off x="6373000" y="5586860"/>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ight Arrow 65"/>
          <p:cNvSpPr/>
          <p:nvPr/>
        </p:nvSpPr>
        <p:spPr>
          <a:xfrm>
            <a:off x="8534398" y="3724418"/>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653977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614" fill="hold"/>
                                        <p:tgtEl>
                                          <p:spTgt spid="3"/>
                                        </p:tgtEl>
                                      </p:cBhvr>
                                    </p:cmd>
                                  </p:childTnLst>
                                </p:cTn>
                              </p:par>
                            </p:childTnLst>
                          </p:cTn>
                        </p:par>
                        <p:par>
                          <p:cTn id="7" fill="hold">
                            <p:stCondLst>
                              <p:cond delay="38614"/>
                            </p:stCondLst>
                            <p:childTnLst>
                              <p:par>
                                <p:cTn id="8" presetID="1" presetClass="entr" presetSubtype="0" fill="hold" grpId="0" nodeType="afterEffect">
                                  <p:stCondLst>
                                    <p:cond delay="0"/>
                                  </p:stCondLst>
                                  <p:childTnLst>
                                    <p:set>
                                      <p:cBhvr>
                                        <p:cTn id="9"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3"/>
                </p:tgtEl>
              </p:cMediaNode>
            </p:audio>
          </p:childTnLst>
        </p:cTn>
      </p:par>
    </p:tnLst>
    <p:bldLst>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91440" cy="103848"/>
                </a:xfrm>
                <a:prstGeom prst="rect">
                  <a:avLst/>
                </a:prstGeom>
                <a:noFill/>
              </p:spPr>
              <p:txBody>
                <a:bodyPr wrap="square" lIns="0" tIns="0" rIns="0" bIns="0" rtlCol="0">
                  <a:spAutoFit/>
                </a:bodyPr>
                <a:lstStyle/>
                <a:p>
                  <a:pPr algn="ctr"/>
                  <a:r>
                    <a:rPr lang="en-US" sz="800" dirty="0" smtClean="0"/>
                    <a:t>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1</a:t>
            </a:r>
            <a:endParaRPr lang="en-US" sz="800" dirty="0">
              <a:solidFill>
                <a:srgbClr val="FF0000"/>
              </a:solidFill>
            </a:endParaRPr>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solidFill>
                  <a:srgbClr val="FF0000"/>
                </a:solidFill>
              </a:rPr>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solidFill>
                  <a:srgbClr val="FF0000"/>
                </a:solidFill>
              </a:rPr>
              <a:t>3</a:t>
            </a:r>
          </a:p>
        </p:txBody>
      </p:sp>
      <p:cxnSp>
        <p:nvCxnSpPr>
          <p:cNvPr id="17" name="Straight Connector 16"/>
          <p:cNvCxnSpPr/>
          <p:nvPr/>
        </p:nvCxnSpPr>
        <p:spPr>
          <a:xfrm flipV="1">
            <a:off x="4572000" y="428069"/>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Slide 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41" name="Right Arrow 40"/>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678940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3" fill="hold"/>
                                        <p:tgtEl>
                                          <p:spTgt spid="20"/>
                                        </p:tgtEl>
                                      </p:cBhvr>
                                    </p:cmd>
                                  </p:childTnLst>
                                </p:cTn>
                              </p:par>
                            </p:childTnLst>
                          </p:cTn>
                        </p:par>
                        <p:par>
                          <p:cTn id="7" fill="hold">
                            <p:stCondLst>
                              <p:cond delay="8753"/>
                            </p:stCondLst>
                            <p:childTnLst>
                              <p:par>
                                <p:cTn id="8" presetID="1" presetClass="entr" presetSubtype="0" fill="hold" grpId="0" nodeType="afterEffect">
                                  <p:stCondLst>
                                    <p:cond delay="0"/>
                                  </p:stCondLst>
                                  <p:childTnLst>
                                    <p:set>
                                      <p:cBhvr>
                                        <p:cTn id="9"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0"/>
                </p:tgtEl>
              </p:cMediaNode>
            </p:audio>
          </p:childTnLst>
        </p:cTn>
      </p:par>
    </p:tnLst>
    <p:bldLst>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91440" cy="103848"/>
                </a:xfrm>
                <a:prstGeom prst="rect">
                  <a:avLst/>
                </a:prstGeom>
                <a:noFill/>
              </p:spPr>
              <p:txBody>
                <a:bodyPr wrap="square" lIns="0" tIns="0" rIns="0" bIns="0" rtlCol="0">
                  <a:spAutoFit/>
                </a:bodyPr>
                <a:lstStyle/>
                <a:p>
                  <a:pPr algn="ctr"/>
                  <a:r>
                    <a:rPr lang="en-US" sz="800" dirty="0" smtClean="0"/>
                    <a:t>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24829"/>
            <a:ext cx="91440"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solidFill>
                  <a:srgbClr val="FF0000"/>
                </a:solidFill>
              </a:rPr>
              <a:t>1</a:t>
            </a:r>
            <a:endParaRPr lang="en-US" sz="800" dirty="0">
              <a:solidFill>
                <a:srgbClr val="FF0000"/>
              </a:solidFill>
            </a:endParaRPr>
          </a:p>
        </p:txBody>
      </p:sp>
      <p:sp>
        <p:nvSpPr>
          <p:cNvPr id="44" name="Rectangle 43"/>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Slide 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45" name="Right Arrow 44"/>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629275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21" fill="hold"/>
                                        <p:tgtEl>
                                          <p:spTgt spid="43"/>
                                        </p:tgtEl>
                                      </p:cBhvr>
                                    </p:cmd>
                                  </p:childTnLst>
                                </p:cTn>
                              </p:par>
                            </p:childTnLst>
                          </p:cTn>
                        </p:par>
                        <p:par>
                          <p:cTn id="7" fill="hold">
                            <p:stCondLst>
                              <p:cond delay="23521"/>
                            </p:stCondLst>
                            <p:childTnLst>
                              <p:par>
                                <p:cTn id="8" presetID="1"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3"/>
                </p:tgtEl>
              </p:cMediaNode>
            </p:audio>
          </p:childTnLst>
        </p:cTn>
      </p:par>
    </p:tnLst>
    <p:bldLst>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91440" cy="103848"/>
                </a:xfrm>
                <a:prstGeom prst="rect">
                  <a:avLst/>
                </a:prstGeom>
                <a:noFill/>
              </p:spPr>
              <p:txBody>
                <a:bodyPr wrap="square" lIns="0" tIns="0" rIns="0" bIns="0" rtlCol="0">
                  <a:spAutoFit/>
                </a:bodyPr>
                <a:lstStyle/>
                <a:p>
                  <a:pPr algn="ctr"/>
                  <a:r>
                    <a:rPr lang="en-US" sz="800" dirty="0" smtClean="0"/>
                    <a:t>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solidFill>
                  <a:srgbClr val="FF0000"/>
                </a:solidFill>
                <a:latin typeface="+mj-lt"/>
              </a:rPr>
              <a:t>T</a:t>
            </a:r>
            <a:endParaRPr lang="en-US" sz="1500" b="1" dirty="0">
              <a:solidFill>
                <a:srgbClr val="FF0000"/>
              </a:solidFill>
              <a:latin typeface="+mj-lt"/>
            </a:endParaRPr>
          </a:p>
        </p:txBody>
      </p:sp>
      <p:sp>
        <p:nvSpPr>
          <p:cNvPr id="43" name="TextBox 42"/>
          <p:cNvSpPr txBox="1"/>
          <p:nvPr/>
        </p:nvSpPr>
        <p:spPr>
          <a:xfrm>
            <a:off x="6349503" y="882716"/>
            <a:ext cx="91440" cy="123111"/>
          </a:xfrm>
          <a:prstGeom prst="rect">
            <a:avLst/>
          </a:prstGeom>
          <a:ln w="6350">
            <a:solidFill>
              <a:srgbClr val="FF0000"/>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solidFill>
                  <a:srgbClr val="FF0000"/>
                </a:solidFill>
              </a:rPr>
              <a:t>4</a:t>
            </a:r>
          </a:p>
        </p:txBody>
      </p:sp>
      <p:sp>
        <p:nvSpPr>
          <p:cNvPr id="44" name="Rectangle 43"/>
          <p:cNvSpPr/>
          <p:nvPr/>
        </p:nvSpPr>
        <p:spPr>
          <a:xfrm>
            <a:off x="4572000" y="716951"/>
            <a:ext cx="76200" cy="82296"/>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Rectangle 46"/>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Slide 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48" name="Right Arrow 47"/>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133998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42" fill="hold"/>
                                        <p:tgtEl>
                                          <p:spTgt spid="46"/>
                                        </p:tgtEl>
                                      </p:cBhvr>
                                    </p:cmd>
                                  </p:childTnLst>
                                </p:cTn>
                              </p:par>
                            </p:childTnLst>
                          </p:cTn>
                        </p:par>
                        <p:par>
                          <p:cTn id="7" fill="hold">
                            <p:stCondLst>
                              <p:cond delay="20642"/>
                            </p:stCondLst>
                            <p:childTnLst>
                              <p:par>
                                <p:cTn id="8" presetID="1"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46"/>
                </p:tgtEl>
              </p:cMediaNode>
            </p:audio>
          </p:childTnLst>
        </p:cTn>
      </p:par>
    </p:tnLst>
    <p:bldLst>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220200" cy="6858000"/>
            <a:chOff x="0" y="0"/>
            <a:chExt cx="7162800" cy="5784954"/>
          </a:xfrm>
        </p:grpSpPr>
        <p:grpSp>
          <p:nvGrpSpPr>
            <p:cNvPr id="2051" name="Group 2050"/>
            <p:cNvGrpSpPr/>
            <p:nvPr/>
          </p:nvGrpSpPr>
          <p:grpSpPr>
            <a:xfrm>
              <a:off x="0" y="1"/>
              <a:ext cx="7162800" cy="5784953"/>
              <a:chOff x="0" y="1"/>
              <a:chExt cx="7162800" cy="5784953"/>
            </a:xfrm>
          </p:grpSpPr>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r="333" b="440"/>
              <a:stretch/>
            </p:blipFill>
            <p:spPr>
              <a:xfrm>
                <a:off x="0" y="1"/>
                <a:ext cx="7162800" cy="5784953"/>
              </a:xfrm>
              <a:prstGeom prst="rect">
                <a:avLst/>
              </a:prstGeom>
            </p:spPr>
          </p:pic>
          <p:grpSp>
            <p:nvGrpSpPr>
              <p:cNvPr id="2049" name="Group 2048"/>
              <p:cNvGrpSpPr/>
              <p:nvPr/>
            </p:nvGrpSpPr>
            <p:grpSpPr>
              <a:xfrm>
                <a:off x="373520" y="603201"/>
                <a:ext cx="3795128" cy="762519"/>
                <a:chOff x="373520" y="603201"/>
                <a:chExt cx="3795128" cy="762519"/>
              </a:xfrm>
            </p:grpSpPr>
            <p:sp>
              <p:nvSpPr>
                <p:cNvPr id="2048" name="TextBox 2047"/>
                <p:cNvSpPr txBox="1"/>
                <p:nvPr/>
              </p:nvSpPr>
              <p:spPr>
                <a:xfrm>
                  <a:off x="373520" y="615107"/>
                  <a:ext cx="142743" cy="103848"/>
                </a:xfrm>
                <a:prstGeom prst="rect">
                  <a:avLst/>
                </a:prstGeom>
                <a:noFill/>
              </p:spPr>
              <p:txBody>
                <a:bodyPr wrap="square" lIns="0" tIns="0" rIns="0" bIns="0" rtlCol="0">
                  <a:spAutoFit/>
                </a:bodyPr>
                <a:lstStyle/>
                <a:p>
                  <a:pPr algn="ctr"/>
                  <a:r>
                    <a:rPr lang="en-US" sz="800" dirty="0"/>
                    <a:t>3</a:t>
                  </a:r>
                  <a:r>
                    <a:rPr lang="en-US" sz="800" dirty="0" smtClean="0"/>
                    <a:t>c</a:t>
                  </a:r>
                  <a:endParaRPr lang="en-US" sz="800" dirty="0"/>
                </a:p>
              </p:txBody>
            </p:sp>
            <p:sp>
              <p:nvSpPr>
                <p:cNvPr id="69" name="TextBox 68"/>
                <p:cNvSpPr txBox="1"/>
                <p:nvPr/>
              </p:nvSpPr>
              <p:spPr>
                <a:xfrm>
                  <a:off x="399172" y="744601"/>
                  <a:ext cx="100585" cy="103848"/>
                </a:xfrm>
                <a:prstGeom prst="rect">
                  <a:avLst/>
                </a:prstGeom>
                <a:noFill/>
              </p:spPr>
              <p:txBody>
                <a:bodyPr wrap="square" lIns="0" tIns="0" rIns="0" bIns="0" rtlCol="0">
                  <a:spAutoFit/>
                </a:bodyPr>
                <a:lstStyle/>
                <a:p>
                  <a:r>
                    <a:rPr lang="en-US" sz="800" dirty="0" smtClean="0"/>
                    <a:t>20</a:t>
                  </a:r>
                  <a:endParaRPr lang="en-US" sz="800" dirty="0"/>
                </a:p>
              </p:txBody>
            </p:sp>
            <p:sp>
              <p:nvSpPr>
                <p:cNvPr id="70" name="TextBox 69"/>
                <p:cNvSpPr txBox="1"/>
                <p:nvPr/>
              </p:nvSpPr>
              <p:spPr>
                <a:xfrm>
                  <a:off x="399172" y="867928"/>
                  <a:ext cx="91440" cy="103848"/>
                </a:xfrm>
                <a:prstGeom prst="rect">
                  <a:avLst/>
                </a:prstGeom>
                <a:noFill/>
              </p:spPr>
              <p:txBody>
                <a:bodyPr wrap="square" lIns="0" tIns="0" rIns="0" bIns="0" rtlCol="0">
                  <a:spAutoFit/>
                </a:bodyPr>
                <a:lstStyle/>
                <a:p>
                  <a:pPr algn="ctr"/>
                  <a:r>
                    <a:rPr lang="en-US" sz="800" dirty="0" smtClean="0"/>
                    <a:t>15</a:t>
                  </a:r>
                  <a:endParaRPr lang="en-US" sz="800" dirty="0"/>
                </a:p>
              </p:txBody>
            </p:sp>
            <p:sp>
              <p:nvSpPr>
                <p:cNvPr id="71" name="TextBox 70"/>
                <p:cNvSpPr txBox="1"/>
                <p:nvPr/>
              </p:nvSpPr>
              <p:spPr>
                <a:xfrm>
                  <a:off x="399172" y="1005888"/>
                  <a:ext cx="91440" cy="103848"/>
                </a:xfrm>
                <a:prstGeom prst="rect">
                  <a:avLst/>
                </a:prstGeom>
                <a:noFill/>
              </p:spPr>
              <p:txBody>
                <a:bodyPr wrap="square" lIns="0" tIns="0" rIns="0" bIns="0" rtlCol="0">
                  <a:spAutoFit/>
                </a:bodyPr>
                <a:lstStyle/>
                <a:p>
                  <a:pPr algn="ctr"/>
                  <a:r>
                    <a:rPr lang="en-US" sz="800" dirty="0" smtClean="0"/>
                    <a:t>5</a:t>
                  </a:r>
                  <a:endParaRPr lang="en-US" sz="800" dirty="0"/>
                </a:p>
              </p:txBody>
            </p:sp>
            <p:sp>
              <p:nvSpPr>
                <p:cNvPr id="72" name="TextBox 71"/>
                <p:cNvSpPr txBox="1"/>
                <p:nvPr/>
              </p:nvSpPr>
              <p:spPr>
                <a:xfrm>
                  <a:off x="399172" y="1132374"/>
                  <a:ext cx="91440" cy="103848"/>
                </a:xfrm>
                <a:prstGeom prst="rect">
                  <a:avLst/>
                </a:prstGeom>
                <a:noFill/>
              </p:spPr>
              <p:txBody>
                <a:bodyPr wrap="square" lIns="0" tIns="0" rIns="0" bIns="0" rtlCol="0">
                  <a:spAutoFit/>
                </a:bodyPr>
                <a:lstStyle/>
                <a:p>
                  <a:pPr algn="ctr"/>
                  <a:r>
                    <a:rPr lang="en-US" sz="800" dirty="0" smtClean="0"/>
                    <a:t>13</a:t>
                  </a:r>
                  <a:endParaRPr lang="en-US" sz="800" dirty="0"/>
                </a:p>
              </p:txBody>
            </p:sp>
            <p:sp>
              <p:nvSpPr>
                <p:cNvPr id="73" name="TextBox 72"/>
                <p:cNvSpPr txBox="1"/>
                <p:nvPr/>
              </p:nvSpPr>
              <p:spPr>
                <a:xfrm>
                  <a:off x="399172" y="1261872"/>
                  <a:ext cx="91440" cy="103848"/>
                </a:xfrm>
                <a:prstGeom prst="rect">
                  <a:avLst/>
                </a:prstGeom>
                <a:noFill/>
              </p:spPr>
              <p:txBody>
                <a:bodyPr wrap="square" lIns="0" tIns="0" rIns="0" bIns="0" rtlCol="0" anchor="t">
                  <a:spAutoFit/>
                </a:bodyPr>
                <a:lstStyle/>
                <a:p>
                  <a:pPr algn="ctr"/>
                  <a:r>
                    <a:rPr lang="en-US" sz="800" dirty="0" smtClean="0"/>
                    <a:t>22</a:t>
                  </a:r>
                  <a:endParaRPr lang="en-US" sz="800" dirty="0"/>
                </a:p>
              </p:txBody>
            </p:sp>
            <p:sp>
              <p:nvSpPr>
                <p:cNvPr id="74" name="TextBox 73"/>
                <p:cNvSpPr txBox="1"/>
                <p:nvPr/>
              </p:nvSpPr>
              <p:spPr>
                <a:xfrm>
                  <a:off x="4058920" y="603201"/>
                  <a:ext cx="109728" cy="103848"/>
                </a:xfrm>
                <a:prstGeom prst="rect">
                  <a:avLst/>
                </a:prstGeom>
                <a:noFill/>
              </p:spPr>
              <p:txBody>
                <a:bodyPr wrap="square" lIns="0" tIns="0" rIns="0" bIns="0" rtlCol="0">
                  <a:spAutoFit/>
                </a:bodyPr>
                <a:lstStyle/>
                <a:p>
                  <a:pPr algn="ctr"/>
                  <a:r>
                    <a:rPr lang="en-US" sz="800" dirty="0" smtClean="0"/>
                    <a:t>11</a:t>
                  </a:r>
                  <a:endParaRPr lang="en-US" sz="800" dirty="0"/>
                </a:p>
              </p:txBody>
            </p:sp>
            <p:sp>
              <p:nvSpPr>
                <p:cNvPr id="75" name="TextBox 74"/>
                <p:cNvSpPr txBox="1"/>
                <p:nvPr/>
              </p:nvSpPr>
              <p:spPr>
                <a:xfrm>
                  <a:off x="4068064" y="731756"/>
                  <a:ext cx="91440" cy="103848"/>
                </a:xfrm>
                <a:prstGeom prst="rect">
                  <a:avLst/>
                </a:prstGeom>
                <a:noFill/>
              </p:spPr>
              <p:txBody>
                <a:bodyPr wrap="square" lIns="0" tIns="0" rIns="0" bIns="0" rtlCol="0">
                  <a:spAutoFit/>
                </a:bodyPr>
                <a:lstStyle/>
                <a:p>
                  <a:pPr algn="ctr"/>
                  <a:r>
                    <a:rPr lang="en-US" sz="800" dirty="0" smtClean="0"/>
                    <a:t>2</a:t>
                  </a:r>
                  <a:endParaRPr lang="en-US" sz="800" dirty="0"/>
                </a:p>
              </p:txBody>
            </p:sp>
            <p:sp>
              <p:nvSpPr>
                <p:cNvPr id="76" name="TextBox 75"/>
                <p:cNvSpPr txBox="1"/>
                <p:nvPr/>
              </p:nvSpPr>
              <p:spPr>
                <a:xfrm>
                  <a:off x="4068064" y="860311"/>
                  <a:ext cx="91440" cy="103848"/>
                </a:xfrm>
                <a:prstGeom prst="rect">
                  <a:avLst/>
                </a:prstGeom>
                <a:noFill/>
              </p:spPr>
              <p:txBody>
                <a:bodyPr wrap="square" lIns="0" tIns="0" rIns="0" bIns="0" rtlCol="0">
                  <a:spAutoFit/>
                </a:bodyPr>
                <a:lstStyle/>
                <a:p>
                  <a:pPr algn="ctr"/>
                  <a:r>
                    <a:rPr lang="en-US" sz="800" dirty="0" smtClean="0"/>
                    <a:t>21</a:t>
                  </a:r>
                  <a:endParaRPr lang="en-US" sz="800" dirty="0"/>
                </a:p>
              </p:txBody>
            </p:sp>
            <p:sp>
              <p:nvSpPr>
                <p:cNvPr id="77" name="TextBox 76"/>
                <p:cNvSpPr txBox="1"/>
                <p:nvPr/>
              </p:nvSpPr>
              <p:spPr>
                <a:xfrm>
                  <a:off x="4068064" y="988866"/>
                  <a:ext cx="91440" cy="103848"/>
                </a:xfrm>
                <a:prstGeom prst="rect">
                  <a:avLst/>
                </a:prstGeom>
                <a:noFill/>
              </p:spPr>
              <p:txBody>
                <a:bodyPr wrap="square" lIns="0" tIns="0" rIns="0" bIns="0" rtlCol="0">
                  <a:spAutoFit/>
                </a:bodyPr>
                <a:lstStyle/>
                <a:p>
                  <a:pPr algn="ctr"/>
                  <a:r>
                    <a:rPr lang="en-US" sz="800" dirty="0" smtClean="0"/>
                    <a:t>7c</a:t>
                  </a:r>
                  <a:endParaRPr lang="en-US" sz="800" dirty="0"/>
                </a:p>
              </p:txBody>
            </p:sp>
            <p:sp>
              <p:nvSpPr>
                <p:cNvPr id="78" name="TextBox 77"/>
                <p:cNvSpPr txBox="1"/>
                <p:nvPr/>
              </p:nvSpPr>
              <p:spPr>
                <a:xfrm>
                  <a:off x="4068064" y="1117420"/>
                  <a:ext cx="91440" cy="103848"/>
                </a:xfrm>
                <a:prstGeom prst="rect">
                  <a:avLst/>
                </a:prstGeom>
                <a:noFill/>
              </p:spPr>
              <p:txBody>
                <a:bodyPr wrap="square" lIns="0" tIns="0" rIns="0" bIns="0" rtlCol="0">
                  <a:spAutoFit/>
                </a:bodyPr>
                <a:lstStyle/>
                <a:p>
                  <a:pPr algn="ctr"/>
                  <a:r>
                    <a:rPr lang="en-US" sz="800" dirty="0" smtClean="0"/>
                    <a:t>9</a:t>
                  </a:r>
                  <a:endParaRPr lang="en-US" sz="800" dirty="0"/>
                </a:p>
              </p:txBody>
            </p:sp>
            <p:sp>
              <p:nvSpPr>
                <p:cNvPr id="79" name="TextBox 78"/>
                <p:cNvSpPr txBox="1"/>
                <p:nvPr/>
              </p:nvSpPr>
              <p:spPr>
                <a:xfrm>
                  <a:off x="4068064" y="1245974"/>
                  <a:ext cx="91440" cy="103848"/>
                </a:xfrm>
                <a:prstGeom prst="rect">
                  <a:avLst/>
                </a:prstGeom>
                <a:noFill/>
              </p:spPr>
              <p:txBody>
                <a:bodyPr wrap="square" lIns="0" tIns="0" rIns="0" bIns="0" rtlCol="0" anchor="t">
                  <a:spAutoFit/>
                </a:bodyPr>
                <a:lstStyle/>
                <a:p>
                  <a:pPr algn="ctr"/>
                  <a:r>
                    <a:rPr lang="en-US" sz="800" dirty="0" smtClean="0"/>
                    <a:t>24</a:t>
                  </a:r>
                  <a:endParaRPr lang="en-US" sz="800" dirty="0"/>
                </a:p>
              </p:txBody>
            </p:sp>
          </p:grpSp>
        </p:grpSp>
        <p:grpSp>
          <p:nvGrpSpPr>
            <p:cNvPr id="18" name="Group 17"/>
            <p:cNvGrpSpPr/>
            <p:nvPr/>
          </p:nvGrpSpPr>
          <p:grpSpPr>
            <a:xfrm>
              <a:off x="298450" y="0"/>
              <a:ext cx="5491480" cy="2367258"/>
              <a:chOff x="381000" y="-1"/>
              <a:chExt cx="7010400" cy="2815083"/>
            </a:xfrm>
          </p:grpSpPr>
          <p:sp>
            <p:nvSpPr>
              <p:cNvPr id="6" name="TextBox 5"/>
              <p:cNvSpPr txBox="1"/>
              <p:nvPr/>
            </p:nvSpPr>
            <p:spPr>
              <a:xfrm>
                <a:off x="381000" y="0"/>
                <a:ext cx="1676400" cy="277860"/>
              </a:xfrm>
              <a:prstGeom prst="rect">
                <a:avLst/>
              </a:prstGeom>
              <a:noFill/>
            </p:spPr>
            <p:txBody>
              <a:bodyPr wrap="square" rtlCol="0">
                <a:spAutoFit/>
              </a:bodyPr>
              <a:lstStyle/>
              <a:p>
                <a:r>
                  <a:rPr lang="en-US" sz="1200" dirty="0" smtClean="0"/>
                  <a:t>September 5, 2014</a:t>
                </a:r>
                <a:endParaRPr lang="en-US" sz="1200" dirty="0"/>
              </a:p>
            </p:txBody>
          </p:sp>
          <p:sp>
            <p:nvSpPr>
              <p:cNvPr id="7" name="TextBox 6"/>
              <p:cNvSpPr txBox="1"/>
              <p:nvPr/>
            </p:nvSpPr>
            <p:spPr>
              <a:xfrm>
                <a:off x="2819400" y="-1"/>
                <a:ext cx="1981200" cy="277860"/>
              </a:xfrm>
              <a:prstGeom prst="rect">
                <a:avLst/>
              </a:prstGeom>
              <a:noFill/>
            </p:spPr>
            <p:txBody>
              <a:bodyPr wrap="square" rtlCol="0">
                <a:spAutoFit/>
              </a:bodyPr>
              <a:lstStyle/>
              <a:p>
                <a:r>
                  <a:rPr lang="en-US" sz="1200" dirty="0" smtClean="0"/>
                  <a:t>Your First and Last Name</a:t>
                </a:r>
                <a:endParaRPr lang="en-US" sz="1200" dirty="0"/>
              </a:p>
            </p:txBody>
          </p:sp>
          <p:sp>
            <p:nvSpPr>
              <p:cNvPr id="8" name="TextBox 7"/>
              <p:cNvSpPr txBox="1"/>
              <p:nvPr/>
            </p:nvSpPr>
            <p:spPr>
              <a:xfrm>
                <a:off x="1981200" y="453075"/>
                <a:ext cx="762000" cy="277860"/>
              </a:xfrm>
              <a:prstGeom prst="rect">
                <a:avLst/>
              </a:prstGeom>
              <a:noFill/>
            </p:spPr>
            <p:txBody>
              <a:bodyPr wrap="square" rtlCol="0">
                <a:spAutoFit/>
              </a:bodyPr>
              <a:lstStyle/>
              <a:p>
                <a:r>
                  <a:rPr lang="en-US" sz="1200" dirty="0" smtClean="0"/>
                  <a:t>Team A</a:t>
                </a:r>
                <a:endParaRPr lang="en-US" sz="1200" dirty="0"/>
              </a:p>
            </p:txBody>
          </p:sp>
          <p:sp>
            <p:nvSpPr>
              <p:cNvPr id="9" name="TextBox 8"/>
              <p:cNvSpPr txBox="1"/>
              <p:nvPr/>
            </p:nvSpPr>
            <p:spPr>
              <a:xfrm>
                <a:off x="6629400" y="453075"/>
                <a:ext cx="762000" cy="277860"/>
              </a:xfrm>
              <a:prstGeom prst="rect">
                <a:avLst/>
              </a:prstGeom>
              <a:noFill/>
            </p:spPr>
            <p:txBody>
              <a:bodyPr wrap="square" rtlCol="0">
                <a:spAutoFit/>
              </a:bodyPr>
              <a:lstStyle/>
              <a:p>
                <a:r>
                  <a:rPr lang="en-US" sz="1200" dirty="0" smtClean="0"/>
                  <a:t>Team B</a:t>
                </a:r>
                <a:endParaRPr lang="en-US" sz="1200" dirty="0"/>
              </a:p>
            </p:txBody>
          </p:sp>
          <p:grpSp>
            <p:nvGrpSpPr>
              <p:cNvPr id="14" name="Group 13"/>
              <p:cNvGrpSpPr/>
              <p:nvPr/>
            </p:nvGrpSpPr>
            <p:grpSpPr>
              <a:xfrm>
                <a:off x="5181600" y="276999"/>
                <a:ext cx="228600" cy="152399"/>
                <a:chOff x="5181600" y="276999"/>
                <a:chExt cx="228600" cy="152399"/>
              </a:xfrm>
            </p:grpSpPr>
            <p:cxnSp>
              <p:nvCxnSpPr>
                <p:cNvPr id="4" name="Straight Connector 3"/>
                <p:cNvCxnSpPr/>
                <p:nvPr/>
              </p:nvCxnSpPr>
              <p:spPr>
                <a:xfrm>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81600" y="276999"/>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981200" y="2537222"/>
                <a:ext cx="762000" cy="277860"/>
              </a:xfrm>
              <a:prstGeom prst="rect">
                <a:avLst/>
              </a:prstGeom>
              <a:noFill/>
            </p:spPr>
            <p:txBody>
              <a:bodyPr wrap="square" rtlCol="0">
                <a:spAutoFit/>
              </a:bodyPr>
              <a:lstStyle/>
              <a:p>
                <a:r>
                  <a:rPr lang="en-US" sz="1200" dirty="0" smtClean="0"/>
                  <a:t>Team B</a:t>
                </a:r>
                <a:endParaRPr lang="en-US" sz="1200" dirty="0"/>
              </a:p>
            </p:txBody>
          </p:sp>
          <p:sp>
            <p:nvSpPr>
              <p:cNvPr id="11" name="TextBox 10"/>
              <p:cNvSpPr txBox="1"/>
              <p:nvPr/>
            </p:nvSpPr>
            <p:spPr>
              <a:xfrm>
                <a:off x="6629400" y="2537221"/>
                <a:ext cx="762000" cy="277860"/>
              </a:xfrm>
              <a:prstGeom prst="rect">
                <a:avLst/>
              </a:prstGeom>
              <a:noFill/>
            </p:spPr>
            <p:txBody>
              <a:bodyPr wrap="square" rtlCol="0">
                <a:spAutoFit/>
              </a:bodyPr>
              <a:lstStyle/>
              <a:p>
                <a:r>
                  <a:rPr lang="en-US" sz="1200" dirty="0" smtClean="0"/>
                  <a:t>Team A</a:t>
                </a:r>
                <a:endParaRPr lang="en-US" sz="1200" dirty="0"/>
              </a:p>
            </p:txBody>
          </p:sp>
          <p:grpSp>
            <p:nvGrpSpPr>
              <p:cNvPr id="13" name="Group 12"/>
              <p:cNvGrpSpPr/>
              <p:nvPr/>
            </p:nvGrpSpPr>
            <p:grpSpPr>
              <a:xfrm>
                <a:off x="5193273" y="2377128"/>
                <a:ext cx="228600" cy="152400"/>
                <a:chOff x="5193273" y="291926"/>
                <a:chExt cx="228600" cy="152400"/>
              </a:xfrm>
            </p:grpSpPr>
            <p:cxnSp>
              <p:nvCxnSpPr>
                <p:cNvPr id="15" name="Straight Connector 14"/>
                <p:cNvCxnSpPr/>
                <p:nvPr/>
              </p:nvCxnSpPr>
              <p:spPr>
                <a:xfrm>
                  <a:off x="5193273" y="291927"/>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93273" y="291926"/>
                  <a:ext cx="228600" cy="152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p:cNvSpPr txBox="1"/>
          <p:nvPr/>
        </p:nvSpPr>
        <p:spPr>
          <a:xfrm>
            <a:off x="1447800" y="244383"/>
            <a:ext cx="103835" cy="215444"/>
          </a:xfrm>
          <a:prstGeom prst="rect">
            <a:avLst/>
          </a:prstGeom>
          <a:noFill/>
        </p:spPr>
        <p:txBody>
          <a:bodyPr wrap="square" lIns="0" tIns="0" rIns="0" bIns="0" rtlCol="0">
            <a:spAutoFit/>
          </a:bodyPr>
          <a:lstStyle/>
          <a:p>
            <a:r>
              <a:rPr lang="en-US" sz="1400" dirty="0" smtClean="0"/>
              <a:t>1</a:t>
            </a:r>
            <a:endParaRPr lang="en-US" sz="1400" dirty="0"/>
          </a:p>
        </p:txBody>
      </p:sp>
      <p:sp>
        <p:nvSpPr>
          <p:cNvPr id="67" name="TextBox 66"/>
          <p:cNvSpPr txBox="1"/>
          <p:nvPr/>
        </p:nvSpPr>
        <p:spPr>
          <a:xfrm>
            <a:off x="5915965" y="277000"/>
            <a:ext cx="103835" cy="215444"/>
          </a:xfrm>
          <a:prstGeom prst="rect">
            <a:avLst/>
          </a:prstGeom>
          <a:noFill/>
        </p:spPr>
        <p:txBody>
          <a:bodyPr wrap="square" lIns="0" tIns="0" rIns="0" bIns="0" rtlCol="0">
            <a:spAutoFit/>
          </a:bodyPr>
          <a:lstStyle/>
          <a:p>
            <a:r>
              <a:rPr lang="en-US" sz="1400" dirty="0"/>
              <a:t>8</a:t>
            </a:r>
          </a:p>
        </p:txBody>
      </p:sp>
      <p:sp>
        <p:nvSpPr>
          <p:cNvPr id="68" name="TextBox 67"/>
          <p:cNvSpPr txBox="1"/>
          <p:nvPr/>
        </p:nvSpPr>
        <p:spPr>
          <a:xfrm>
            <a:off x="6324600" y="715089"/>
            <a:ext cx="141246" cy="123111"/>
          </a:xfrm>
          <a:prstGeom prst="rect">
            <a:avLst/>
          </a:prstGeom>
          <a:noFill/>
        </p:spPr>
        <p:txBody>
          <a:bodyPr wrap="square" lIns="0" tIns="0" rIns="0" bIns="0" rtlCol="0" anchor="ctr">
            <a:spAutoFit/>
          </a:bodyPr>
          <a:lstStyle/>
          <a:p>
            <a:pPr algn="ctr"/>
            <a:r>
              <a:rPr lang="en-US" sz="800" dirty="0" smtClean="0"/>
              <a:t>1</a:t>
            </a:r>
            <a:endParaRPr lang="en-US" sz="800" dirty="0"/>
          </a:p>
        </p:txBody>
      </p:sp>
      <p:sp>
        <p:nvSpPr>
          <p:cNvPr id="80" name="TextBox 79"/>
          <p:cNvSpPr txBox="1"/>
          <p:nvPr/>
        </p:nvSpPr>
        <p:spPr>
          <a:xfrm>
            <a:off x="6488154" y="715089"/>
            <a:ext cx="141246" cy="123111"/>
          </a:xfrm>
          <a:prstGeom prst="rect">
            <a:avLst/>
          </a:prstGeom>
          <a:noFill/>
        </p:spPr>
        <p:txBody>
          <a:bodyPr wrap="square" lIns="0" tIns="0" rIns="0" bIns="0" rtlCol="0" anchor="ctr">
            <a:spAutoFit/>
          </a:bodyPr>
          <a:lstStyle/>
          <a:p>
            <a:pPr algn="ctr"/>
            <a:r>
              <a:rPr lang="en-US" sz="800" dirty="0"/>
              <a:t>2</a:t>
            </a:r>
          </a:p>
        </p:txBody>
      </p:sp>
      <p:sp>
        <p:nvSpPr>
          <p:cNvPr id="81" name="TextBox 80"/>
          <p:cNvSpPr txBox="1"/>
          <p:nvPr/>
        </p:nvSpPr>
        <p:spPr>
          <a:xfrm>
            <a:off x="6640554" y="715089"/>
            <a:ext cx="141246" cy="123111"/>
          </a:xfrm>
          <a:prstGeom prst="rect">
            <a:avLst/>
          </a:prstGeom>
          <a:noFill/>
        </p:spPr>
        <p:txBody>
          <a:bodyPr wrap="square" lIns="0" tIns="0" rIns="0" bIns="0" rtlCol="0" anchor="ctr">
            <a:spAutoFit/>
          </a:bodyPr>
          <a:lstStyle/>
          <a:p>
            <a:pPr algn="ctr"/>
            <a:r>
              <a:rPr lang="en-US" sz="800" dirty="0"/>
              <a:t>3</a:t>
            </a:r>
          </a:p>
        </p:txBody>
      </p:sp>
      <p:sp>
        <p:nvSpPr>
          <p:cNvPr id="82" name="TextBox 81"/>
          <p:cNvSpPr txBox="1"/>
          <p:nvPr/>
        </p:nvSpPr>
        <p:spPr>
          <a:xfrm rot="5400000">
            <a:off x="6836784" y="67096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cxnSp>
        <p:nvCxnSpPr>
          <p:cNvPr id="17" name="Straight Connector 16"/>
          <p:cNvCxnSpPr/>
          <p:nvPr/>
        </p:nvCxnSpPr>
        <p:spPr>
          <a:xfrm flipV="1">
            <a:off x="4572000" y="428069"/>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1287" y="533400"/>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571287" y="641358"/>
            <a:ext cx="76200" cy="31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9392" y="402336"/>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1627632" y="740664"/>
            <a:ext cx="91440" cy="91440"/>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smtClean="0"/>
              <a:t>1</a:t>
            </a:r>
            <a:endParaRPr lang="en-US" sz="800" dirty="0"/>
          </a:p>
        </p:txBody>
      </p:sp>
      <p:sp>
        <p:nvSpPr>
          <p:cNvPr id="42" name="TextBox 41"/>
          <p:cNvSpPr txBox="1"/>
          <p:nvPr/>
        </p:nvSpPr>
        <p:spPr>
          <a:xfrm rot="5400000">
            <a:off x="1784649" y="679227"/>
            <a:ext cx="119073" cy="230832"/>
          </a:xfrm>
          <a:prstGeom prst="rect">
            <a:avLst/>
          </a:prstGeom>
          <a:noFill/>
        </p:spPr>
        <p:txBody>
          <a:bodyPr wrap="square" lIns="0" tIns="0" rIns="0" bIns="0" rtlCol="0" anchor="ctr">
            <a:spAutoFit/>
          </a:bodyPr>
          <a:lstStyle/>
          <a:p>
            <a:pPr algn="ctr"/>
            <a:r>
              <a:rPr lang="en-US" sz="1500" b="1" dirty="0" smtClean="0">
                <a:latin typeface="+mj-lt"/>
              </a:rPr>
              <a:t>T</a:t>
            </a:r>
            <a:endParaRPr lang="en-US" sz="1500" b="1" dirty="0">
              <a:latin typeface="+mj-lt"/>
            </a:endParaRPr>
          </a:p>
        </p:txBody>
      </p:sp>
      <p:sp>
        <p:nvSpPr>
          <p:cNvPr id="43" name="TextBox 42"/>
          <p:cNvSpPr txBox="1"/>
          <p:nvPr/>
        </p:nvSpPr>
        <p:spPr>
          <a:xfrm>
            <a:off x="6349503" y="884835"/>
            <a:ext cx="91440" cy="118872"/>
          </a:xfrm>
          <a:prstGeom prst="rect">
            <a:avLst/>
          </a:prstGeom>
          <a:ln w="6350"/>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800" dirty="0"/>
              <a:t>4</a:t>
            </a:r>
          </a:p>
        </p:txBody>
      </p:sp>
      <p:sp>
        <p:nvSpPr>
          <p:cNvPr id="44" name="Rectangle 43"/>
          <p:cNvSpPr/>
          <p:nvPr/>
        </p:nvSpPr>
        <p:spPr>
          <a:xfrm>
            <a:off x="4572000" y="716951"/>
            <a:ext cx="76200" cy="822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TextBox 44"/>
          <p:cNvSpPr txBox="1"/>
          <p:nvPr/>
        </p:nvSpPr>
        <p:spPr>
          <a:xfrm>
            <a:off x="6477000" y="867489"/>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5</a:t>
            </a:r>
            <a:endParaRPr lang="en-US" sz="800" dirty="0">
              <a:solidFill>
                <a:srgbClr val="FF0000"/>
              </a:solidFill>
            </a:endParaRPr>
          </a:p>
        </p:txBody>
      </p:sp>
      <p:sp>
        <p:nvSpPr>
          <p:cNvPr id="46" name="TextBox 45"/>
          <p:cNvSpPr txBox="1"/>
          <p:nvPr/>
        </p:nvSpPr>
        <p:spPr>
          <a:xfrm>
            <a:off x="6640554" y="880596"/>
            <a:ext cx="141246" cy="123111"/>
          </a:xfrm>
          <a:prstGeom prst="rect">
            <a:avLst/>
          </a:prstGeom>
          <a:noFill/>
        </p:spPr>
        <p:txBody>
          <a:bodyPr wrap="square" lIns="0" tIns="0" rIns="0" bIns="0" rtlCol="0" anchor="ctr">
            <a:spAutoFit/>
          </a:bodyPr>
          <a:lstStyle/>
          <a:p>
            <a:pPr algn="ctr"/>
            <a:r>
              <a:rPr lang="en-US" sz="800" dirty="0" smtClean="0">
                <a:solidFill>
                  <a:srgbClr val="FF0000"/>
                </a:solidFill>
              </a:rPr>
              <a:t>6</a:t>
            </a:r>
            <a:endParaRPr lang="en-US" sz="800" dirty="0">
              <a:solidFill>
                <a:srgbClr val="FF0000"/>
              </a:solidFill>
            </a:endParaRPr>
          </a:p>
        </p:txBody>
      </p:sp>
      <p:cxnSp>
        <p:nvCxnSpPr>
          <p:cNvPr id="47" name="Straight Connector 46"/>
          <p:cNvCxnSpPr/>
          <p:nvPr/>
        </p:nvCxnSpPr>
        <p:spPr>
          <a:xfrm flipV="1">
            <a:off x="4571287" y="854925"/>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71287" y="958842"/>
            <a:ext cx="76200" cy="3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229600" y="6581946"/>
            <a:ext cx="762000" cy="12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Slide 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6248400"/>
            <a:ext cx="609600" cy="609600"/>
          </a:xfrm>
          <a:prstGeom prst="rect">
            <a:avLst/>
          </a:prstGeom>
        </p:spPr>
      </p:pic>
      <p:sp>
        <p:nvSpPr>
          <p:cNvPr id="52" name="Right Arrow 51"/>
          <p:cNvSpPr/>
          <p:nvPr/>
        </p:nvSpPr>
        <p:spPr>
          <a:xfrm>
            <a:off x="8534398" y="3962400"/>
            <a:ext cx="457199" cy="304800"/>
          </a:xfrm>
          <a:prstGeom prst="right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smtClean="0"/>
              <a:t>Next</a:t>
            </a:r>
            <a:endParaRPr lang="en-US" sz="600" b="1" dirty="0"/>
          </a:p>
        </p:txBody>
      </p:sp>
    </p:spTree>
    <p:extLst>
      <p:ext uri="{BB962C8B-B14F-4D97-AF65-F5344CB8AC3E}">
        <p14:creationId xmlns:p14="http://schemas.microsoft.com/office/powerpoint/2010/main" val="2164212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93" fill="hold"/>
                                        <p:tgtEl>
                                          <p:spTgt spid="50"/>
                                        </p:tgtEl>
                                      </p:cBhvr>
                                    </p:cmd>
                                  </p:childTnLst>
                                </p:cTn>
                              </p:par>
                            </p:childTnLst>
                          </p:cTn>
                        </p:par>
                        <p:par>
                          <p:cTn id="7" fill="hold">
                            <p:stCondLst>
                              <p:cond delay="11493"/>
                            </p:stCondLst>
                            <p:childTnLst>
                              <p:par>
                                <p:cTn id="8" presetID="1" presetClass="entr" presetSubtype="0" fill="hold" grpId="0" nodeType="afterEffect">
                                  <p:stCondLst>
                                    <p:cond delay="0"/>
                                  </p:stCondLst>
                                  <p:childTnLst>
                                    <p:set>
                                      <p:cBhvr>
                                        <p:cTn id="9"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0"/>
                </p:tgtEl>
              </p:cMediaNode>
            </p:audio>
          </p:childTnLst>
        </p:cTn>
      </p:par>
    </p:tnLst>
    <p:bldLst>
      <p:bldP spid="5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424456"/>
      </a:dk2>
      <a:lt2>
        <a:srgbClr val="DEDEDE"/>
      </a:lt2>
      <a:accent1>
        <a:srgbClr val="53548A"/>
      </a:accent1>
      <a:accent2>
        <a:srgbClr val="008EC0"/>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6089</Words>
  <Application>Microsoft Office PowerPoint</Application>
  <PresentationFormat>On-screen Show (4:3)</PresentationFormat>
  <Paragraphs>2257</Paragraphs>
  <Slides>37</Slides>
  <Notes>37</Notes>
  <HiddenSlides>0</HiddenSlides>
  <MMClips>38</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Urban</vt:lpstr>
      <vt:lpstr>Metro Volleyball Conference Scorekeeping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viewing the Metro Volleyball Conference Scorekeeping Tutorial.</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Volleyball Conference Scoring Tutorial</dc:title>
  <dc:creator/>
  <cp:lastModifiedBy/>
  <cp:revision>121</cp:revision>
  <cp:lastPrinted>2014-08-24T01:51:29Z</cp:lastPrinted>
  <dcterms:created xsi:type="dcterms:W3CDTF">2014-08-04T13:11:33Z</dcterms:created>
  <dcterms:modified xsi:type="dcterms:W3CDTF">2014-09-02T02:08:46Z</dcterms:modified>
</cp:coreProperties>
</file>