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71" r:id="rId4"/>
    <p:sldId id="257" r:id="rId5"/>
    <p:sldId id="266" r:id="rId6"/>
    <p:sldId id="272" r:id="rId7"/>
    <p:sldId id="280" r:id="rId8"/>
    <p:sldId id="274" r:id="rId9"/>
    <p:sldId id="278" r:id="rId10"/>
    <p:sldId id="281" r:id="rId11"/>
    <p:sldId id="282" r:id="rId12"/>
    <p:sldId id="283" r:id="rId13"/>
    <p:sldId id="276" r:id="rId14"/>
    <p:sldId id="284" r:id="rId15"/>
    <p:sldId id="279" r:id="rId16"/>
    <p:sldId id="265" r:id="rId17"/>
    <p:sldId id="285" r:id="rId18"/>
    <p:sldId id="273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3" autoAdjust="0"/>
  </p:normalViewPr>
  <p:slideViewPr>
    <p:cSldViewPr>
      <p:cViewPr varScale="1">
        <p:scale>
          <a:sx n="84" d="100"/>
          <a:sy n="84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500" dirty="0" smtClean="0"/>
            <a:t>Generation X – born 1965-1976</a:t>
          </a:r>
          <a:endParaRPr lang="en-US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500" dirty="0" smtClean="0"/>
            <a:t>Generation Y – born 1977-1995</a:t>
          </a:r>
          <a:endParaRPr lang="en-US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1F7B19A4-F053-4972-B61E-C161C76185A6}">
      <dgm:prSet custT="1"/>
      <dgm:spPr/>
      <dgm:t>
        <a:bodyPr/>
        <a:lstStyle/>
        <a:p>
          <a:r>
            <a:rPr lang="en-US" sz="2000" dirty="0" smtClean="0"/>
            <a:t>Looking for a resource, not a salesperson, needs immediate response, continuously “saved” by their parents</a:t>
          </a:r>
        </a:p>
      </dgm:t>
    </dgm:pt>
    <dgm:pt modelId="{C697917B-5E99-4C92-BB1D-A2B645F6D093}" type="parTrans" cxnId="{5247FA42-E023-4E87-9353-964B8C90F0CE}">
      <dgm:prSet/>
      <dgm:spPr/>
      <dgm:t>
        <a:bodyPr/>
        <a:lstStyle/>
        <a:p>
          <a:endParaRPr lang="en-US"/>
        </a:p>
      </dgm:t>
    </dgm:pt>
    <dgm:pt modelId="{8F2DC421-1377-427C-BCC2-7A8D7048147F}" type="sibTrans" cxnId="{5247FA42-E023-4E87-9353-964B8C90F0CE}">
      <dgm:prSet/>
      <dgm:spPr/>
      <dgm:t>
        <a:bodyPr/>
        <a:lstStyle/>
        <a:p>
          <a:endParaRPr lang="en-US"/>
        </a:p>
      </dgm:t>
    </dgm:pt>
    <dgm:pt modelId="{77476BFC-B180-4109-95C4-7F38AD68F6AE}">
      <dgm:prSet custT="1"/>
      <dgm:spPr/>
      <dgm:t>
        <a:bodyPr/>
        <a:lstStyle/>
        <a:p>
          <a:r>
            <a:rPr lang="en-US" sz="2000" dirty="0" smtClean="0"/>
            <a:t>Naturally skeptical, their attitude is prove it to me, most loyal generation to individuals not organizations</a:t>
          </a:r>
        </a:p>
      </dgm:t>
    </dgm:pt>
    <dgm:pt modelId="{0FD2A0CF-4E3F-4053-B43A-62E38E2C51EE}" type="parTrans" cxnId="{63A5B3C6-DB25-418E-B211-FA8F909FCEF9}">
      <dgm:prSet/>
      <dgm:spPr/>
      <dgm:t>
        <a:bodyPr/>
        <a:lstStyle/>
        <a:p>
          <a:endParaRPr lang="en-US"/>
        </a:p>
      </dgm:t>
    </dgm:pt>
    <dgm:pt modelId="{4EAD1013-56B6-44D3-ACD3-785CB8EA96B1}" type="sibTrans" cxnId="{63A5B3C6-DB25-418E-B211-FA8F909FCEF9}">
      <dgm:prSet/>
      <dgm:spPr/>
      <dgm:t>
        <a:bodyPr/>
        <a:lstStyle/>
        <a:p>
          <a:endParaRPr lang="en-US"/>
        </a:p>
      </dgm:t>
    </dgm:pt>
    <dgm:pt modelId="{F85BDF8A-504F-423D-A0ED-16E1C00D7809}">
      <dgm:prSet custT="1"/>
      <dgm:spPr/>
      <dgm:t>
        <a:bodyPr/>
        <a:lstStyle/>
        <a:p>
          <a:r>
            <a:rPr lang="en-US" sz="2000" dirty="0" smtClean="0"/>
            <a:t>Loyal to organizations, believe that there is no shortcuts to success, must earn their business</a:t>
          </a:r>
        </a:p>
      </dgm:t>
    </dgm:pt>
    <dgm:pt modelId="{71B18E17-AAF3-452A-A509-8A1E476972C8}" type="parTrans" cxnId="{4373197B-F388-4F84-A5B4-70286A7EC33E}">
      <dgm:prSet/>
      <dgm:spPr/>
      <dgm:t>
        <a:bodyPr/>
        <a:lstStyle/>
        <a:p>
          <a:endParaRPr lang="en-US"/>
        </a:p>
      </dgm:t>
    </dgm:pt>
    <dgm:pt modelId="{BAB5D2AF-9AB0-4C1C-B036-9A020DD272DE}" type="sibTrans" cxnId="{4373197B-F388-4F84-A5B4-70286A7EC33E}">
      <dgm:prSet/>
      <dgm:spPr/>
      <dgm:t>
        <a:bodyPr/>
        <a:lstStyle/>
        <a:p>
          <a:endParaRPr lang="en-US"/>
        </a:p>
      </dgm:t>
    </dgm:pt>
    <dgm:pt modelId="{6FE3EE8F-0BC7-4232-8E31-BD874FAE120B}">
      <dgm:prSet phldrT="[Text]" custT="1"/>
      <dgm:spPr/>
      <dgm:t>
        <a:bodyPr/>
        <a:lstStyle/>
        <a:p>
          <a:r>
            <a:rPr lang="en-US" sz="2500" dirty="0" smtClean="0"/>
            <a:t>Baby Boomers – born 1946 to 1964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1C18A8-AB6C-43CD-B089-C7AF0A5F20BA}" type="parTrans" cxnId="{6DC7B230-F727-4B8F-9B0F-92ABBA3ED3B0}">
      <dgm:prSet/>
      <dgm:spPr/>
      <dgm:t>
        <a:bodyPr/>
        <a:lstStyle/>
        <a:p>
          <a:endParaRPr lang="en-US"/>
        </a:p>
      </dgm:t>
    </dgm:pt>
    <dgm:pt modelId="{4FE9D1E6-D76B-49EB-88EE-2E9A8594C2BE}" type="sibTrans" cxnId="{6DC7B230-F727-4B8F-9B0F-92ABBA3ED3B0}">
      <dgm:prSet/>
      <dgm:spPr/>
      <dgm:t>
        <a:bodyPr/>
        <a:lstStyle/>
        <a:p>
          <a:endParaRPr lang="en-US"/>
        </a:p>
      </dgm:t>
    </dgm:pt>
    <dgm:pt modelId="{B71F0C38-F718-45DD-8D95-35802AD84187}">
      <dgm:prSet/>
      <dgm:spPr/>
      <dgm:t>
        <a:bodyPr/>
        <a:lstStyle/>
        <a:p>
          <a:r>
            <a:rPr lang="en-US" b="1" dirty="0" smtClean="0"/>
            <a:t>4</a:t>
          </a:r>
          <a:endParaRPr lang="en-US" b="1" dirty="0"/>
        </a:p>
      </dgm:t>
    </dgm:pt>
    <dgm:pt modelId="{25DD7DD4-D510-44B0-8396-EFCAEA4C98C5}" type="parTrans" cxnId="{F8B4A991-ACA4-4D7B-89DC-96D75F4CF289}">
      <dgm:prSet/>
      <dgm:spPr/>
      <dgm:t>
        <a:bodyPr/>
        <a:lstStyle/>
        <a:p>
          <a:endParaRPr lang="en-US"/>
        </a:p>
      </dgm:t>
    </dgm:pt>
    <dgm:pt modelId="{CF02D3BB-16D4-4FA2-8CC6-D5065D021647}" type="sibTrans" cxnId="{F8B4A991-ACA4-4D7B-89DC-96D75F4CF289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ScaleY="38400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398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 custScaleY="3931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35235" custLinFactNeighborX="0" custLinFactNeighborY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 custScaleY="3567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35611" custLinFactNeighborX="51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B51A2C-DFFB-4349-801E-2E86AF46D0A6}" type="pres">
      <dgm:prSet presAssocID="{88B75C29-8054-417D-BCE3-878A55118F6D}" presName="sp" presStyleCnt="0"/>
      <dgm:spPr/>
    </dgm:pt>
    <dgm:pt modelId="{85849B34-63BA-43FA-96BD-0F536BF4775E}" type="pres">
      <dgm:prSet presAssocID="{B71F0C38-F718-45DD-8D95-35802AD84187}" presName="linNode" presStyleCnt="0"/>
      <dgm:spPr/>
    </dgm:pt>
    <dgm:pt modelId="{170260CF-A361-4422-A1C7-EC3B18092DE0}" type="pres">
      <dgm:prSet presAssocID="{B71F0C38-F718-45DD-8D95-35802AD84187}" presName="parentText" presStyleLbl="node1" presStyleIdx="3" presStyleCnt="4" custScaleX="51642" custScaleY="257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7048E099-6B4F-4DE2-9E50-ECBF3661A490}" type="presOf" srcId="{F85BDF8A-504F-423D-A0ED-16E1C00D7809}" destId="{C7C3E6FD-D83F-4BDA-907E-B5EE041DA931}" srcOrd="0" destOrd="1" presId="urn:microsoft.com/office/officeart/2005/8/layout/vList5"/>
    <dgm:cxn modelId="{3D4842F7-6FF0-45E1-B516-4BF8E439C20E}" type="presOf" srcId="{F6FEADD9-F67D-41F5-BA4C-3C84956E7F46}" destId="{AAE7A1E6-6847-453D-B55B-8A82BF138C1D}" srcOrd="0" destOrd="0" presId="urn:microsoft.com/office/officeart/2005/8/layout/vList5"/>
    <dgm:cxn modelId="{A3E81E5D-762D-4020-BC0C-804727952E70}" type="presOf" srcId="{6FE3EE8F-0BC7-4232-8E31-BD874FAE120B}" destId="{C7C3E6FD-D83F-4BDA-907E-B5EE041DA931}" srcOrd="0" destOrd="0" presId="urn:microsoft.com/office/officeart/2005/8/layout/vList5"/>
    <dgm:cxn modelId="{35B23B86-0F2B-409E-9930-E9A6697FAE33}" type="presOf" srcId="{77476BFC-B180-4109-95C4-7F38AD68F6AE}" destId="{B37A5355-225B-4C6F-AED7-6C620F99EECC}" srcOrd="0" destOrd="1" presId="urn:microsoft.com/office/officeart/2005/8/layout/vList5"/>
    <dgm:cxn modelId="{6DC7B230-F727-4B8F-9B0F-92ABBA3ED3B0}" srcId="{D1776C8F-2B10-4075-8DF7-7F65AB725ED5}" destId="{6FE3EE8F-0BC7-4232-8E31-BD874FAE120B}" srcOrd="0" destOrd="0" parTransId="{561C18A8-AB6C-43CD-B089-C7AF0A5F20BA}" sibTransId="{4FE9D1E6-D76B-49EB-88EE-2E9A8594C2BE}"/>
    <dgm:cxn modelId="{F8B4A991-ACA4-4D7B-89DC-96D75F4CF289}" srcId="{F6FEADD9-F67D-41F5-BA4C-3C84956E7F46}" destId="{B71F0C38-F718-45DD-8D95-35802AD84187}" srcOrd="3" destOrd="0" parTransId="{25DD7DD4-D510-44B0-8396-EFCAEA4C98C5}" sibTransId="{CF02D3BB-16D4-4FA2-8CC6-D5065D021647}"/>
    <dgm:cxn modelId="{3BB40AD2-EA5F-4257-AA4C-D00704C68367}" type="presOf" srcId="{AA046201-5C4D-445E-BF0B-5C6D2B0A1945}" destId="{C04276DC-EE64-470A-B8BC-09067B8045FA}" srcOrd="0" destOrd="0" presId="urn:microsoft.com/office/officeart/2005/8/layout/vList5"/>
    <dgm:cxn modelId="{63A5B3C6-DB25-418E-B211-FA8F909FCEF9}" srcId="{AA046201-5C4D-445E-BF0B-5C6D2B0A1945}" destId="{77476BFC-B180-4109-95C4-7F38AD68F6AE}" srcOrd="1" destOrd="0" parTransId="{0FD2A0CF-4E3F-4053-B43A-62E38E2C51EE}" sibTransId="{4EAD1013-56B6-44D3-ACD3-785CB8EA96B1}"/>
    <dgm:cxn modelId="{760D76EB-AF57-42B5-85FC-56B0258D2805}" type="presOf" srcId="{D1776C8F-2B10-4075-8DF7-7F65AB725ED5}" destId="{F5034101-5B7D-4FE7-B47A-5A48CF39606B}" srcOrd="0" destOrd="0" presId="urn:microsoft.com/office/officeart/2005/8/layout/vList5"/>
    <dgm:cxn modelId="{5247FA42-E023-4E87-9353-964B8C90F0CE}" srcId="{74EE5CD8-078F-4590-BF9C-A341A294A016}" destId="{1F7B19A4-F053-4972-B61E-C161C76185A6}" srcOrd="1" destOrd="0" parTransId="{C697917B-5E99-4C92-BB1D-A2B645F6D093}" sibTransId="{8F2DC421-1377-427C-BCC2-7A8D7048147F}"/>
    <dgm:cxn modelId="{31D38E68-CC20-44D1-836D-138FBD3C81EA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4FB03CD-A233-40A7-BC13-A91D6DBA3CC4}" type="presOf" srcId="{B71F0C38-F718-45DD-8D95-35802AD84187}" destId="{170260CF-A361-4422-A1C7-EC3B18092DE0}" srcOrd="0" destOrd="0" presId="urn:microsoft.com/office/officeart/2005/8/layout/vList5"/>
    <dgm:cxn modelId="{22813C74-BE2E-43D3-B868-99C0149EB04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886A7C2-953D-4B24-B29E-90D0E29D2429}" type="presOf" srcId="{C59269D0-92A5-481C-BA64-727AFB0DD545}" destId="{B37A5355-225B-4C6F-AED7-6C620F99EECC}" srcOrd="0" destOrd="0" presId="urn:microsoft.com/office/officeart/2005/8/layout/vList5"/>
    <dgm:cxn modelId="{1F088078-1747-4D02-927B-72FFF41DD1B5}" type="presOf" srcId="{1F7B19A4-F053-4972-B61E-C161C76185A6}" destId="{D54B1729-BC98-42C1-9C6C-D65DCBA4358F}" srcOrd="0" destOrd="1" presId="urn:microsoft.com/office/officeart/2005/8/layout/vList5"/>
    <dgm:cxn modelId="{4373197B-F388-4F84-A5B4-70286A7EC33E}" srcId="{D1776C8F-2B10-4075-8DF7-7F65AB725ED5}" destId="{F85BDF8A-504F-423D-A0ED-16E1C00D7809}" srcOrd="1" destOrd="0" parTransId="{71B18E17-AAF3-452A-A509-8A1E476972C8}" sibTransId="{BAB5D2AF-9AB0-4C1C-B036-9A020DD272DE}"/>
    <dgm:cxn modelId="{7B5D51D8-C46F-4C87-9FAF-E6D586AE17F6}" type="presParOf" srcId="{AAE7A1E6-6847-453D-B55B-8A82BF138C1D}" destId="{C4407577-18A2-46E0-8805-2838042EB67A}" srcOrd="0" destOrd="0" presId="urn:microsoft.com/office/officeart/2005/8/layout/vList5"/>
    <dgm:cxn modelId="{1133FCB7-C9E1-461C-B364-A2FC92D3011C}" type="presParOf" srcId="{C4407577-18A2-46E0-8805-2838042EB67A}" destId="{7E429971-BC57-430F-BB25-C0574E5E39E3}" srcOrd="0" destOrd="0" presId="urn:microsoft.com/office/officeart/2005/8/layout/vList5"/>
    <dgm:cxn modelId="{B3D1F2E3-80F6-420E-99C2-417CCE9330DE}" type="presParOf" srcId="{C4407577-18A2-46E0-8805-2838042EB67A}" destId="{D54B1729-BC98-42C1-9C6C-D65DCBA4358F}" srcOrd="1" destOrd="0" presId="urn:microsoft.com/office/officeart/2005/8/layout/vList5"/>
    <dgm:cxn modelId="{823213B2-0F1D-44DE-AA64-2F7831449ABE}" type="presParOf" srcId="{AAE7A1E6-6847-453D-B55B-8A82BF138C1D}" destId="{AB8574CC-D4F2-4555-AEE3-F4EE58B11D03}" srcOrd="1" destOrd="0" presId="urn:microsoft.com/office/officeart/2005/8/layout/vList5"/>
    <dgm:cxn modelId="{6B4200A5-1167-4108-83B5-CE749D8A09F1}" type="presParOf" srcId="{AAE7A1E6-6847-453D-B55B-8A82BF138C1D}" destId="{85B8F607-FDD8-476A-ADBE-E1250824F294}" srcOrd="2" destOrd="0" presId="urn:microsoft.com/office/officeart/2005/8/layout/vList5"/>
    <dgm:cxn modelId="{99BD1A78-1D72-46EE-B770-7EDFFF499104}" type="presParOf" srcId="{85B8F607-FDD8-476A-ADBE-E1250824F294}" destId="{C04276DC-EE64-470A-B8BC-09067B8045FA}" srcOrd="0" destOrd="0" presId="urn:microsoft.com/office/officeart/2005/8/layout/vList5"/>
    <dgm:cxn modelId="{12EC25B9-39A8-4CC5-B091-B8336C331E30}" type="presParOf" srcId="{85B8F607-FDD8-476A-ADBE-E1250824F294}" destId="{B37A5355-225B-4C6F-AED7-6C620F99EECC}" srcOrd="1" destOrd="0" presId="urn:microsoft.com/office/officeart/2005/8/layout/vList5"/>
    <dgm:cxn modelId="{7B73F99A-B439-4E44-A77B-9DA8A9B4DA30}" type="presParOf" srcId="{AAE7A1E6-6847-453D-B55B-8A82BF138C1D}" destId="{5ACAA866-A8A8-4183-97B5-CEEAB1525C60}" srcOrd="3" destOrd="0" presId="urn:microsoft.com/office/officeart/2005/8/layout/vList5"/>
    <dgm:cxn modelId="{A2599EE2-3BC7-4F6D-8759-74D258B3B5AD}" type="presParOf" srcId="{AAE7A1E6-6847-453D-B55B-8A82BF138C1D}" destId="{477213BE-9E91-4950-8451-7F60796F47F4}" srcOrd="4" destOrd="0" presId="urn:microsoft.com/office/officeart/2005/8/layout/vList5"/>
    <dgm:cxn modelId="{F927E900-C3DF-4BA8-80B2-B7DF7CD164B5}" type="presParOf" srcId="{477213BE-9E91-4950-8451-7F60796F47F4}" destId="{F5034101-5B7D-4FE7-B47A-5A48CF39606B}" srcOrd="0" destOrd="0" presId="urn:microsoft.com/office/officeart/2005/8/layout/vList5"/>
    <dgm:cxn modelId="{43950A65-4712-4355-B318-69EC15E24DCF}" type="presParOf" srcId="{477213BE-9E91-4950-8451-7F60796F47F4}" destId="{C7C3E6FD-D83F-4BDA-907E-B5EE041DA931}" srcOrd="1" destOrd="0" presId="urn:microsoft.com/office/officeart/2005/8/layout/vList5"/>
    <dgm:cxn modelId="{167AD7FB-935B-4388-8F1F-EFC2125DF6CB}" type="presParOf" srcId="{AAE7A1E6-6847-453D-B55B-8A82BF138C1D}" destId="{93B51A2C-DFFB-4349-801E-2E86AF46D0A6}" srcOrd="5" destOrd="0" presId="urn:microsoft.com/office/officeart/2005/8/layout/vList5"/>
    <dgm:cxn modelId="{75C055DF-E86C-4715-B4D6-F7813C725353}" type="presParOf" srcId="{AAE7A1E6-6847-453D-B55B-8A82BF138C1D}" destId="{85849B34-63BA-43FA-96BD-0F536BF4775E}" srcOrd="6" destOrd="0" presId="urn:microsoft.com/office/officeart/2005/8/layout/vList5"/>
    <dgm:cxn modelId="{BDB64164-25ED-4E3E-89A5-7A1AFD9113B2}" type="presParOf" srcId="{85849B34-63BA-43FA-96BD-0F536BF4775E}" destId="{170260CF-A361-4422-A1C7-EC3B18092DE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9DA2E3-BFEC-476D-806C-B4F7D61CFCA4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8FA195-351B-4D38-BE45-76EF045CF48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196970"/>
            <a:ext cx="4184511" cy="643243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5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/>
            <a:endParaRPr lang="en-US" sz="15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/>
            <a:endParaRPr lang="en-US" sz="15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/>
            <a:endParaRPr lang="en-US" sz="15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Jen Sias-Lyke   </a:t>
            </a:r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Las Vegas, NV</a:t>
            </a:r>
          </a:p>
          <a:p>
            <a:pPr lvl="0" algn="ctr"/>
            <a:endParaRPr lang="en-US" sz="15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New 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Market </a:t>
            </a:r>
            <a:r>
              <a:rPr lang="en-US" sz="15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Appt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 Date: </a:t>
            </a:r>
            <a:r>
              <a:rPr lang="en-US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January 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1, </a:t>
            </a:r>
            <a:r>
              <a:rPr lang="en-US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2008</a:t>
            </a:r>
            <a:endParaRPr lang="en-US" sz="1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Statistics as of </a:t>
            </a:r>
            <a:r>
              <a:rPr lang="en-US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March 1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, 2018</a:t>
            </a: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Total </a:t>
            </a: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households: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6,500+</a:t>
            </a: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Policies</a:t>
            </a: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16,000+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Authorized Team Members: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24</a:t>
            </a:r>
            <a:endParaRPr lang="en-US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2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Incentive </a:t>
            </a: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Travel </a:t>
            </a:r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Qualifier:</a:t>
            </a:r>
          </a:p>
          <a:p>
            <a:pPr lvl="0" algn="ctr"/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2017 Exotic Plus Traveler</a:t>
            </a:r>
            <a:endParaRPr lang="en-US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10 Time Ambassador Club Qualifier</a:t>
            </a:r>
            <a:endParaRPr lang="en-US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Chairman’s Circle: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9 Time Total Qualifier </a:t>
            </a:r>
            <a:endParaRPr lang="en-US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President’s Club: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Lifetime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Member </a:t>
            </a:r>
          </a:p>
          <a:p>
            <a:pPr lvl="0" algn="ctr"/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35 Time Total Qualifier</a:t>
            </a:r>
            <a:endParaRPr lang="en-US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MDRT: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2011-2017: Qualified</a:t>
            </a:r>
          </a:p>
          <a:p>
            <a:pPr lvl="0" algn="ctr"/>
            <a:endParaRPr lang="en-US" sz="13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MOA New Market </a:t>
            </a:r>
            <a:r>
              <a:rPr lang="en-US" sz="15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Appt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 Date: January 1, 2014</a:t>
            </a:r>
          </a:p>
          <a:p>
            <a:pPr lvl="0" algn="ctr"/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Statistics as of February 1, 2018</a:t>
            </a:r>
          </a:p>
          <a:p>
            <a:pPr lvl="0" algn="ctr"/>
            <a:endParaRPr lang="en-US" sz="13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Total households: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2,500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+</a:t>
            </a: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Policies</a:t>
            </a: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6,000+</a:t>
            </a: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Incentive </a:t>
            </a: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Travel </a:t>
            </a:r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Qualifier: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2017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Exotic Traveler</a:t>
            </a:r>
          </a:p>
          <a:p>
            <a:pPr lvl="0" algn="ctr"/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3 Time Total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Qualifier</a:t>
            </a:r>
          </a:p>
          <a:p>
            <a:pPr lvl="0" algn="ctr"/>
            <a:endParaRPr lang="en-US" sz="12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Chairman’s Circle: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2014-2017: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Qualified</a:t>
            </a:r>
          </a:p>
          <a:p>
            <a:pPr algn="ctr"/>
            <a:endParaRPr lang="en-US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111" y="196970"/>
            <a:ext cx="4045088" cy="643243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>
            <a:solidFill>
              <a:schemeClr val="tx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New 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Market </a:t>
            </a:r>
            <a:r>
              <a:rPr lang="en-US" sz="15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Appt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 Date: August 1, 2006</a:t>
            </a:r>
          </a:p>
          <a:p>
            <a:pPr lvl="0" algn="ctr"/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Statistics as of </a:t>
            </a:r>
            <a:r>
              <a:rPr lang="en-US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March 1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, 2018</a:t>
            </a:r>
          </a:p>
          <a:p>
            <a:pPr lvl="0" algn="ctr"/>
            <a:endParaRPr lang="en-US" sz="13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Total households: </a:t>
            </a:r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6,600+</a:t>
            </a: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Policies</a:t>
            </a: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16,000+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Authorized Team Members: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36</a:t>
            </a: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Incentive </a:t>
            </a: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Travel Qualifier</a:t>
            </a:r>
            <a:r>
              <a:rPr 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:</a:t>
            </a:r>
          </a:p>
          <a:p>
            <a:pPr lvl="0" algn="ctr"/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2017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Exotic Traveler</a:t>
            </a:r>
          </a:p>
          <a:p>
            <a:pPr lvl="0" algn="ctr"/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11 Time Ambassador Club Qualifier</a:t>
            </a: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Chairman’s Circle: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9 Time Total Qualifier </a:t>
            </a: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President’s Club: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Lifetime Member </a:t>
            </a:r>
            <a:endParaRPr lang="en-US" sz="12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28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Time Total Qualifier</a:t>
            </a: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MDRT: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2014-2017: Qualified</a:t>
            </a:r>
          </a:p>
          <a:p>
            <a:pPr lvl="0" algn="ctr"/>
            <a:endParaRPr lang="en-US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MOA New Market </a:t>
            </a:r>
            <a:r>
              <a:rPr lang="en-US" sz="15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Appt</a:t>
            </a: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 Date: January 1, 2014</a:t>
            </a:r>
          </a:p>
          <a:p>
            <a:pPr lvl="0" algn="ctr"/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Statistics as of February 1, 2018</a:t>
            </a: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Total households: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2,300+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Policies: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6,000+</a:t>
            </a:r>
          </a:p>
          <a:p>
            <a:pPr lvl="0" algn="ctr"/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Incentive Travel Qualifier: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2017 Exotic Traveler</a:t>
            </a:r>
          </a:p>
          <a:p>
            <a:pPr lvl="0" algn="ctr"/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3 Time Total Qualifier</a:t>
            </a:r>
          </a:p>
          <a:p>
            <a:pPr lvl="0" algn="ctr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Chairman’s Circle: 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2014-2017: Qualified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8854" y="228600"/>
            <a:ext cx="3013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Perry </a:t>
            </a: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Olson   Las </a:t>
            </a:r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Vegas, NV</a:t>
            </a:r>
          </a:p>
        </p:txBody>
      </p:sp>
    </p:spTree>
    <p:extLst>
      <p:ext uri="{BB962C8B-B14F-4D97-AF65-F5344CB8AC3E}">
        <p14:creationId xmlns:p14="http://schemas.microsoft.com/office/powerpoint/2010/main" val="42412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958" y="304800"/>
            <a:ext cx="8229600" cy="944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Winning Systems Replicated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351790"/>
            <a:ext cx="3886200" cy="3810000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Internet lead process 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Live transfers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Setting IFR </a:t>
            </a:r>
            <a:r>
              <a:rPr lang="en-US" sz="2400" dirty="0" err="1" smtClean="0"/>
              <a:t>Appts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51405" y="2327077"/>
            <a:ext cx="4572000" cy="38100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Know your team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Back to the Basics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Referral &amp; Binder Systems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6800" y="1263778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Perry</a:t>
            </a:r>
            <a:endParaRPr lang="en-US" sz="44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10200" y="1263777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Jen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230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629400" cy="4972050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508958" y="304800"/>
            <a:ext cx="8229600" cy="944562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Live Transfers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958" y="304800"/>
            <a:ext cx="8229600" cy="944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Winning Systems Replicated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351790"/>
            <a:ext cx="3886200" cy="3810000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Internet lead process 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Live transfers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Setting IFR </a:t>
            </a:r>
            <a:r>
              <a:rPr lang="en-US" sz="2400" dirty="0" err="1" smtClean="0"/>
              <a:t>Appts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51405" y="2327077"/>
            <a:ext cx="4572000" cy="38100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Know your team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Back to the Basics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Referral &amp; Binder Systems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6800" y="1263778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Perry</a:t>
            </a:r>
            <a:endParaRPr lang="en-US" sz="44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10200" y="1263777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Jen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695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482" y="6324600"/>
            <a:ext cx="47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 </a:t>
            </a:r>
            <a:endParaRPr lang="en-US" sz="8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1385" y="544194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Who are your clients?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41385" y="1371600"/>
            <a:ext cx="8229600" cy="5333999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buNone/>
            </a:pPr>
            <a:endParaRPr lang="en-US" sz="1200" dirty="0"/>
          </a:p>
          <a:p>
            <a:pPr marL="0" indent="0" algn="ctr">
              <a:lnSpc>
                <a:spcPct val="125000"/>
              </a:lnSpc>
              <a:buNone/>
            </a:pPr>
            <a:endParaRPr lang="en-US" sz="1500" dirty="0" smtClean="0"/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329275"/>
              </p:ext>
            </p:extLst>
          </p:nvPr>
        </p:nvGraphicFramePr>
        <p:xfrm>
          <a:off x="304800" y="838199"/>
          <a:ext cx="8458200" cy="578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14423" y="5701272"/>
            <a:ext cx="6902570" cy="1031051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</a:rPr>
              <a:t>Millennials</a:t>
            </a:r>
            <a:r>
              <a:rPr lang="en-US" sz="2500" dirty="0" smtClean="0">
                <a:solidFill>
                  <a:schemeClr val="bg1"/>
                </a:solidFill>
              </a:rPr>
              <a:t> – </a:t>
            </a:r>
            <a:r>
              <a:rPr lang="en-US" sz="2500" dirty="0">
                <a:solidFill>
                  <a:schemeClr val="bg1"/>
                </a:solidFill>
              </a:rPr>
              <a:t>born </a:t>
            </a:r>
            <a:r>
              <a:rPr lang="en-US" sz="2500" dirty="0" smtClean="0">
                <a:solidFill>
                  <a:schemeClr val="bg1"/>
                </a:solidFill>
              </a:rPr>
              <a:t>1981 </a:t>
            </a:r>
            <a:r>
              <a:rPr lang="en-US" sz="2500" dirty="0">
                <a:solidFill>
                  <a:schemeClr val="bg1"/>
                </a:solidFill>
              </a:rPr>
              <a:t>to </a:t>
            </a:r>
            <a:r>
              <a:rPr lang="en-US" sz="2500" dirty="0" smtClean="0">
                <a:solidFill>
                  <a:schemeClr val="bg1"/>
                </a:solidFill>
              </a:rPr>
              <a:t>2000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DEMANDING! Tech savvy, need instant answers and self-service, floods internet with negative feedback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70260CF-A361-4422-A1C7-EC3B18092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170260CF-A361-4422-A1C7-EC3B18092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958" y="304800"/>
            <a:ext cx="8229600" cy="944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Winning Systems Replicated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351790"/>
            <a:ext cx="3886200" cy="3810000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Internet lead process 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Live transfers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Setting IFR </a:t>
            </a:r>
            <a:r>
              <a:rPr lang="en-US" sz="2400" dirty="0" err="1" smtClean="0"/>
              <a:t>Appts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51405" y="2327077"/>
            <a:ext cx="4572000" cy="38100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Know your team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Back to the Basics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Referral &amp; Binder Systems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6800" y="1263778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Perry</a:t>
            </a:r>
            <a:endParaRPr lang="en-US" sz="44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10200" y="1263777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Jen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293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482" y="6324600"/>
            <a:ext cx="47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 </a:t>
            </a:r>
            <a:endParaRPr lang="en-US" sz="8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41385" y="1371600"/>
            <a:ext cx="8229600" cy="5333999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buNone/>
            </a:pPr>
            <a:endParaRPr lang="en-US" sz="1200" dirty="0"/>
          </a:p>
          <a:p>
            <a:pPr marL="0" indent="0" algn="ctr">
              <a:lnSpc>
                <a:spcPct val="125000"/>
              </a:lnSpc>
              <a:buNone/>
            </a:pPr>
            <a:endParaRPr lang="en-US" sz="1500" dirty="0" smtClean="0"/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74638"/>
            <a:ext cx="8915400" cy="167640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 smtClean="0"/>
          </a:p>
          <a:p>
            <a:pPr marL="137160" indent="0">
              <a:buNone/>
            </a:pPr>
            <a:r>
              <a:rPr lang="en-US" sz="5300" b="1" u="sng" dirty="0" smtClean="0">
                <a:latin typeface="+mj-lt"/>
              </a:rPr>
              <a:t>Referral Process &amp; Program</a:t>
            </a:r>
            <a:r>
              <a:rPr lang="en-US" sz="5300" b="1" dirty="0" smtClean="0">
                <a:latin typeface="+mj-lt"/>
              </a:rPr>
              <a:t>: Utilize Customer Choice Program</a:t>
            </a:r>
          </a:p>
          <a:p>
            <a:pPr algn="ctr"/>
            <a:endParaRPr lang="en-US" sz="5500" b="1" dirty="0" smtClean="0">
              <a:latin typeface="+mj-lt"/>
            </a:endParaRPr>
          </a:p>
          <a:p>
            <a:pPr marL="137160" indent="0" algn="ctr">
              <a:buNone/>
            </a:pPr>
            <a:r>
              <a:rPr lang="en-US" sz="5500" b="1" u="sng" dirty="0" smtClean="0">
                <a:latin typeface="+mj-lt"/>
              </a:rPr>
              <a:t>Binder Program Investment 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896100" cy="48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3414" y="2967335"/>
            <a:ext cx="30171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 &amp; A</a:t>
            </a:r>
          </a:p>
          <a:p>
            <a:pPr algn="ctr"/>
            <a:endParaRPr lang="en-US" sz="7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4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133600"/>
            <a:ext cx="3389069" cy="24776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Jen Sias-Lyke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(MDE6)</a:t>
            </a:r>
            <a:endParaRPr lang="en-US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7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6171" y="3810000"/>
            <a:ext cx="2993128" cy="24776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Perry Olson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(PIEG)</a:t>
            </a:r>
            <a:endParaRPr lang="en-US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7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8140" y="533400"/>
            <a:ext cx="3740126" cy="19236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Contact Info</a:t>
            </a:r>
            <a:endParaRPr lang="en-US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endParaRPr lang="en-US" sz="7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lxg\Pictures\Reverse_SF_logo_vert_standard_RGB_32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6" y="914400"/>
            <a:ext cx="74985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03617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Winning Systems Replicated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59" y="2133600"/>
            <a:ext cx="9144000" cy="182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Perry Olson – Jen </a:t>
            </a:r>
            <a:r>
              <a:rPr lang="en-US" sz="4400" dirty="0" err="1" smtClean="0"/>
              <a:t>SiAS</a:t>
            </a:r>
            <a:r>
              <a:rPr lang="en-US" sz="4400" dirty="0"/>
              <a:t> </a:t>
            </a:r>
            <a:r>
              <a:rPr lang="en-US" sz="4400" dirty="0" smtClean="0"/>
              <a:t>LYKE</a:t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tx1"/>
                </a:solidFill>
              </a:rPr>
              <a:t>Dynamic Duo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894"/>
            <a:ext cx="9144000" cy="9906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3200" dirty="0" smtClean="0">
                <a:latin typeface="+mj-lt"/>
              </a:rPr>
              <a:t>The “SECRET” to our success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110"/>
            <a:ext cx="9144000" cy="53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3200" dirty="0" smtClean="0">
                <a:latin typeface="+mj-lt"/>
              </a:rPr>
              <a:t>The only reason my name’s on the door is because of the talented team inside.</a:t>
            </a:r>
            <a:endParaRPr lang="en-US" sz="3200" dirty="0">
              <a:latin typeface="+mj-lt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958" y="304800"/>
            <a:ext cx="8229600" cy="944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Winning Systems Replicated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351790"/>
            <a:ext cx="3886200" cy="3810000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Internet lead process 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Live transfers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Setting IFR </a:t>
            </a:r>
            <a:r>
              <a:rPr lang="en-US" sz="2400" dirty="0" err="1" smtClean="0"/>
              <a:t>Appts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51405" y="2327077"/>
            <a:ext cx="4572000" cy="38100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Know your team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Back to the Basics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Referral &amp; Binder Systems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6800" y="1263778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Perry</a:t>
            </a:r>
            <a:endParaRPr lang="en-US" sz="44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10200" y="1263777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Jen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443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482" y="6324600"/>
            <a:ext cx="47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 </a:t>
            </a:r>
            <a:endParaRPr lang="en-US" sz="8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>
                <a:solidFill>
                  <a:schemeClr val="tx1"/>
                </a:solidFill>
                <a:effectLst/>
                <a:ea typeface="+mn-ea"/>
                <a:cs typeface="+mn-cs"/>
              </a:rPr>
              <a:t>Six Step Internet Lead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dirty="0"/>
              <a:t>Call Lead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dirty="0"/>
              <a:t>Email Lead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dirty="0"/>
              <a:t>Mail Lead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dirty="0" smtClean="0"/>
              <a:t>Start Journey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dirty="0" smtClean="0"/>
              <a:t>Two Day Task Call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dirty="0" smtClean="0"/>
              <a:t>Pend </a:t>
            </a:r>
            <a:r>
              <a:rPr lang="en-US" dirty="0"/>
              <a:t>Lead For Five Month Follow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958" y="304800"/>
            <a:ext cx="8229600" cy="944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Winning Systems Replicated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351790"/>
            <a:ext cx="3886200" cy="3810000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Internet lead process 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Live transfers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Setting IFR </a:t>
            </a:r>
            <a:r>
              <a:rPr lang="en-US" sz="2400" dirty="0" err="1" smtClean="0"/>
              <a:t>Appts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51405" y="2327077"/>
            <a:ext cx="4572000" cy="38100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Know your team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Back to the Basics</a:t>
            </a:r>
          </a:p>
          <a:p>
            <a:pPr marL="342900" indent="-342900">
              <a:lnSpc>
                <a:spcPct val="125000"/>
              </a:lnSpc>
              <a:buFont typeface="Wingdings 2"/>
              <a:buAutoNum type="arabicPeriod"/>
            </a:pPr>
            <a:endParaRPr lang="en-US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Referral &amp; Binder Systems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6800" y="1263778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Perry</a:t>
            </a:r>
            <a:endParaRPr lang="en-US" sz="44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10200" y="1263777"/>
            <a:ext cx="2286000" cy="10735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4400" b="1" dirty="0" smtClean="0"/>
              <a:t>Jen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549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482" y="6324600"/>
            <a:ext cx="47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 </a:t>
            </a:r>
            <a:endParaRPr lang="en-US" sz="8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74638"/>
            <a:ext cx="7848600" cy="8683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What makes them tick? </a:t>
            </a:r>
            <a:endParaRPr lang="en-US" sz="44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54114" y="990600"/>
            <a:ext cx="8229600" cy="5333999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1300" b="1" u="sng" dirty="0" smtClean="0">
                <a:latin typeface="+mj-lt"/>
              </a:rPr>
              <a:t>Team Member Wish List</a:t>
            </a:r>
          </a:p>
          <a:p>
            <a:pPr marL="0" indent="0" algn="ctr">
              <a:lnSpc>
                <a:spcPct val="125000"/>
              </a:lnSpc>
              <a:buNone/>
            </a:pPr>
            <a:endParaRPr lang="en-US" sz="1300" b="1" u="sng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If you could go on a 3 night trip anywhere where would it be and why?_________________</a:t>
            </a:r>
          </a:p>
          <a:p>
            <a:pPr marL="0" indent="0" algn="ctr">
              <a:lnSpc>
                <a:spcPct val="125000"/>
              </a:lnSpc>
              <a:buNone/>
            </a:pPr>
            <a:endParaRPr lang="en-US" sz="1300" b="1" dirty="0" smtClean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Rank the items below in order of importance to you: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______Additional money _______ Time off ______ Plaques/Awards/Verbal Recognition</a:t>
            </a:r>
          </a:p>
          <a:p>
            <a:pPr marL="0" indent="0" algn="ctr">
              <a:lnSpc>
                <a:spcPct val="125000"/>
              </a:lnSpc>
              <a:buNone/>
            </a:pPr>
            <a:endParaRPr lang="en-US" sz="1300" b="1" dirty="0" smtClean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 Where are the top 2 places you like to shop?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1.____________________2.___________________3.____________________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What are your favorite restaurants?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1.____________________2.___________________3.____________________</a:t>
            </a:r>
            <a:endParaRPr lang="en-US" sz="1300" b="1" dirty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endParaRPr lang="en-US" sz="1300" b="1" dirty="0" smtClean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If money were not a concern, what 3 things would you purchase immediately?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>
                <a:latin typeface="+mj-lt"/>
              </a:rPr>
              <a:t>1.____________________2.___________________3</a:t>
            </a:r>
            <a:r>
              <a:rPr lang="en-US" sz="1300" b="1" dirty="0" smtClean="0">
                <a:latin typeface="+mj-lt"/>
              </a:rPr>
              <a:t>.____________________</a:t>
            </a:r>
          </a:p>
          <a:p>
            <a:pPr marL="0" indent="0" algn="ctr">
              <a:lnSpc>
                <a:spcPct val="125000"/>
              </a:lnSpc>
              <a:buNone/>
            </a:pPr>
            <a:endParaRPr lang="en-US" sz="1300" b="1" dirty="0" smtClean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If someone were to offer you $100 cash or a ½ day off work, which one would you choose?</a:t>
            </a:r>
          </a:p>
          <a:p>
            <a:pPr marL="0" indent="0" algn="ctr">
              <a:lnSpc>
                <a:spcPct val="125000"/>
              </a:lnSpc>
              <a:buNone/>
            </a:pPr>
            <a:endParaRPr lang="en-US" sz="1300" b="1" dirty="0" smtClean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 smtClean="0">
                <a:latin typeface="+mj-lt"/>
              </a:rPr>
              <a:t>List 5 prizes you would like to receive valued up to $500 each.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1300" b="1" dirty="0">
                <a:latin typeface="+mj-lt"/>
              </a:rPr>
              <a:t>1</a:t>
            </a:r>
            <a:r>
              <a:rPr lang="en-US" sz="1300" b="1" dirty="0" smtClean="0">
                <a:latin typeface="+mj-lt"/>
              </a:rPr>
              <a:t>._________________</a:t>
            </a:r>
            <a:r>
              <a:rPr lang="en-US" sz="1300" b="1" dirty="0">
                <a:latin typeface="+mj-lt"/>
              </a:rPr>
              <a:t>2.___________________3</a:t>
            </a:r>
            <a:r>
              <a:rPr lang="en-US" sz="1300" b="1" dirty="0" smtClean="0">
                <a:latin typeface="+mj-lt"/>
              </a:rPr>
              <a:t>.____________________4.___________________5._____________</a:t>
            </a:r>
            <a:endParaRPr lang="en-US" sz="1300" b="1" dirty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endParaRPr lang="en-US" sz="1300" dirty="0">
              <a:latin typeface="+mj-lt"/>
            </a:endParaRPr>
          </a:p>
          <a:p>
            <a:pPr marL="0" indent="0" algn="ctr">
              <a:lnSpc>
                <a:spcPct val="125000"/>
              </a:lnSpc>
              <a:buNone/>
            </a:pPr>
            <a:endParaRPr lang="en-US" sz="1300" dirty="0" smtClean="0">
              <a:latin typeface="+mj-lt"/>
            </a:endParaRPr>
          </a:p>
          <a:p>
            <a:endParaRPr lang="en-US" sz="13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85" y="381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482" y="6324600"/>
            <a:ext cx="47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 </a:t>
            </a:r>
            <a:endParaRPr lang="en-US" sz="8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0" h="0"/>
            </a:sp3d>
          </a:bodyPr>
          <a:lstStyle/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4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610599" cy="5486399"/>
          </a:xfrm>
          <a:pattFill prst="pct60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5000"/>
              </a:lnSpc>
              <a:buNone/>
            </a:pPr>
            <a:endParaRPr lang="en-US" sz="1200" dirty="0"/>
          </a:p>
          <a:p>
            <a:pPr marL="0" indent="0" algn="ctr">
              <a:lnSpc>
                <a:spcPct val="125000"/>
              </a:lnSpc>
              <a:buNone/>
            </a:pPr>
            <a:endParaRPr lang="en-US" sz="1500" dirty="0" smtClean="0"/>
          </a:p>
          <a:p>
            <a:r>
              <a:rPr lang="en-US" dirty="0" smtClean="0"/>
              <a:t>State Farm Shirt</a:t>
            </a:r>
          </a:p>
          <a:p>
            <a:r>
              <a:rPr lang="en-US" dirty="0" smtClean="0"/>
              <a:t>New Hire Kit   SF00003207</a:t>
            </a:r>
          </a:p>
          <a:p>
            <a:r>
              <a:rPr lang="en-US" dirty="0" smtClean="0"/>
              <a:t>90 Day Ramp Up Period</a:t>
            </a:r>
          </a:p>
          <a:p>
            <a:pPr lvl="1"/>
            <a:r>
              <a:rPr lang="en-US" dirty="0" smtClean="0"/>
              <a:t>Week 1 – Paperwork/New Hire Binders,</a:t>
            </a:r>
          </a:p>
          <a:p>
            <a:pPr marL="585216" lvl="1" indent="0">
              <a:buNone/>
            </a:pPr>
            <a:r>
              <a:rPr lang="en-US" dirty="0" smtClean="0"/>
              <a:t>	begin SF Modules</a:t>
            </a:r>
          </a:p>
          <a:p>
            <a:pPr lvl="1"/>
            <a:r>
              <a:rPr lang="en-US" dirty="0" smtClean="0"/>
              <a:t>Week 2 – Modules continued./ Submit SSA</a:t>
            </a:r>
          </a:p>
          <a:p>
            <a:pPr lvl="1"/>
            <a:r>
              <a:rPr lang="en-US" dirty="0" smtClean="0"/>
              <a:t>Weeks 3 – Personal Referrals</a:t>
            </a:r>
          </a:p>
          <a:p>
            <a:pPr lvl="1"/>
            <a:r>
              <a:rPr lang="en-US" dirty="0" smtClean="0"/>
              <a:t>Week 4 – Vehicle Loans / Sales Calls</a:t>
            </a:r>
          </a:p>
          <a:p>
            <a:pPr lvl="1"/>
            <a:r>
              <a:rPr lang="en-US" dirty="0" smtClean="0"/>
              <a:t>Week 5 – Shadow Retention Specialist &amp; Acquisition Specialists / Start answering phones</a:t>
            </a:r>
          </a:p>
          <a:p>
            <a:pPr lvl="1"/>
            <a:r>
              <a:rPr lang="en-US" dirty="0" smtClean="0"/>
              <a:t>Week 6 – Product Specific Training – alternates daily</a:t>
            </a:r>
          </a:p>
          <a:p>
            <a:pPr lvl="1"/>
            <a:r>
              <a:rPr lang="en-US" dirty="0" smtClean="0"/>
              <a:t>Weeks 7 – 12  Practice of EXECUTION! CLOSING!</a:t>
            </a:r>
          </a:p>
          <a:p>
            <a:pPr marL="585216" lvl="1" indent="0">
              <a:buNone/>
            </a:pPr>
            <a:r>
              <a:rPr lang="en-US" dirty="0" smtClean="0"/>
              <a:t>			</a:t>
            </a:r>
          </a:p>
          <a:p>
            <a:pPr marL="585216" lvl="1" indent="0" algn="ctr">
              <a:buNone/>
            </a:pPr>
            <a:r>
              <a:rPr lang="en-US" b="1" dirty="0" smtClean="0"/>
              <a:t>GOALS are LIVE month 3!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274639"/>
            <a:ext cx="7696200" cy="116786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 smtClean="0"/>
          </a:p>
          <a:p>
            <a:pPr marL="137160" indent="0" algn="ctr">
              <a:buNone/>
            </a:pPr>
            <a:r>
              <a:rPr lang="en-US" sz="5500" b="1" dirty="0" smtClean="0">
                <a:latin typeface="+mj-lt"/>
              </a:rPr>
              <a:t>New Hire Orientation</a:t>
            </a:r>
          </a:p>
          <a:p>
            <a:pPr algn="ctr"/>
            <a:endParaRPr lang="en-US" sz="5500" b="1" dirty="0" smtClean="0">
              <a:latin typeface="+mj-lt"/>
            </a:endParaRPr>
          </a:p>
          <a:p>
            <a:pPr marL="13716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17" y="1553945"/>
            <a:ext cx="2032882" cy="22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720</Words>
  <Application>Microsoft Office PowerPoint</Application>
  <PresentationFormat>On-screen Show (4:3)</PresentationFormat>
  <Paragraphs>223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Perry Olson – Jen SiAS LYKE Dynamic Duo</vt:lpstr>
      <vt:lpstr>PowerPoint Presentation</vt:lpstr>
      <vt:lpstr>PowerPoint Presentation</vt:lpstr>
      <vt:lpstr> Winning Systems Replicated</vt:lpstr>
      <vt:lpstr>Six Step Internet Lead Process</vt:lpstr>
      <vt:lpstr> Winning Systems Replicated</vt:lpstr>
      <vt:lpstr> What makes them tick? </vt:lpstr>
      <vt:lpstr> </vt:lpstr>
      <vt:lpstr> Winning Systems Replicated</vt:lpstr>
      <vt:lpstr>PowerPoint Presentation</vt:lpstr>
      <vt:lpstr> Winning Systems Replicated</vt:lpstr>
      <vt:lpstr> Who are your clients? </vt:lpstr>
      <vt:lpstr> Winning Systems Replicated</vt:lpstr>
      <vt:lpstr> </vt:lpstr>
      <vt:lpstr>PowerPoint Presentation</vt:lpstr>
      <vt:lpstr>PowerPoint Presentation</vt:lpstr>
      <vt:lpstr>PowerPoint Presentation</vt:lpstr>
    </vt:vector>
  </TitlesOfParts>
  <Company>State Farm Insurance Companies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Perry Olson</dc:title>
  <dc:creator>Authorized User</dc:creator>
  <cp:lastModifiedBy>Authorized User</cp:lastModifiedBy>
  <cp:revision>157</cp:revision>
  <cp:lastPrinted>2017-05-15T21:34:43Z</cp:lastPrinted>
  <dcterms:created xsi:type="dcterms:W3CDTF">2012-10-18T18:43:37Z</dcterms:created>
  <dcterms:modified xsi:type="dcterms:W3CDTF">2018-03-29T18:20:47Z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-1848797798</vt:i4>
  </property>
  <property fmtid="{D5CDD505-2E9C-101B-9397-08002B2CF9AE}" pid="3" name="_NewReviewCycle">
    <vt:lpwstr/>
  </property>
  <property fmtid="{D5CDD505-2E9C-101B-9397-08002B2CF9AE}" pid="4" name="_EmailSubject">
    <vt:lpwstr>AHA</vt:lpwstr>
  </property>
  <property fmtid="{D5CDD505-2E9C-101B-9397-08002B2CF9AE}" pid="5" name="_AuthorEmail">
    <vt:lpwstr>jen.sias-lyke.mde6@statefarm.com</vt:lpwstr>
  </property>
  <property fmtid="{D5CDD505-2E9C-101B-9397-08002B2CF9AE}" pid="6" name="_AuthorEmailDisplayName">
    <vt:lpwstr>Jen Sias-Lyke</vt:lpwstr>
  </property>
  <property fmtid="{D5CDD505-2E9C-101B-9397-08002B2CF9AE}" pid="7" name="_PreviousAdHocReviewCycleID">
    <vt:i4>1535321915</vt:i4>
  </property>
</Properties>
</file>