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4"/>
    </p:embeddedFont>
    <p:embeddedFont>
      <p:font typeface="Merriweather" panose="00000500000000000000" pitchFamily="2" charset="0"/>
      <p:regular r:id="rId35"/>
      <p:bold r:id="rId36"/>
      <p:italic r:id="rId37"/>
      <p:boldItalic r:id="rId38"/>
    </p:embeddedFont>
    <p:embeddedFont>
      <p:font typeface="Montserrat" panose="00000500000000000000" pitchFamily="50" charset="0"/>
      <p:regular r:id="rId39"/>
      <p:bold r:id="rId40"/>
      <p:italic r:id="rId41"/>
      <p:boldItalic r:id="rId42"/>
    </p:embeddedFont>
    <p:embeddedFont>
      <p:font typeface="Montserrat Black" panose="00000A00000000000000" pitchFamily="50" charset="0"/>
      <p:bold r:id="rId43"/>
      <p:boldItalic r:id="rId44"/>
    </p:embeddedFont>
    <p:embeddedFont>
      <p:font typeface="Montserrat Light" panose="00000400000000000000" pitchFamily="50" charset="0"/>
      <p:regular r:id="rId45"/>
      <p:bold r:id="rId46"/>
      <p:italic r:id="rId47"/>
      <p:boldItalic r:id="rId48"/>
    </p:embeddedFont>
    <p:embeddedFont>
      <p:font typeface="Montserrat Medium" panose="00000600000000000000" pitchFamily="50" charset="0"/>
      <p:regular r:id="rId49"/>
      <p:bold r:id="rId50"/>
      <p:italic r:id="rId51"/>
      <p:boldItalic r:id="rId52"/>
    </p:embeddedFont>
    <p:embeddedFont>
      <p:font typeface="Montserrat SemiBold" panose="00000700000000000000" pitchFamily="50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0" d="100"/>
          <a:sy n="200" d="100"/>
        </p:scale>
        <p:origin x="660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aad1c056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aad1c056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aad1c056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aad1c056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aad1c05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aad1c05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aad1c056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aad1c0560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aad1c056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aad1c0560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aad1c056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aad1c0560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aad1c05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aad1c05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aad1c0560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aad1c0560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aad1c05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aad1c05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aad1c056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3aad1c056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aad1c056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3aad1c056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aad1c056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aad1c056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aad1c0560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3aad1c0560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aad1c0560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3aad1c0560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aad1c0560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3aad1c0560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aad1c056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3aad1c0560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aad1c0560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3aad1c0560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aad1c0560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3aad1c0560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aad1c056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3aad1c0560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aad1c0560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3aad1c0560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aad1c056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aad1c056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aad1c056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aad1c056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ad1c0560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ad1c0560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aad1c0560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3aad1c0560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aad1c056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aad1c056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aad1c05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aad1c056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aad1c056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aad1c056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aad1c056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aad1c056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aad1c0560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aad1c0560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aad1c05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aad1c056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rm/8/14+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rm/8/14+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.egwwritings.org/pt/book/1957.54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.egwwritings.org/pt/book/11125.2747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.egwwritings.org/pt/book/11125.2747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tiloadoracao.com/author/danielconeger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dt/11/14+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atos/2/16-18+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jo/1/12+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482075" y="624600"/>
            <a:ext cx="3816900" cy="3894300"/>
          </a:xfrm>
          <a:prstGeom prst="ellipse">
            <a:avLst/>
          </a:prstGeom>
          <a:solidFill>
            <a:srgbClr val="EEEEEE">
              <a:alpha val="6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793733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A Chuva Serôdia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-671125" y="-908825"/>
            <a:ext cx="2683500" cy="2683500"/>
          </a:xfrm>
          <a:prstGeom prst="ellipse">
            <a:avLst/>
          </a:prstGeom>
          <a:noFill/>
          <a:ln w="228600" cap="flat" cmpd="sng">
            <a:solidFill>
              <a:srgbClr val="FFE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57" name="Google Shape;57;p13"/>
          <p:cNvSpPr/>
          <p:nvPr/>
        </p:nvSpPr>
        <p:spPr>
          <a:xfrm>
            <a:off x="7214550" y="741050"/>
            <a:ext cx="908700" cy="9087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1772675" y="2622025"/>
            <a:ext cx="8520600" cy="7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Light"/>
                <a:ea typeface="Montserrat Light"/>
                <a:cs typeface="Montserrat Light"/>
                <a:sym typeface="Montserrat Light"/>
              </a:rPr>
              <a:t>Pr Ivanaudo Oliveira</a:t>
            </a:r>
            <a:endParaRPr sz="1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ctrTitle"/>
          </p:nvPr>
        </p:nvSpPr>
        <p:spPr>
          <a:xfrm>
            <a:off x="311700" y="555500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latin typeface="Montserrat Medium"/>
                <a:ea typeface="Montserrat Medium"/>
                <a:cs typeface="Montserrat Medium"/>
                <a:sym typeface="Montserrat Medium"/>
              </a:rPr>
              <a:t>O ESPÍRITO SANTO E O CRENTE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SEGUNDO PASSO: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“Porque todos os que </a:t>
            </a:r>
            <a:r>
              <a:rPr lang="en" sz="2400">
                <a:solidFill>
                  <a:srgbClr val="98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são guiados</a:t>
            </a:r>
            <a:r>
              <a:rPr lang="en" sz="2400">
                <a:solidFill>
                  <a:srgbClr val="FF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pelo Espírito de Deus, esses são filhos de Deus.”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u="sng">
                <a:latin typeface="Montserrat"/>
                <a:ea typeface="Montserrat"/>
                <a:cs typeface="Montserrat"/>
                <a:sym typeface="Montserrat"/>
                <a:hlinkClick r:id="rId3"/>
              </a:rPr>
              <a:t>Romanos 8:14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311700" y="555500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latin typeface="Montserrat Medium"/>
                <a:ea typeface="Montserrat Medium"/>
                <a:cs typeface="Montserrat Medium"/>
                <a:sym typeface="Montserrat Medium"/>
              </a:rPr>
              <a:t>O ESPÍRITO SANTO E O CRENTE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SEGUNDO PASSO: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“Porque todos os que </a:t>
            </a:r>
            <a:r>
              <a:rPr lang="en" sz="2400">
                <a:solidFill>
                  <a:srgbClr val="98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são guiados</a:t>
            </a:r>
            <a:r>
              <a:rPr lang="en" sz="2400">
                <a:solidFill>
                  <a:srgbClr val="FF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pelo Espírito de Deus, esses são filhos de Deus.”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u="sng">
                <a:latin typeface="Montserrat"/>
                <a:ea typeface="Montserrat"/>
                <a:cs typeface="Montserrat"/>
                <a:sym typeface="Montserrat"/>
                <a:hlinkClick r:id="rId3"/>
              </a:rPr>
              <a:t>Romanos 8:14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156" y="773482"/>
            <a:ext cx="8369406" cy="4327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261300" y="190750"/>
            <a:ext cx="862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VIVEMOS NA ERA DO ESPÍRITO SANTO</a:t>
            </a:r>
            <a:endParaRPr sz="3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ctrTitle"/>
          </p:nvPr>
        </p:nvSpPr>
        <p:spPr>
          <a:xfrm>
            <a:off x="311700" y="373400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latin typeface="Montserrat Medium"/>
                <a:ea typeface="Montserrat Medium"/>
                <a:cs typeface="Montserrat Medium"/>
                <a:sym typeface="Montserrat Medium"/>
              </a:rPr>
              <a:t>RELACIONAMENTO COM O CÉU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Medium"/>
                <a:ea typeface="Montserrat Medium"/>
                <a:cs typeface="Montserrat Medium"/>
                <a:sym typeface="Montserrat Medium"/>
              </a:rPr>
              <a:t>1)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 JESUS SALVA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Medium"/>
                <a:ea typeface="Montserrat Medium"/>
                <a:cs typeface="Montserrat Medium"/>
                <a:sym typeface="Montserrat Medium"/>
              </a:rPr>
              <a:t>2)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 O ESPÍRITO SANTO SANTIFICA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-100"/>
            <a:ext cx="5660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>
            <a:spLocks noGrp="1"/>
          </p:cNvSpPr>
          <p:nvPr>
            <p:ph type="ctrTitle"/>
          </p:nvPr>
        </p:nvSpPr>
        <p:spPr>
          <a:xfrm>
            <a:off x="5195025" y="392575"/>
            <a:ext cx="4500000" cy="18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latin typeface="Montserrat SemiBold"/>
                <a:ea typeface="Montserrat SemiBold"/>
                <a:cs typeface="Montserrat SemiBold"/>
                <a:sym typeface="Montserrat SemiBold"/>
              </a:rPr>
              <a:t>QUE DEVO FAZER ?</a:t>
            </a:r>
            <a:endParaRPr sz="2300">
              <a:solidFill>
                <a:srgbClr val="7030A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ctrTitle"/>
          </p:nvPr>
        </p:nvSpPr>
        <p:spPr>
          <a:xfrm>
            <a:off x="5032075" y="2519475"/>
            <a:ext cx="4500000" cy="18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latin typeface="Montserrat SemiBold"/>
                <a:ea typeface="Montserrat SemiBold"/>
                <a:cs typeface="Montserrat SemiBold"/>
                <a:sym typeface="Montserrat SemiBold"/>
              </a:rPr>
              <a:t>QUAL É MINHA</a:t>
            </a:r>
            <a:endParaRPr sz="23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latin typeface="Montserrat SemiBold"/>
                <a:ea typeface="Montserrat SemiBold"/>
                <a:cs typeface="Montserrat SemiBold"/>
                <a:sym typeface="Montserrat SemiBold"/>
              </a:rPr>
              <a:t>PARTE ?</a:t>
            </a:r>
            <a:endParaRPr sz="23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ctrTitle"/>
          </p:nvPr>
        </p:nvSpPr>
        <p:spPr>
          <a:xfrm>
            <a:off x="311700" y="1760800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SENTIR NECESSIDADE E PEDIR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Ore Pelo Espírito Santo</a:t>
            </a:r>
            <a:endParaRPr sz="2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3575100" y="393000"/>
            <a:ext cx="1993800" cy="199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ctrTitle"/>
          </p:nvPr>
        </p:nvSpPr>
        <p:spPr>
          <a:xfrm>
            <a:off x="2657550" y="77850"/>
            <a:ext cx="3828900" cy="26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600"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sz="9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ctrTitle"/>
          </p:nvPr>
        </p:nvSpPr>
        <p:spPr>
          <a:xfrm>
            <a:off x="311700" y="668125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“Por que não temos fome nem sede do dom do Espírito, visto como é esse o meio pelo qual haveremos de receber poder? Por que não falamos sobre Ele, não oramos por Ele e não pregamos a Seu respeito? …Pelo batismo do Espírito deve todo obreiro estar pleiteando com Deus. Grupos devem se reunir para pedir auxílio especial, sabedoria celestial, a fim de que saibam como fazer planos e executá-los, com sabedoria...” 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Medium"/>
                <a:ea typeface="Montserrat Medium"/>
                <a:cs typeface="Montserrat Medium"/>
                <a:sym typeface="Montserrat Medium"/>
              </a:rPr>
              <a:t>Ts. 8, pág 22</a:t>
            </a:r>
            <a:endParaRPr sz="2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" name="Google Shape;161;p27"/>
          <p:cNvSpPr/>
          <p:nvPr/>
        </p:nvSpPr>
        <p:spPr>
          <a:xfrm rot="-2330380">
            <a:off x="-910618" y="-498441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7"/>
          <p:cNvSpPr/>
          <p:nvPr/>
        </p:nvSpPr>
        <p:spPr>
          <a:xfrm rot="-2330380">
            <a:off x="7897282" y="4638109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ctrTitle"/>
          </p:nvPr>
        </p:nvSpPr>
        <p:spPr>
          <a:xfrm>
            <a:off x="311700" y="1760800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 DEVO FAZER PARA RECEBER 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 ESPÍRITO SANTO?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Confessar e Abandonar Pecados Conhecidos </a:t>
            </a:r>
            <a:endParaRPr sz="2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 Acariciados.</a:t>
            </a:r>
            <a:endParaRPr sz="2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3575100" y="393000"/>
            <a:ext cx="1993800" cy="199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ctrTitle"/>
          </p:nvPr>
        </p:nvSpPr>
        <p:spPr>
          <a:xfrm>
            <a:off x="2657550" y="77850"/>
            <a:ext cx="3828900" cy="26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600"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sz="9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ctrTitle"/>
          </p:nvPr>
        </p:nvSpPr>
        <p:spPr>
          <a:xfrm>
            <a:off x="311700" y="668125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98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 santa ceia. (Tempo de EGW)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-“Na sexta-feira anterior, todo membro da igreja buscava remover tudo quanto contribui para separá-lo de seus irmãos e de Deus. Examinavam o coração rigorosamente; faziam-se orações fervorosas pela divina revelação de pecados ocultos; e faziam-se confissões de deslizes no comércio, de palavras imprudentes proferidas com precipitação, de pecados acariciados. O Senhor Se manifestava e éramos grandemente fortalecidos e animados” 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Medium"/>
                <a:ea typeface="Montserrat Medium"/>
                <a:cs typeface="Montserrat Medium"/>
                <a:sym typeface="Montserrat Medium"/>
              </a:rPr>
              <a:t>Ev, pág 274</a:t>
            </a:r>
            <a:endParaRPr sz="2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6" name="Google Shape;176;p29"/>
          <p:cNvSpPr/>
          <p:nvPr/>
        </p:nvSpPr>
        <p:spPr>
          <a:xfrm rot="-2330380">
            <a:off x="-910618" y="-498441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9"/>
          <p:cNvSpPr/>
          <p:nvPr/>
        </p:nvSpPr>
        <p:spPr>
          <a:xfrm rot="-2330380">
            <a:off x="7897282" y="4638109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ctrTitle"/>
          </p:nvPr>
        </p:nvSpPr>
        <p:spPr>
          <a:xfrm>
            <a:off x="311700" y="1760800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 DEVO FAZER PARA RECEBER 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 ESPÍRITO SANTO?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Eliminar as Encrencas, Egoísmo, Orgulho como Aconteceu em Atos 2 com os Apóstolos</a:t>
            </a:r>
            <a:endParaRPr sz="2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4" name="Google Shape;184;p30"/>
          <p:cNvSpPr/>
          <p:nvPr/>
        </p:nvSpPr>
        <p:spPr>
          <a:xfrm>
            <a:off x="3575100" y="393000"/>
            <a:ext cx="1993800" cy="199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2657550" y="77850"/>
            <a:ext cx="3828900" cy="26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600"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sz="9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ctrTitle"/>
          </p:nvPr>
        </p:nvSpPr>
        <p:spPr>
          <a:xfrm>
            <a:off x="311700" y="668125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“Antes do dia de Pentecostes se reuniram e tiraram dentre eles todas as divergências. Estavam de um mesmo sentimento. Acreditavam na promessa de Cristo, de que a bênção seria dada, e oraram com fé. Não pediam a bênção apenas para si; estavam preocupados com a responsabilidade quanto à salvação de almas. O evangelho devia ser levado até aos confins da Terra, e eles reclamavam a doação do poder que Cristo prometera. Foi então que o Espírito Santo foi derramado, e milhares se converteram num dia.” DN 585</a:t>
            </a:r>
            <a:endParaRPr sz="2400" u="sng">
              <a:solidFill>
                <a:srgbClr val="98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1" name="Google Shape;191;p31"/>
          <p:cNvSpPr/>
          <p:nvPr/>
        </p:nvSpPr>
        <p:spPr>
          <a:xfrm rot="-2330380">
            <a:off x="-910618" y="-498441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1"/>
          <p:cNvSpPr/>
          <p:nvPr/>
        </p:nvSpPr>
        <p:spPr>
          <a:xfrm rot="-2330380">
            <a:off x="7897282" y="4638109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5217775" y="97425"/>
            <a:ext cx="3816900" cy="3894300"/>
          </a:xfrm>
          <a:prstGeom prst="ellipse">
            <a:avLst/>
          </a:prstGeom>
          <a:solidFill>
            <a:srgbClr val="EEEEEE">
              <a:alpha val="6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5079825" y="-1215550"/>
            <a:ext cx="2683500" cy="2683500"/>
          </a:xfrm>
          <a:prstGeom prst="ellipse">
            <a:avLst/>
          </a:prstGeom>
          <a:noFill/>
          <a:ln w="228600" cap="flat" cmpd="sng">
            <a:solidFill>
              <a:srgbClr val="FFE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11700" y="392550"/>
            <a:ext cx="8520600" cy="43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Textos Básicos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3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Zac 10:1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Joel 2:23 e 28-30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Tiago 5:7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Oséias 6:3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Deut 11:14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5635925" y="3412225"/>
            <a:ext cx="891300" cy="891300"/>
          </a:xfrm>
          <a:prstGeom prst="ellipse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ctrTitle"/>
          </p:nvPr>
        </p:nvSpPr>
        <p:spPr>
          <a:xfrm>
            <a:off x="311700" y="1760800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 DEVO FAZER PARA RECEBER 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 ESPÍRITO SANTO?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Viver o Tripé: Oração, Bíblia</a:t>
            </a:r>
            <a:endParaRPr sz="2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 Testemunho</a:t>
            </a:r>
            <a:endParaRPr sz="2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3575100" y="393000"/>
            <a:ext cx="1993800" cy="199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ctrTitle"/>
          </p:nvPr>
        </p:nvSpPr>
        <p:spPr>
          <a:xfrm>
            <a:off x="2657550" y="77850"/>
            <a:ext cx="3828900" cy="26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600"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 sz="9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" y="-824300"/>
            <a:ext cx="9264350" cy="61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/>
          <p:nvPr/>
        </p:nvSpPr>
        <p:spPr>
          <a:xfrm>
            <a:off x="555925" y="3019250"/>
            <a:ext cx="8157000" cy="14571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ctrTitle"/>
          </p:nvPr>
        </p:nvSpPr>
        <p:spPr>
          <a:xfrm>
            <a:off x="311700" y="2702950"/>
            <a:ext cx="8520600" cy="19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latin typeface="Montserrat Light"/>
                <a:ea typeface="Montserrat Light"/>
                <a:cs typeface="Montserrat Light"/>
                <a:sym typeface="Montserrat Light"/>
              </a:rPr>
              <a:t>OREMOS PELO BATISMO DO ESPÍRITO SANTO. AMÉM</a:t>
            </a:r>
            <a:endParaRPr sz="3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78" y="716925"/>
            <a:ext cx="4944718" cy="37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4"/>
          <p:cNvSpPr txBox="1">
            <a:spLocks noGrp="1"/>
          </p:cNvSpPr>
          <p:nvPr>
            <p:ph type="ctrTitle"/>
          </p:nvPr>
        </p:nvSpPr>
        <p:spPr>
          <a:xfrm>
            <a:off x="5607150" y="210850"/>
            <a:ext cx="3421800" cy="45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Medium"/>
                <a:ea typeface="Montserrat Medium"/>
                <a:cs typeface="Montserrat Medium"/>
                <a:sym typeface="Montserrat Medium"/>
              </a:rPr>
              <a:t>1)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Estaremos prontos para passar </a:t>
            </a:r>
            <a:r>
              <a:rPr lang="en" sz="2400">
                <a:solidFill>
                  <a:srgbClr val="98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CONFIANTES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 pelo tempo de angústia. (Ver Dan 12:1 e Apoc 22:11)</a:t>
            </a:r>
            <a:r>
              <a:rPr lang="en" sz="4000">
                <a:latin typeface="Aharoni"/>
                <a:ea typeface="Aharoni"/>
                <a:cs typeface="Aharoni"/>
                <a:sym typeface="Aharoni"/>
              </a:rPr>
              <a:t> 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4" name="Google Shape;214;p34"/>
          <p:cNvSpPr/>
          <p:nvPr/>
        </p:nvSpPr>
        <p:spPr>
          <a:xfrm rot="-2330380">
            <a:off x="-910618" y="-498441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/>
          <p:cNvSpPr/>
          <p:nvPr/>
        </p:nvSpPr>
        <p:spPr>
          <a:xfrm rot="-2330380">
            <a:off x="7897282" y="4638109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ctrTitle"/>
          </p:nvPr>
        </p:nvSpPr>
        <p:spPr>
          <a:xfrm>
            <a:off x="5607150" y="210850"/>
            <a:ext cx="3421800" cy="45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Medium"/>
                <a:ea typeface="Montserrat Medium"/>
                <a:cs typeface="Montserrat Medium"/>
                <a:sym typeface="Montserrat Medium"/>
              </a:rPr>
              <a:t>2)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DARÁ FORÇA AOS SANTOS E FIÉIS PARA PERMANECEREM </a:t>
            </a:r>
            <a:r>
              <a:rPr lang="en" sz="2400">
                <a:solidFill>
                  <a:srgbClr val="98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 PÉ</a:t>
            </a:r>
            <a:r>
              <a:rPr lang="en" sz="2400">
                <a:solidFill>
                  <a:srgbClr val="7030A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DURANTE AS ÚLTIMAS SETE PRAGAS.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1" name="Google Shape;221;p35"/>
          <p:cNvSpPr/>
          <p:nvPr/>
        </p:nvSpPr>
        <p:spPr>
          <a:xfrm rot="-2330380">
            <a:off x="-910618" y="-498441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 rot="-2330380">
            <a:off x="7897282" y="4638109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25" y="593200"/>
            <a:ext cx="5287076" cy="395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ctrTitle"/>
          </p:nvPr>
        </p:nvSpPr>
        <p:spPr>
          <a:xfrm>
            <a:off x="311700" y="668125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Faraó:</a:t>
            </a:r>
            <a:endParaRPr sz="2400" u="sng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Sua resoluta obstinação, porém, exigiu maiores manifestações do poder de Deus, e seguiu-se praga a praga, até que afinal ele foi chamado para contemplar a face desfalecida de seu primogênito, e de seus demais queridos; ao passo que os filhos de Israel, a quem considerava como escravos, </a:t>
            </a:r>
            <a:r>
              <a:rPr lang="en" sz="2400" u="sng">
                <a:latin typeface="Montserrat"/>
                <a:ea typeface="Montserrat"/>
                <a:cs typeface="Montserrat"/>
                <a:sym typeface="Montserrat"/>
              </a:rPr>
              <a:t>ficaram incólumes através das pragas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, intocados pelo anjo destruidor. Deus tornou evidente sobre quem repousava o Seu favor, quem era o Seu povo. ”  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VIDAS QUE FALAM, 87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6"/>
          <p:cNvSpPr/>
          <p:nvPr/>
        </p:nvSpPr>
        <p:spPr>
          <a:xfrm rot="-2330380">
            <a:off x="-910618" y="-498441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6"/>
          <p:cNvSpPr/>
          <p:nvPr/>
        </p:nvSpPr>
        <p:spPr>
          <a:xfrm rot="-2330380">
            <a:off x="7897282" y="4638109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ctrTitle"/>
          </p:nvPr>
        </p:nvSpPr>
        <p:spPr>
          <a:xfrm>
            <a:off x="3690200" y="293400"/>
            <a:ext cx="5358000" cy="45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“Nesse tempo a “chuva serôdia”, ou o refrigério pela presença do Senhor, virá, para dar poder à grande voz do terceiro anjo e preparar os santos para estarem </a:t>
            </a:r>
            <a:r>
              <a:rPr lang="en" sz="2400" u="sng">
                <a:solidFill>
                  <a:srgbClr val="98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pé no período em que as sete últimas pragas serão derramadas.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r>
              <a:rPr lang="en" sz="2400" u="sng">
                <a:latin typeface="Montserrat"/>
                <a:ea typeface="Montserrat"/>
                <a:cs typeface="Montserrat"/>
                <a:sym typeface="Montserrat"/>
                <a:hlinkClick r:id="rId3"/>
              </a:rPr>
              <a:t>Primeiros Escritos, 86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7"/>
          <p:cNvSpPr/>
          <p:nvPr/>
        </p:nvSpPr>
        <p:spPr>
          <a:xfrm>
            <a:off x="0" y="-100"/>
            <a:ext cx="3479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7"/>
          <p:cNvSpPr/>
          <p:nvPr/>
        </p:nvSpPr>
        <p:spPr>
          <a:xfrm>
            <a:off x="3191775" y="4341950"/>
            <a:ext cx="891300" cy="891300"/>
          </a:xfrm>
          <a:prstGeom prst="ellipse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7"/>
          <p:cNvSpPr/>
          <p:nvPr/>
        </p:nvSpPr>
        <p:spPr>
          <a:xfrm>
            <a:off x="-1466650" y="-1426425"/>
            <a:ext cx="2683500" cy="2683500"/>
          </a:xfrm>
          <a:prstGeom prst="ellipse">
            <a:avLst/>
          </a:prstGeom>
          <a:noFill/>
          <a:ln w="228600" cap="flat" cmpd="sng">
            <a:solidFill>
              <a:srgbClr val="FFE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239" name="Google Shape;239;p37"/>
          <p:cNvSpPr txBox="1"/>
          <p:nvPr/>
        </p:nvSpPr>
        <p:spPr>
          <a:xfrm>
            <a:off x="-2137425" y="2017550"/>
            <a:ext cx="5520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OS FIÉIS </a:t>
            </a:r>
            <a:endParaRPr sz="3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PROTEGIDOS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ctrTitle"/>
          </p:nvPr>
        </p:nvSpPr>
        <p:spPr>
          <a:xfrm>
            <a:off x="5578400" y="509250"/>
            <a:ext cx="3421800" cy="412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Medium"/>
                <a:ea typeface="Montserrat Medium"/>
                <a:cs typeface="Montserrat Medium"/>
                <a:sym typeface="Montserrat Medium"/>
              </a:rPr>
              <a:t>3)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UNIRÁ A MENSAGEM DO TERCEIRO ANJO COM A MENSAGEM DO QUARTO ANJO PARA A </a:t>
            </a:r>
            <a:r>
              <a:rPr lang="en" sz="2400">
                <a:solidFill>
                  <a:srgbClr val="98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PROCLAMAÇÃO FINAL DO</a:t>
            </a:r>
            <a:r>
              <a:rPr lang="en" sz="2400">
                <a:solidFill>
                  <a:srgbClr val="7030A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EVANGELHO ETERNO.</a:t>
            </a:r>
            <a:r>
              <a:rPr lang="en" sz="4000">
                <a:latin typeface="Aharoni"/>
                <a:ea typeface="Aharoni"/>
                <a:cs typeface="Aharoni"/>
                <a:sym typeface="Aharoni"/>
              </a:rPr>
              <a:t> 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5" name="Google Shape;245;p38"/>
          <p:cNvSpPr/>
          <p:nvPr/>
        </p:nvSpPr>
        <p:spPr>
          <a:xfrm rot="-2330380">
            <a:off x="-910618" y="-498441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8"/>
          <p:cNvSpPr/>
          <p:nvPr/>
        </p:nvSpPr>
        <p:spPr>
          <a:xfrm rot="-2330380">
            <a:off x="7897282" y="4638109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75" y="593200"/>
            <a:ext cx="4708230" cy="395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ctrTitle"/>
          </p:nvPr>
        </p:nvSpPr>
        <p:spPr>
          <a:xfrm>
            <a:off x="311700" y="668125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8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CHUVA SERÔDIA ESCATOLÓGICA:</a:t>
            </a:r>
            <a:endParaRPr sz="2400">
              <a:solidFill>
                <a:srgbClr val="98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“Servos de Deus, com o rosto iluminado e a resplandecer de santa consagração, apressar-se-ão de um lugar para outro para proclamar a mensagem do Céu. Por milhares de vozes em toda a extensão da Terra, será dada a advertência. Operarão-se prodígios, os doentes serão curados, e sinais e maravilhas seguirão aos crentes. “</a:t>
            </a:r>
            <a:r>
              <a:rPr lang="en" sz="2400" u="sng">
                <a:latin typeface="Montserrat"/>
                <a:ea typeface="Montserrat"/>
                <a:cs typeface="Montserrat"/>
                <a:sym typeface="Montserrat"/>
                <a:hlinkClick r:id="rId3"/>
              </a:rPr>
              <a:t>O Grande Conflito, 611-612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39"/>
          <p:cNvSpPr/>
          <p:nvPr/>
        </p:nvSpPr>
        <p:spPr>
          <a:xfrm rot="-2330380">
            <a:off x="-910618" y="-498441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9"/>
          <p:cNvSpPr/>
          <p:nvPr/>
        </p:nvSpPr>
        <p:spPr>
          <a:xfrm rot="-2330380">
            <a:off x="7897282" y="4638109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ctrTitle"/>
          </p:nvPr>
        </p:nvSpPr>
        <p:spPr>
          <a:xfrm>
            <a:off x="3690200" y="293400"/>
            <a:ext cx="5358000" cy="45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Quando?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40"/>
          <p:cNvSpPr/>
          <p:nvPr/>
        </p:nvSpPr>
        <p:spPr>
          <a:xfrm>
            <a:off x="0" y="-100"/>
            <a:ext cx="3479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3191775" y="4341950"/>
            <a:ext cx="891300" cy="891300"/>
          </a:xfrm>
          <a:prstGeom prst="ellipse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0"/>
          <p:cNvSpPr/>
          <p:nvPr/>
        </p:nvSpPr>
        <p:spPr>
          <a:xfrm>
            <a:off x="-1466650" y="-1426425"/>
            <a:ext cx="2683500" cy="2683500"/>
          </a:xfrm>
          <a:prstGeom prst="ellipse">
            <a:avLst/>
          </a:prstGeom>
          <a:noFill/>
          <a:ln w="228600" cap="flat" cmpd="sng">
            <a:solidFill>
              <a:srgbClr val="FFE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263" name="Google Shape;263;p40"/>
          <p:cNvSpPr txBox="1"/>
          <p:nvPr/>
        </p:nvSpPr>
        <p:spPr>
          <a:xfrm>
            <a:off x="-2137425" y="2017550"/>
            <a:ext cx="5520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CUMPRIMENTO </a:t>
            </a:r>
            <a:endParaRPr sz="2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PESSOAL </a:t>
            </a:r>
            <a:endParaRPr sz="2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 ESCATOLÓGICO</a:t>
            </a:r>
            <a:endParaRPr sz="2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>
            <a:spLocks noGrp="1"/>
          </p:cNvSpPr>
          <p:nvPr>
            <p:ph type="ctrTitle"/>
          </p:nvPr>
        </p:nvSpPr>
        <p:spPr>
          <a:xfrm>
            <a:off x="4773275" y="336600"/>
            <a:ext cx="4030200" cy="447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>
                <a:latin typeface="Montserrat Light"/>
                <a:ea typeface="Montserrat Light"/>
                <a:cs typeface="Montserrat Light"/>
                <a:sym typeface="Montserrat Light"/>
              </a:rPr>
              <a:t>VOCÊ PODE TER HOJE AS DUAS EXPERIÊNCIAS EM SUA VIDA</a:t>
            </a:r>
            <a:r>
              <a:rPr lang="en" sz="4000"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9" name="Google Shape;269;p4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1"/>
          <p:cNvSpPr txBox="1">
            <a:spLocks noGrp="1"/>
          </p:cNvSpPr>
          <p:nvPr>
            <p:ph type="ctrTitle"/>
          </p:nvPr>
        </p:nvSpPr>
        <p:spPr>
          <a:xfrm>
            <a:off x="270900" y="336600"/>
            <a:ext cx="4030200" cy="447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>
                <a:latin typeface="Montserrat SemiBold"/>
                <a:ea typeface="Montserrat SemiBold"/>
                <a:cs typeface="Montserrat SemiBold"/>
                <a:sym typeface="Montserrat SemiBold"/>
              </a:rPr>
              <a:t>EXPERIÊNCIA PESSOAL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1" name="Google Shape;271;p41"/>
          <p:cNvSpPr/>
          <p:nvPr/>
        </p:nvSpPr>
        <p:spPr>
          <a:xfrm>
            <a:off x="4126350" y="4370700"/>
            <a:ext cx="891300" cy="891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1"/>
          <p:cNvSpPr/>
          <p:nvPr/>
        </p:nvSpPr>
        <p:spPr>
          <a:xfrm>
            <a:off x="-1370650" y="-1752375"/>
            <a:ext cx="2683500" cy="2683500"/>
          </a:xfrm>
          <a:prstGeom prst="ellipse">
            <a:avLst/>
          </a:prstGeom>
          <a:noFill/>
          <a:ln w="2286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273" name="Google Shape;273;p41"/>
          <p:cNvSpPr/>
          <p:nvPr/>
        </p:nvSpPr>
        <p:spPr>
          <a:xfrm>
            <a:off x="8524850" y="-374775"/>
            <a:ext cx="891300" cy="891300"/>
          </a:xfrm>
          <a:prstGeom prst="ellipse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311700" y="1160325"/>
            <a:ext cx="8520600" cy="43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000"/>
              <a:buFont typeface="Montserrat SemiBold"/>
              <a:buAutoNum type="arabicParenR"/>
            </a:pPr>
            <a:r>
              <a:rPr lang="en" sz="3000">
                <a:latin typeface="Montserrat SemiBold"/>
                <a:ea typeface="Montserrat SemiBold"/>
                <a:cs typeface="Montserrat SemiBold"/>
                <a:sym typeface="Montserrat SemiBold"/>
              </a:rPr>
              <a:t>Temporã. Fora da época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Na bíblia, a chuva temporã significa o período chuvoso que ocorre no outono.  A “chuva temporã” traduz o hebraico </a:t>
            </a:r>
            <a:r>
              <a:rPr lang="en" sz="2400" i="1" u="sng">
                <a:latin typeface="Montserrat"/>
                <a:ea typeface="Montserrat"/>
                <a:cs typeface="Montserrat"/>
                <a:sym typeface="Montserrat"/>
              </a:rPr>
              <a:t>moreh yoreh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,</a:t>
            </a:r>
            <a:r>
              <a:rPr lang="en" sz="2400">
                <a:solidFill>
                  <a:srgbClr val="7030A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indicando as chuvas precoces. Os termos gregos </a:t>
            </a:r>
            <a:r>
              <a:rPr lang="en" sz="2400" i="1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próximos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 em Tiago 5:7 tem o mesmo significado. Em algumas traduções  aparece simplesmente como as primeiras chuvas.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968100" y="880425"/>
            <a:ext cx="7207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São termos usados para identificar as épocas das chuvas na Palestina.</a:t>
            </a:r>
            <a:endParaRPr sz="2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968100" y="112675"/>
            <a:ext cx="7207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SIGNIFICADO DOS TERMOS</a:t>
            </a:r>
            <a:endParaRPr sz="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ctrTitle"/>
          </p:nvPr>
        </p:nvSpPr>
        <p:spPr>
          <a:xfrm>
            <a:off x="4773275" y="336600"/>
            <a:ext cx="4030200" cy="447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latin typeface="Montserrat Light"/>
                <a:ea typeface="Montserrat Light"/>
                <a:cs typeface="Montserrat Light"/>
                <a:sym typeface="Montserrat Light"/>
              </a:rPr>
              <a:t>ESTA SERÁ A EXPERIÊNCIA DA IGREJA NO FINAL.</a:t>
            </a:r>
            <a:endParaRPr sz="3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9" name="Google Shape;279;p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2"/>
          <p:cNvSpPr txBox="1">
            <a:spLocks noGrp="1"/>
          </p:cNvSpPr>
          <p:nvPr>
            <p:ph type="ctrTitle"/>
          </p:nvPr>
        </p:nvSpPr>
        <p:spPr>
          <a:xfrm>
            <a:off x="270900" y="336600"/>
            <a:ext cx="4097900" cy="447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7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EXPERIÊNCIA ESCATOLÓGICA</a:t>
            </a:r>
            <a:endParaRPr sz="3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1" name="Google Shape;281;p42"/>
          <p:cNvSpPr/>
          <p:nvPr/>
        </p:nvSpPr>
        <p:spPr>
          <a:xfrm>
            <a:off x="4126350" y="4370700"/>
            <a:ext cx="891300" cy="891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2"/>
          <p:cNvSpPr/>
          <p:nvPr/>
        </p:nvSpPr>
        <p:spPr>
          <a:xfrm>
            <a:off x="-1370650" y="-1752375"/>
            <a:ext cx="2683500" cy="2683500"/>
          </a:xfrm>
          <a:prstGeom prst="ellipse">
            <a:avLst/>
          </a:prstGeom>
          <a:noFill/>
          <a:ln w="2286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283" name="Google Shape;283;p42"/>
          <p:cNvSpPr/>
          <p:nvPr/>
        </p:nvSpPr>
        <p:spPr>
          <a:xfrm>
            <a:off x="8524850" y="-374775"/>
            <a:ext cx="891300" cy="891300"/>
          </a:xfrm>
          <a:prstGeom prst="ellipse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>
            <a:spLocks noGrp="1"/>
          </p:cNvSpPr>
          <p:nvPr>
            <p:ph type="ctrTitle"/>
          </p:nvPr>
        </p:nvSpPr>
        <p:spPr>
          <a:xfrm>
            <a:off x="311700" y="668125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8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CHUVA SERÔDIA ESCATOLÓGICA:</a:t>
            </a:r>
            <a:endParaRPr sz="2400">
              <a:solidFill>
                <a:srgbClr val="98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“Servos de Deus, com o rosto iluminado e a resplandecer de santa consagração, apressar-se-ão de um lugar para outro para proclamar a mensagem do Céu. Por milhares de vozes em toda a extensão da Terra, será dada a advertência. Operarão-se prodígios, os doentes serão curados, e sinais e maravilhas seguirão aos crentes. “</a:t>
            </a:r>
            <a:r>
              <a:rPr lang="en" sz="2400" u="sng">
                <a:latin typeface="Montserrat"/>
                <a:ea typeface="Montserrat"/>
                <a:cs typeface="Montserrat"/>
                <a:sym typeface="Montserrat"/>
                <a:hlinkClick r:id="rId3"/>
              </a:rPr>
              <a:t>O Grande Conflito, 611-612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43"/>
          <p:cNvSpPr/>
          <p:nvPr/>
        </p:nvSpPr>
        <p:spPr>
          <a:xfrm rot="-2330380">
            <a:off x="-910618" y="-498441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3"/>
          <p:cNvSpPr/>
          <p:nvPr/>
        </p:nvSpPr>
        <p:spPr>
          <a:xfrm rot="-2330380">
            <a:off x="7897282" y="4638109"/>
            <a:ext cx="2089475" cy="8148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311700" y="1160325"/>
            <a:ext cx="8520600" cy="43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Montserrat SemiBold"/>
              <a:buAutoNum type="arabicParenR"/>
            </a:pPr>
            <a:r>
              <a:rPr lang="en" sz="3000">
                <a:latin typeface="Montserrat SemiBold"/>
                <a:ea typeface="Montserrat SemiBold"/>
                <a:cs typeface="Montserrat SemiBold"/>
                <a:sym typeface="Montserrat SemiBold"/>
              </a:rPr>
              <a:t>Serôdia :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Que vem no fim da estação própria. = TARDIO "serôdia", no Dicionário. Na bíblia é o período chuvoso que ocorre na primavera. A chuva serôdia” traduz o hebraico </a:t>
            </a:r>
            <a:r>
              <a:rPr lang="en" sz="2400" i="1" u="sng">
                <a:latin typeface="Montserrat Light"/>
                <a:ea typeface="Montserrat Light"/>
                <a:cs typeface="Montserrat Light"/>
                <a:sym typeface="Montserrat Light"/>
              </a:rPr>
              <a:t>malqosh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 e transmite o significado de “chuva da primavera” ou “últimas chuvas”. O N.T traduz </a:t>
            </a:r>
            <a:r>
              <a:rPr lang="en" sz="2400" i="1" u="sng">
                <a:latin typeface="Montserrat Light"/>
                <a:ea typeface="Montserrat Light"/>
                <a:cs typeface="Montserrat Light"/>
                <a:sym typeface="Montserrat Light"/>
              </a:rPr>
              <a:t>opsimos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 em Tiago 5:7 por “Serôdia” ou últimas chuvas.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968100" y="880425"/>
            <a:ext cx="7207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São termos usados para identificar as épocas das chuvas na Palestina.</a:t>
            </a:r>
            <a:endParaRPr sz="2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968100" y="112675"/>
            <a:ext cx="7207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SIGNIFICADO DOS TERMOS</a:t>
            </a:r>
            <a:endParaRPr sz="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311700" y="1160325"/>
            <a:ext cx="8520600" cy="43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Montserrat Medium"/>
                <a:ea typeface="Montserrat Medium"/>
                <a:cs typeface="Montserrat Medium"/>
                <a:sym typeface="Montserrat Medium"/>
              </a:rPr>
              <a:t>1) </a:t>
            </a:r>
            <a:r>
              <a:rPr lang="en" sz="2200">
                <a:latin typeface="Montserrat Light"/>
                <a:ea typeface="Montserrat Light"/>
                <a:cs typeface="Montserrat Light"/>
                <a:sym typeface="Montserrat Light"/>
              </a:rPr>
              <a:t>Mostrar que Deus tem o controle dos tempos. (Deut. 11:14)</a:t>
            </a:r>
            <a:endParaRPr sz="2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Montserrat Medium"/>
                <a:ea typeface="Montserrat Medium"/>
                <a:cs typeface="Montserrat Medium"/>
                <a:sym typeface="Montserrat Medium"/>
              </a:rPr>
              <a:t>2)</a:t>
            </a:r>
            <a:r>
              <a:rPr lang="en" sz="2200">
                <a:latin typeface="Montserrat Light"/>
                <a:ea typeface="Montserrat Light"/>
                <a:cs typeface="Montserrat Light"/>
                <a:sym typeface="Montserrat Light"/>
              </a:rPr>
              <a:t> Salomão compara a bondade do rei com as nuvens que trazem as chuvas.   (Prov 16:15)</a:t>
            </a:r>
            <a:endParaRPr sz="2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Montserrat Medium"/>
                <a:ea typeface="Montserrat Medium"/>
                <a:cs typeface="Montserrat Medium"/>
                <a:sym typeface="Montserrat Medium"/>
              </a:rPr>
              <a:t>3) </a:t>
            </a:r>
            <a:r>
              <a:rPr lang="en" sz="2200">
                <a:latin typeface="Montserrat Light"/>
                <a:ea typeface="Montserrat Light"/>
                <a:cs typeface="Montserrat Light"/>
                <a:sym typeface="Montserrat Light"/>
              </a:rPr>
              <a:t>Joel fala do derramamento do Espírito Santo sobre a humanidade. (Joel 2:23 e 28_30(</a:t>
            </a:r>
            <a:endParaRPr sz="2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Montserrat Medium"/>
                <a:ea typeface="Montserrat Medium"/>
                <a:cs typeface="Montserrat Medium"/>
                <a:sym typeface="Montserrat Medium"/>
              </a:rPr>
              <a:t>4)</a:t>
            </a:r>
            <a:r>
              <a:rPr lang="en" sz="2200">
                <a:latin typeface="Montserrat Light"/>
                <a:ea typeface="Montserrat Light"/>
                <a:cs typeface="Montserrat Light"/>
                <a:sym typeface="Montserrat Light"/>
              </a:rPr>
              <a:t> Tiago coloca isso no contexto da espera pela volta de Jesus. ( Tiago 5:7)</a:t>
            </a:r>
            <a:r>
              <a:rPr lang="en" sz="2200">
                <a:uFill>
                  <a:noFill/>
                </a:uFill>
                <a:latin typeface="Montserrat Light"/>
                <a:ea typeface="Montserrat Light"/>
                <a:cs typeface="Montserrat Light"/>
                <a:sym typeface="Montserrat Light"/>
                <a:hlinkClick r:id="rId3"/>
              </a:rPr>
              <a:t> </a:t>
            </a:r>
            <a:r>
              <a:rPr lang="en" sz="22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 Conegero</a:t>
            </a:r>
            <a:r>
              <a:rPr lang="en" sz="2200">
                <a:latin typeface="Montserrat Light"/>
                <a:ea typeface="Montserrat Light"/>
                <a:cs typeface="Montserrat Light"/>
                <a:sym typeface="Montserrat Light"/>
              </a:rPr>
              <a:t> – ARTIGO.</a:t>
            </a:r>
            <a:endParaRPr sz="2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968100" y="880425"/>
            <a:ext cx="720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Os termos são aplicados e usados para:</a:t>
            </a:r>
            <a:endParaRPr sz="2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968100" y="112675"/>
            <a:ext cx="7207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APLICAÇÕES BÍBLICA</a:t>
            </a:r>
            <a:endParaRPr sz="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311700" y="1545100"/>
            <a:ext cx="8520600" cy="26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“Então darei a chuva da vossa terra a seu tempo, </a:t>
            </a:r>
            <a:r>
              <a:rPr lang="en" sz="2400" u="sng">
                <a:latin typeface="Montserrat Light"/>
                <a:ea typeface="Montserrat Light"/>
                <a:cs typeface="Montserrat Light"/>
                <a:sym typeface="Montserrat Light"/>
              </a:rPr>
              <a:t>a </a:t>
            </a:r>
            <a:r>
              <a:rPr lang="en" sz="2400" u="sng">
                <a:latin typeface="Montserrat"/>
                <a:ea typeface="Montserrat"/>
                <a:cs typeface="Montserrat"/>
                <a:sym typeface="Montserrat"/>
              </a:rPr>
              <a:t>temporã e a serôdia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, para que recolhais o vosso grão, e o vosso mosto e o vosso azeite.”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u="sng"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Deuteronômio 11:14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968100" y="256450"/>
            <a:ext cx="720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DEUS É SOBERANO E TEM </a:t>
            </a:r>
            <a:endParaRPr sz="2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 CONTROLE</a:t>
            </a:r>
            <a:endParaRPr sz="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ctrTitle"/>
          </p:nvPr>
        </p:nvSpPr>
        <p:spPr>
          <a:xfrm>
            <a:off x="4993725" y="1259600"/>
            <a:ext cx="3828900" cy="26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Os ASD  aceitam o argumento de Pedro aplicando Joel Capítulo 2 para o derramamento do Espírito Santo no Pentecostes em Atos 2. 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4552800" y="1198100"/>
            <a:ext cx="38400" cy="295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968050" y="1144050"/>
            <a:ext cx="2865900" cy="2855400"/>
          </a:xfrm>
          <a:prstGeom prst="ellipse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892300" y="1068600"/>
            <a:ext cx="3017400" cy="3006300"/>
          </a:xfrm>
          <a:prstGeom prst="ellipse">
            <a:avLst/>
          </a:prstGeom>
          <a:noFill/>
          <a:ln w="762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ctrTitle"/>
          </p:nvPr>
        </p:nvSpPr>
        <p:spPr>
          <a:xfrm>
            <a:off x="486550" y="1259700"/>
            <a:ext cx="3828900" cy="26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Aplicação Aceita</a:t>
            </a:r>
            <a:endParaRPr sz="2400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Pelos ASD </a:t>
            </a:r>
            <a:endParaRPr sz="2400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311700" y="932750"/>
            <a:ext cx="8520600" cy="32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“Mas isto é o que foi dito pelo profeta Joel: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E nos últimos dias acontecerá, diz Deus, Que do meu Espírito derramarei sobre toda a carne; E os vossos filhos e as vossas filhas profetizarão, Os vossos jovens terão visões, E os vossos velhos sonharão sonhos;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E também do meu Espírito derramarei sobre os meus servos e as minhas servas naqueles dias, e profetizarão.”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u="sng">
                <a:latin typeface="Montserrat Light"/>
                <a:ea typeface="Montserrat Light"/>
                <a:cs typeface="Montserrat Light"/>
                <a:sym typeface="Montserrat Light"/>
                <a:hlinkClick r:id="rId3"/>
              </a:rPr>
              <a:t>Atos 2:16-18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0" y="-100"/>
            <a:ext cx="9144000" cy="5143500"/>
          </a:xfrm>
          <a:prstGeom prst="rect">
            <a:avLst/>
          </a:prstGeom>
          <a:solidFill>
            <a:srgbClr val="FFE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ctrTitle"/>
          </p:nvPr>
        </p:nvSpPr>
        <p:spPr>
          <a:xfrm>
            <a:off x="311700" y="555500"/>
            <a:ext cx="8520600" cy="4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latin typeface="Montserrat Medium"/>
                <a:ea typeface="Montserrat Medium"/>
                <a:cs typeface="Montserrat Medium"/>
                <a:sym typeface="Montserrat Medium"/>
              </a:rPr>
              <a:t>O ESPÍRITO SANTO E O CRENTE</a:t>
            </a: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PRIMEIRO PASSO: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Mas, a todos quantos </a:t>
            </a:r>
            <a:r>
              <a:rPr lang="en" sz="2400">
                <a:solidFill>
                  <a:srgbClr val="98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 receberam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, deu-lhes o poder de serem feitos </a:t>
            </a:r>
            <a:r>
              <a:rPr lang="en" sz="2400" u="sng">
                <a:latin typeface="Montserrat"/>
                <a:ea typeface="Montserrat"/>
                <a:cs typeface="Montserrat"/>
                <a:sym typeface="Montserrat"/>
              </a:rPr>
              <a:t>filhos de Deus,</a:t>
            </a: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 aos que crêem no seu nome;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u="sng">
                <a:latin typeface="Montserrat"/>
                <a:ea typeface="Montserrat"/>
                <a:cs typeface="Montserrat"/>
                <a:sym typeface="Montserrat"/>
                <a:hlinkClick r:id="rId3"/>
              </a:rPr>
              <a:t>João 1:12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Apresentação na tela (16:9)</PresentationFormat>
  <Paragraphs>101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Montserrat Medium</vt:lpstr>
      <vt:lpstr>Aharoni</vt:lpstr>
      <vt:lpstr>Merriweather</vt:lpstr>
      <vt:lpstr>Montserrat Light</vt:lpstr>
      <vt:lpstr>Montserrat Black</vt:lpstr>
      <vt:lpstr>Montserrat SemiBold</vt:lpstr>
      <vt:lpstr>Arial</vt:lpstr>
      <vt:lpstr>Montserrat</vt:lpstr>
      <vt:lpstr>Simple Light</vt:lpstr>
      <vt:lpstr>A Chuva Serôdia</vt:lpstr>
      <vt:lpstr>Textos Básicos  Zac 10:1 Joel 2:23 e 28-30 Tiago 5:7 Oséias 6:3 Deut 11:14</vt:lpstr>
      <vt:lpstr>Temporã. Fora da época Na bíblia, a chuva temporã significa o período chuvoso que ocorre no outono.  A “chuva temporã” traduz o hebraico moreh yoreh, indicando as chuvas precoces. Os termos gregos próximos em Tiago 5:7 tem o mesmo significado. Em algumas traduções  aparece simplesmente como as primeiras chuvas.</vt:lpstr>
      <vt:lpstr>Serôdia : Que vem no fim da estação própria. = TARDIO "serôdia", no Dicionário. Na bíblia é o período chuvoso que ocorre na primavera. A chuva serôdia” traduz o hebraico malqosh e transmite o significado de “chuva da primavera” ou “últimas chuvas”. O N.T traduz opsimos em Tiago 5:7 por “Serôdia” ou últimas chuvas.</vt:lpstr>
      <vt:lpstr>1) Mostrar que Deus tem o controle dos tempos. (Deut. 11:14) 2) Salomão compara a bondade do rei com as nuvens que trazem as chuvas.   (Prov 16:15) 3) Joel fala do derramamento do Espírito Santo sobre a humanidade. (Joel 2:23 e 28_30( 4) Tiago coloca isso no contexto da espera pela volta de Jesus. ( Tiago 5:7) Daniel Conegero – ARTIGO.</vt:lpstr>
      <vt:lpstr>“Então darei a chuva da vossa terra a seu tempo, a temporã e a serôdia, para que recolhais o vosso grão, e o vosso mosto e o vosso azeite.” Deuteronômio 11:14</vt:lpstr>
      <vt:lpstr>Os ASD  aceitam o argumento de Pedro aplicando Joel Capítulo 2 para o derramamento do Espírito Santo no Pentecostes em Atos 2. </vt:lpstr>
      <vt:lpstr>“Mas isto é o que foi dito pelo profeta Joel: E nos últimos dias acontecerá, diz Deus, Que do meu Espírito derramarei sobre toda a carne; E os vossos filhos e as vossas filhas profetizarão, Os vossos jovens terão visões, E os vossos velhos sonharão sonhos; E também do meu Espírito derramarei sobre os meus servos e as minhas servas naqueles dias, e profetizarão.” Atos 2:16-18</vt:lpstr>
      <vt:lpstr>O ESPÍRITO SANTO E O CRENTE  PRIMEIRO PASSO: Mas, a todos quantos O receberam, deu-lhes o poder de serem feitos filhos de Deus, aos que crêem no seu nome; João 1:12</vt:lpstr>
      <vt:lpstr>O ESPÍRITO SANTO E O CRENTE  SEGUNDO PASSO: “Porque todos os que são guiados pelo Espírito de Deus, esses são filhos de Deus.” Romanos 8:14</vt:lpstr>
      <vt:lpstr>O ESPÍRITO SANTO E O CRENTE  SEGUNDO PASSO: “Porque todos os que são guiados pelo Espírito de Deus, esses são filhos de Deus.” Romanos 8:14</vt:lpstr>
      <vt:lpstr>RELACIONAMENTO COM O CÉU  1) JESUS SALVA  2) O ESPÍRITO SANTO SANTIFICA</vt:lpstr>
      <vt:lpstr>QUE DEVO FAZER ?</vt:lpstr>
      <vt:lpstr>SENTIR NECESSIDADE E PEDIR Ore Pelo Espírito Santo</vt:lpstr>
      <vt:lpstr>“Por que não temos fome nem sede do dom do Espírito, visto como é esse o meio pelo qual haveremos de receber poder? Por que não falamos sobre Ele, não oramos por Ele e não pregamos a Seu respeito? …Pelo batismo do Espírito deve todo obreiro estar pleiteando com Deus. Grupos devem se reunir para pedir auxílio especial, sabedoria celestial, a fim de que saibam como fazer planos e executá-los, com sabedoria...”  Ts. 8, pág 22</vt:lpstr>
      <vt:lpstr>QUE DEVO FAZER PARA RECEBER  O ESPÍRITO SANTO? Confessar e Abandonar Pecados Conhecidos  e Acariciados.</vt:lpstr>
      <vt:lpstr>Na santa ceia. (Tempo de EGW)-“Na sexta-feira anterior, todo membro da igreja buscava remover tudo quanto contribui para separá-lo de seus irmãos e de Deus. Examinavam o coração rigorosamente; faziam-se orações fervorosas pela divina revelação de pecados ocultos; e faziam-se confissões de deslizes no comércio, de palavras imprudentes proferidas com precipitação, de pecados acariciados. O Senhor Se manifestava e éramos grandemente fortalecidos e animados”  Ev, pág 274</vt:lpstr>
      <vt:lpstr>QUE DEVO FAZER PARA RECEBER  O ESPÍRITO SANTO? Eliminar as Encrencas, Egoísmo, Orgulho como Aconteceu em Atos 2 com os Apóstolos</vt:lpstr>
      <vt:lpstr>“Antes do dia de Pentecostes se reuniram e tiraram dentre eles todas as divergências. Estavam de um mesmo sentimento. Acreditavam na promessa de Cristo, de que a bênção seria dada, e oraram com fé. Não pediam a bênção apenas para si; estavam preocupados com a responsabilidade quanto à salvação de almas. O evangelho devia ser levado até aos confins da Terra, e eles reclamavam a doação do poder que Cristo prometera. Foi então que o Espírito Santo foi derramado, e milhares se converteram num dia.” DN 585</vt:lpstr>
      <vt:lpstr>QUE DEVO FAZER PARA RECEBER  O ESPÍRITO SANTO? Viver o Tripé: Oração, Bíblia e Testemunho</vt:lpstr>
      <vt:lpstr>OREMOS PELO BATISMO DO ESPÍRITO SANTO. AMÉM</vt:lpstr>
      <vt:lpstr>1) Estaremos prontos para passar CONFIANTES pelo tempo de angústia. (Ver Dan 12:1 e Apoc 22:11) </vt:lpstr>
      <vt:lpstr>2) DARÁ FORÇA AOS SANTOS E FIÉIS PARA PERMANECEREM EM PÉ DURANTE AS ÚLTIMAS SETE PRAGAS.</vt:lpstr>
      <vt:lpstr>Faraó: Sua resoluta obstinação, porém, exigiu maiores manifestações do poder de Deus, e seguiu-se praga a praga, até que afinal ele foi chamado para contemplar a face desfalecida de seu primogênito, e de seus demais queridos; ao passo que os filhos de Israel, a quem considerava como escravos, ficaram incólumes através das pragas, intocados pelo anjo destruidor. Deus tornou evidente sobre quem repousava o Seu favor, quem era o Seu povo. ”  VIDAS QUE FALAM, 87</vt:lpstr>
      <vt:lpstr>“Nesse tempo a “chuva serôdia”, ou o refrigério pela presença do Senhor, virá, para dar poder à grande voz do terceiro anjo e preparar os santos para estarem de pé no período em que as sete últimas pragas serão derramadas.”Primeiros Escritos, 86.</vt:lpstr>
      <vt:lpstr>3) UNIRÁ A MENSAGEM DO TERCEIRO ANJO COM A MENSAGEM DO QUARTO ANJO PARA A PROCLAMAÇÃO FINAL DO EVANGELHO ETERNO. </vt:lpstr>
      <vt:lpstr>CHUVA SERÔDIA ESCATOLÓGICA: “Servos de Deus, com o rosto iluminado e a resplandecer de santa consagração, apressar-se-ão de um lugar para outro para proclamar a mensagem do Céu. Por milhares de vozes em toda a extensão da Terra, será dada a advertência. Operarão-se prodígios, os doentes serão curados, e sinais e maravilhas seguirão aos crentes. “O Grande Conflito, 611-612.</vt:lpstr>
      <vt:lpstr>Quando?</vt:lpstr>
      <vt:lpstr>VOCÊ PODE TER HOJE AS DUAS EXPERIÊNCIAS EM SUA VIDA.</vt:lpstr>
      <vt:lpstr>ESTA SERÁ A EXPERIÊNCIA DA IGREJA NO FINAL.</vt:lpstr>
      <vt:lpstr>CHUVA SERÔDIA ESCATOLÓGICA: “Servos de Deus, com o rosto iluminado e a resplandecer de santa consagração, apressar-se-ão de um lugar para outro para proclamar a mensagem do Céu. Por milhares de vozes em toda a extensão da Terra, será dada a advertência. Operarão-se prodígios, os doentes serão curados, e sinais e maravilhas seguirão aos crentes. “O Grande Conflito, 611-612.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Chuva Serôdia</dc:title>
  <dc:creator>Jaime</dc:creator>
  <cp:lastModifiedBy>jaime.costa@adventistas.org.br</cp:lastModifiedBy>
  <cp:revision>1</cp:revision>
  <dcterms:modified xsi:type="dcterms:W3CDTF">2022-06-29T19:16:39Z</dcterms:modified>
</cp:coreProperties>
</file>