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756" r:id="rId1"/>
  </p:sldMasterIdLst>
  <p:notesMasterIdLst>
    <p:notesMasterId r:id="rId77"/>
  </p:notesMasterIdLst>
  <p:handoutMasterIdLst>
    <p:handoutMasterId r:id="rId78"/>
  </p:handoutMasterIdLst>
  <p:sldIdLst>
    <p:sldId id="305" r:id="rId2"/>
    <p:sldId id="368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04" r:id="rId11"/>
    <p:sldId id="298" r:id="rId12"/>
    <p:sldId id="294" r:id="rId13"/>
    <p:sldId id="259" r:id="rId14"/>
    <p:sldId id="281" r:id="rId15"/>
    <p:sldId id="261" r:id="rId16"/>
    <p:sldId id="282" r:id="rId17"/>
    <p:sldId id="264" r:id="rId18"/>
    <p:sldId id="284" r:id="rId19"/>
    <p:sldId id="286" r:id="rId20"/>
    <p:sldId id="287" r:id="rId21"/>
    <p:sldId id="288" r:id="rId22"/>
    <p:sldId id="299" r:id="rId23"/>
    <p:sldId id="385" r:id="rId24"/>
    <p:sldId id="387" r:id="rId25"/>
    <p:sldId id="359" r:id="rId26"/>
    <p:sldId id="394" r:id="rId27"/>
    <p:sldId id="361" r:id="rId28"/>
    <p:sldId id="362" r:id="rId29"/>
    <p:sldId id="363" r:id="rId30"/>
    <p:sldId id="364" r:id="rId31"/>
    <p:sldId id="289" r:id="rId32"/>
    <p:sldId id="300" r:id="rId33"/>
    <p:sldId id="390" r:id="rId34"/>
    <p:sldId id="391" r:id="rId35"/>
    <p:sldId id="310" r:id="rId36"/>
    <p:sldId id="311" r:id="rId37"/>
    <p:sldId id="318" r:id="rId38"/>
    <p:sldId id="319" r:id="rId39"/>
    <p:sldId id="320" r:id="rId40"/>
    <p:sldId id="322" r:id="rId41"/>
    <p:sldId id="327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6" r:id="rId58"/>
    <p:sldId id="347" r:id="rId59"/>
    <p:sldId id="348" r:id="rId60"/>
    <p:sldId id="350" r:id="rId61"/>
    <p:sldId id="351" r:id="rId62"/>
    <p:sldId id="353" r:id="rId63"/>
    <p:sldId id="354" r:id="rId64"/>
    <p:sldId id="355" r:id="rId65"/>
    <p:sldId id="356" r:id="rId66"/>
    <p:sldId id="357" r:id="rId67"/>
    <p:sldId id="358" r:id="rId68"/>
    <p:sldId id="290" r:id="rId69"/>
    <p:sldId id="301" r:id="rId70"/>
    <p:sldId id="388" r:id="rId71"/>
    <p:sldId id="389" r:id="rId72"/>
    <p:sldId id="366" r:id="rId73"/>
    <p:sldId id="392" r:id="rId74"/>
    <p:sldId id="393" r:id="rId75"/>
    <p:sldId id="302" r:id="rId76"/>
  </p:sldIdLst>
  <p:sldSz cx="9144000" cy="5143500" type="screen16x9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577"/>
  </p:normalViewPr>
  <p:slideViewPr>
    <p:cSldViewPr>
      <p:cViewPr varScale="1">
        <p:scale>
          <a:sx n="155" d="100"/>
          <a:sy n="155" d="100"/>
        </p:scale>
        <p:origin x="38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474A217-5745-C8BB-5A1B-3E88B8866B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7CF0B9-5E7C-6C08-E8CF-EB63B796CF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6F465CE-8B58-BE4E-9157-0A58ACFB5909}" type="datetimeFigureOut">
              <a:rPr lang="pt-BR"/>
              <a:pPr>
                <a:defRPr/>
              </a:pPr>
              <a:t>03/05/2024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D7C61A-DAC9-7727-97F0-9BD897521E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1DEB74C-E3CE-C54F-6D8B-0DE8FF9F71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BF815F-690C-E546-A9B5-31BBC6FA93C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0338975-82FC-B169-89ED-C8F210A52E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E81282-ADDA-AF94-8B6B-EDA8925A16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4BB48F3-7A49-F749-904C-8CE3BAB55957}" type="datetimeFigureOut">
              <a:rPr lang="pt-BR"/>
              <a:pPr>
                <a:defRPr/>
              </a:pPr>
              <a:t>03/05/2024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23D94DFA-7592-F4F1-D589-A1DF1E3AED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1648F0DD-E049-F45F-6FE8-DBB90B3B3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4852BB-1318-1CC0-DF88-16FF6CF452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F374B6-E3E4-6C86-9D29-7EA6C5F84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3AE3D0D-7B95-0944-AC78-04AE0DC3FB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2" name="Espaço Reservado para Data 29">
            <a:extLst>
              <a:ext uri="{FF2B5EF4-FFF2-40B4-BE49-F238E27FC236}">
                <a16:creationId xmlns:a16="http://schemas.microsoft.com/office/drawing/2014/main" id="{8F7032E9-6A5D-8AAC-FC2A-E49170D7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BA44B848-2FE9-8B40-8CFF-D3DC2BBB6EF2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3" name="Espaço Reservado para Rodapé 18">
            <a:extLst>
              <a:ext uri="{FF2B5EF4-FFF2-40B4-BE49-F238E27FC236}">
                <a16:creationId xmlns:a16="http://schemas.microsoft.com/office/drawing/2014/main" id="{6C41DB79-B1FA-BEA8-D1A3-09990544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6">
            <a:extLst>
              <a:ext uri="{FF2B5EF4-FFF2-40B4-BE49-F238E27FC236}">
                <a16:creationId xmlns:a16="http://schemas.microsoft.com/office/drawing/2014/main" id="{64A51D8C-BF56-B339-C07C-3666A512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3063E4E-0A7D-534D-9F76-00E1806648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7199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>
            <a:extLst>
              <a:ext uri="{FF2B5EF4-FFF2-40B4-BE49-F238E27FC236}">
                <a16:creationId xmlns:a16="http://schemas.microsoft.com/office/drawing/2014/main" id="{CDD634EB-9310-C9A7-7E6E-14573674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1F670-B2F7-F34A-B4D9-4DD5124EED65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5" name="Espaço Reservado para Rodapé 21">
            <a:extLst>
              <a:ext uri="{FF2B5EF4-FFF2-40B4-BE49-F238E27FC236}">
                <a16:creationId xmlns:a16="http://schemas.microsoft.com/office/drawing/2014/main" id="{BDE5BC41-C14F-62BD-FD37-52917A4E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>
            <a:extLst>
              <a:ext uri="{FF2B5EF4-FFF2-40B4-BE49-F238E27FC236}">
                <a16:creationId xmlns:a16="http://schemas.microsoft.com/office/drawing/2014/main" id="{FC4FDFD4-4639-8087-449F-8DECB35E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A8AC6-CC84-D545-836C-B6C3196703D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081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>
            <a:extLst>
              <a:ext uri="{FF2B5EF4-FFF2-40B4-BE49-F238E27FC236}">
                <a16:creationId xmlns:a16="http://schemas.microsoft.com/office/drawing/2014/main" id="{25EDF112-3710-CC20-0A80-8DE6D2A7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C8B88-D83F-304D-88B2-56955D2F80F1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5" name="Espaço Reservado para Rodapé 21">
            <a:extLst>
              <a:ext uri="{FF2B5EF4-FFF2-40B4-BE49-F238E27FC236}">
                <a16:creationId xmlns:a16="http://schemas.microsoft.com/office/drawing/2014/main" id="{1C0E55ED-CC7A-2F60-7ADD-D7C142D6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>
            <a:extLst>
              <a:ext uri="{FF2B5EF4-FFF2-40B4-BE49-F238E27FC236}">
                <a16:creationId xmlns:a16="http://schemas.microsoft.com/office/drawing/2014/main" id="{694B2633-7EA8-A417-DD5B-333B45F1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DC71-1B85-7A4F-9D4E-D0E515CEB5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650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>
            <a:extLst>
              <a:ext uri="{FF2B5EF4-FFF2-40B4-BE49-F238E27FC236}">
                <a16:creationId xmlns:a16="http://schemas.microsoft.com/office/drawing/2014/main" id="{65A6DFE0-EA11-3F91-6499-A9EA1444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61FB-DD5C-7D42-A8DC-4322C00DA615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5" name="Espaço Reservado para Rodapé 21">
            <a:extLst>
              <a:ext uri="{FF2B5EF4-FFF2-40B4-BE49-F238E27FC236}">
                <a16:creationId xmlns:a16="http://schemas.microsoft.com/office/drawing/2014/main" id="{B711CBCF-DCF8-5BDF-59EC-8B0A348D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>
            <a:extLst>
              <a:ext uri="{FF2B5EF4-FFF2-40B4-BE49-F238E27FC236}">
                <a16:creationId xmlns:a16="http://schemas.microsoft.com/office/drawing/2014/main" id="{B50D7DA4-2518-C6A0-D071-9D20192E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77D10-4F67-1A42-A5BB-BF302DFD37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614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39B46A-CB4E-EF41-401B-01D6205A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EAA4B12-0F2E-7A4F-8208-FCB3BF792B2F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A87797-C885-6008-721E-2B32FE62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6D0ED7-3941-836A-B477-A0C30C63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79F1BFC-7AE7-434D-B66D-792B32E3D4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8616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>
            <a:extLst>
              <a:ext uri="{FF2B5EF4-FFF2-40B4-BE49-F238E27FC236}">
                <a16:creationId xmlns:a16="http://schemas.microsoft.com/office/drawing/2014/main" id="{976F2FAE-C6EA-4FDB-58DD-E6930783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918B0-5BF5-1542-85BC-B9A462E5381C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6" name="Espaço Reservado para Rodapé 21">
            <a:extLst>
              <a:ext uri="{FF2B5EF4-FFF2-40B4-BE49-F238E27FC236}">
                <a16:creationId xmlns:a16="http://schemas.microsoft.com/office/drawing/2014/main" id="{DCC1AF12-ED0D-D975-5656-3DDA9DDC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>
            <a:extLst>
              <a:ext uri="{FF2B5EF4-FFF2-40B4-BE49-F238E27FC236}">
                <a16:creationId xmlns:a16="http://schemas.microsoft.com/office/drawing/2014/main" id="{1D119CE0-029E-035C-68A2-2E78064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0444-A224-8343-9AE7-51F0763272A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966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>
            <a:extLst>
              <a:ext uri="{FF2B5EF4-FFF2-40B4-BE49-F238E27FC236}">
                <a16:creationId xmlns:a16="http://schemas.microsoft.com/office/drawing/2014/main" id="{90E4AD86-5105-E57B-4123-908B2635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6BDC3-98D2-ED46-8F38-4870164639E4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8" name="Espaço Reservado para Rodapé 21">
            <a:extLst>
              <a:ext uri="{FF2B5EF4-FFF2-40B4-BE49-F238E27FC236}">
                <a16:creationId xmlns:a16="http://schemas.microsoft.com/office/drawing/2014/main" id="{59FE8CE7-81C5-7670-C2DD-2F7A2D8C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>
            <a:extLst>
              <a:ext uri="{FF2B5EF4-FFF2-40B4-BE49-F238E27FC236}">
                <a16:creationId xmlns:a16="http://schemas.microsoft.com/office/drawing/2014/main" id="{0BA9EA05-3870-A252-FEF0-98DBA15D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AD4CA-1406-9F48-A120-032D95B61C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07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>
            <a:extLst>
              <a:ext uri="{FF2B5EF4-FFF2-40B4-BE49-F238E27FC236}">
                <a16:creationId xmlns:a16="http://schemas.microsoft.com/office/drawing/2014/main" id="{1ED5B3B2-9533-44DD-F1B1-EA0E88A3F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7F6D-3D65-4D4E-A82D-E35E01CAC754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4" name="Espaço Reservado para Rodapé 21">
            <a:extLst>
              <a:ext uri="{FF2B5EF4-FFF2-40B4-BE49-F238E27FC236}">
                <a16:creationId xmlns:a16="http://schemas.microsoft.com/office/drawing/2014/main" id="{370A627A-500F-B2A4-6813-F3222250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>
            <a:extLst>
              <a:ext uri="{FF2B5EF4-FFF2-40B4-BE49-F238E27FC236}">
                <a16:creationId xmlns:a16="http://schemas.microsoft.com/office/drawing/2014/main" id="{E925E72E-CF13-8428-D8B2-DA980BB7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DD5C9-3E03-4146-BB40-117AFACFA2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792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>
            <a:extLst>
              <a:ext uri="{FF2B5EF4-FFF2-40B4-BE49-F238E27FC236}">
                <a16:creationId xmlns:a16="http://schemas.microsoft.com/office/drawing/2014/main" id="{2FE310E6-9F65-57F8-1E6D-A1A05846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8FB5-58C1-E043-B845-7977891340CF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3" name="Espaço Reservado para Rodapé 21">
            <a:extLst>
              <a:ext uri="{FF2B5EF4-FFF2-40B4-BE49-F238E27FC236}">
                <a16:creationId xmlns:a16="http://schemas.microsoft.com/office/drawing/2014/main" id="{DCECC6AD-70B1-8B32-7D26-030AD990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>
            <a:extLst>
              <a:ext uri="{FF2B5EF4-FFF2-40B4-BE49-F238E27FC236}">
                <a16:creationId xmlns:a16="http://schemas.microsoft.com/office/drawing/2014/main" id="{1AF16447-79B5-3A98-E787-136E98D5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AAEA7-0E78-B94E-988F-10E316C510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668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>
            <a:extLst>
              <a:ext uri="{FF2B5EF4-FFF2-40B4-BE49-F238E27FC236}">
                <a16:creationId xmlns:a16="http://schemas.microsoft.com/office/drawing/2014/main" id="{0041A0EA-529B-5170-5F47-5BAA905E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3CD51-943A-D541-A854-DB6CF0C23BD7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6" name="Espaço Reservado para Rodapé 21">
            <a:extLst>
              <a:ext uri="{FF2B5EF4-FFF2-40B4-BE49-F238E27FC236}">
                <a16:creationId xmlns:a16="http://schemas.microsoft.com/office/drawing/2014/main" id="{7669362F-8A7A-4478-95E2-82C45E6E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>
            <a:extLst>
              <a:ext uri="{FF2B5EF4-FFF2-40B4-BE49-F238E27FC236}">
                <a16:creationId xmlns:a16="http://schemas.microsoft.com/office/drawing/2014/main" id="{535B2F5D-3986-1C01-CB42-AA022F98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F144-53BC-004A-BD36-C30F0B05E4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569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13">
            <a:extLst>
              <a:ext uri="{FF2B5EF4-FFF2-40B4-BE49-F238E27FC236}">
                <a16:creationId xmlns:a16="http://schemas.microsoft.com/office/drawing/2014/main" id="{F1C924D2-A6BB-0BD8-DACF-832158C9B4CC}"/>
              </a:ext>
            </a:extLst>
          </p:cNvPr>
          <p:cNvSpPr>
            <a:spLocks/>
          </p:cNvSpPr>
          <p:nvPr/>
        </p:nvSpPr>
        <p:spPr bwMode="auto">
          <a:xfrm rot="420000" flipV="1">
            <a:off x="3165475" y="830263"/>
            <a:ext cx="5257800" cy="3086100"/>
          </a:xfrm>
          <a:custGeom>
            <a:avLst/>
            <a:gdLst>
              <a:gd name="T0" fmla="*/ 0 w 5257800"/>
              <a:gd name="T1" fmla="*/ 0 h 4114800"/>
              <a:gd name="T2" fmla="*/ 5107774 w 5257800"/>
              <a:gd name="T3" fmla="*/ 0 h 4114800"/>
              <a:gd name="T4" fmla="*/ 5257800 w 5257800"/>
              <a:gd name="T5" fmla="*/ 35603 h 4114800"/>
              <a:gd name="T6" fmla="*/ 5257800 w 5257800"/>
              <a:gd name="T7" fmla="*/ 976461 h 4114800"/>
              <a:gd name="T8" fmla="*/ 0 w 5257800"/>
              <a:gd name="T9" fmla="*/ 976461 h 4114800"/>
              <a:gd name="T10" fmla="*/ 0 w 5257800"/>
              <a:gd name="T11" fmla="*/ 0 h 4114800"/>
              <a:gd name="T12" fmla="*/ 0 w 5257800"/>
              <a:gd name="T13" fmla="*/ 0 h 411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pt-BR"/>
          </a:p>
        </p:txBody>
      </p:sp>
      <p:sp>
        <p:nvSpPr>
          <p:cNvPr id="6" name="Triângulo retângulo 14">
            <a:extLst>
              <a:ext uri="{FF2B5EF4-FFF2-40B4-BE49-F238E27FC236}">
                <a16:creationId xmlns:a16="http://schemas.microsoft.com/office/drawing/2014/main" id="{6A4984D6-7DDD-8936-3032-E65B3F569C8F}"/>
              </a:ext>
            </a:extLst>
          </p:cNvPr>
          <p:cNvSpPr>
            <a:spLocks noChangeArrowheads="1"/>
          </p:cNvSpPr>
          <p:nvPr/>
        </p:nvSpPr>
        <p:spPr bwMode="auto">
          <a:xfrm rot="420000" flipV="1">
            <a:off x="8004175" y="4019550"/>
            <a:ext cx="155575" cy="1174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pt-BR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Forma livre 15">
            <a:extLst>
              <a:ext uri="{FF2B5EF4-FFF2-40B4-BE49-F238E27FC236}">
                <a16:creationId xmlns:a16="http://schemas.microsoft.com/office/drawing/2014/main" id="{2F5E1EA1-C145-7C32-5D17-6E42B7A519EB}"/>
              </a:ext>
            </a:extLst>
          </p:cNvPr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orma livre 16">
            <a:extLst>
              <a:ext uri="{FF2B5EF4-FFF2-40B4-BE49-F238E27FC236}">
                <a16:creationId xmlns:a16="http://schemas.microsoft.com/office/drawing/2014/main" id="{97341DA8-B1AA-8C64-C893-E2E517983EFF}"/>
              </a:ext>
            </a:extLst>
          </p:cNvPr>
          <p:cNvSpPr>
            <a:spLocks/>
          </p:cNvSpPr>
          <p:nvPr/>
        </p:nvSpPr>
        <p:spPr bwMode="auto">
          <a:xfrm flipV="1">
            <a:off x="4381500" y="4665663"/>
            <a:ext cx="4762500" cy="4778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4">
            <a:extLst>
              <a:ext uri="{FF2B5EF4-FFF2-40B4-BE49-F238E27FC236}">
                <a16:creationId xmlns:a16="http://schemas.microsoft.com/office/drawing/2014/main" id="{B2F17A22-CA80-6833-AE4B-352A6C39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C6D6A-7A55-A34F-906A-B834AF645F78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10" name="Espaço Reservado para Rodapé 5">
            <a:extLst>
              <a:ext uri="{FF2B5EF4-FFF2-40B4-BE49-F238E27FC236}">
                <a16:creationId xmlns:a16="http://schemas.microsoft.com/office/drawing/2014/main" id="{08C2E73C-483D-97E6-07BE-B97AF752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6">
            <a:extLst>
              <a:ext uri="{FF2B5EF4-FFF2-40B4-BE49-F238E27FC236}">
                <a16:creationId xmlns:a16="http://schemas.microsoft.com/office/drawing/2014/main" id="{F73E7A51-0699-D18E-6E70-43D6094E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B73A0-A743-6745-A09D-ACDE8967A15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615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62675FA4-0E17-EF6A-11E1-CCCDDA017433}"/>
              </a:ext>
            </a:extLst>
          </p:cNvPr>
          <p:cNvSpPr>
            <a:spLocks/>
          </p:cNvSpPr>
          <p:nvPr/>
        </p:nvSpPr>
        <p:spPr bwMode="auto">
          <a:xfrm>
            <a:off x="-9525" y="-63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F85F614D-E5FA-9CCE-952B-6C9479E14BFE}"/>
              </a:ext>
            </a:extLst>
          </p:cNvPr>
          <p:cNvSpPr>
            <a:spLocks/>
          </p:cNvSpPr>
          <p:nvPr/>
        </p:nvSpPr>
        <p:spPr bwMode="auto">
          <a:xfrm>
            <a:off x="4381500" y="-6350"/>
            <a:ext cx="4762500" cy="4794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Espaço Reservado para Título 8">
            <a:extLst>
              <a:ext uri="{FF2B5EF4-FFF2-40B4-BE49-F238E27FC236}">
                <a16:creationId xmlns:a16="http://schemas.microsoft.com/office/drawing/2014/main" id="{8D824A70-305E-0186-409F-266A846730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1029" name="Espaço Reservado para Texto 29">
            <a:extLst>
              <a:ext uri="{FF2B5EF4-FFF2-40B4-BE49-F238E27FC236}">
                <a16:creationId xmlns:a16="http://schemas.microsoft.com/office/drawing/2014/main" id="{0A087746-B410-30DD-BA74-F6804BEBE1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50975"/>
            <a:ext cx="8229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id="{0F58A725-DA43-E6CC-66BA-6F904EEE64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Constantia" charset="0"/>
                <a:ea typeface="ＭＳ Ｐゴシック" charset="-128"/>
              </a:defRPr>
            </a:lvl1pPr>
          </a:lstStyle>
          <a:p>
            <a:pPr>
              <a:defRPr/>
            </a:pPr>
            <a:fld id="{656A137B-756A-F141-A9F3-E679A47B2FC4}" type="datetimeFigureOut">
              <a:rPr lang="pt-BR" altLang="x-none"/>
              <a:pPr>
                <a:defRPr/>
              </a:pPr>
              <a:t>03/05/2024</a:t>
            </a:fld>
            <a:endParaRPr lang="pt-BR" altLang="x-none"/>
          </a:p>
        </p:txBody>
      </p:sp>
      <p:sp>
        <p:nvSpPr>
          <p:cNvPr id="22" name="Espaço Reservado para Rodapé 21">
            <a:extLst>
              <a:ext uri="{FF2B5EF4-FFF2-40B4-BE49-F238E27FC236}">
                <a16:creationId xmlns:a16="http://schemas.microsoft.com/office/drawing/2014/main" id="{CFE05EC8-9FB1-4854-642D-55794DB21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463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>
            <a:extLst>
              <a:ext uri="{FF2B5EF4-FFF2-40B4-BE49-F238E27FC236}">
                <a16:creationId xmlns:a16="http://schemas.microsoft.com/office/drawing/2014/main" id="{8A2B9BC2-1EB8-9869-A68F-6F2D47453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463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AA583A30-4BE6-7F4C-B690-CE20FDB1B3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grpSp>
        <p:nvGrpSpPr>
          <p:cNvPr id="1033" name="Grupo 1">
            <a:extLst>
              <a:ext uri="{FF2B5EF4-FFF2-40B4-BE49-F238E27FC236}">
                <a16:creationId xmlns:a16="http://schemas.microsoft.com/office/drawing/2014/main" id="{C096BCC0-7430-3AA5-FFB3-D581FC3926D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C0652F7E-F123-D06E-71A8-040AB26AD02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346664FA-0AEA-E785-4973-8C629B8484A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3A0848-2F36-EEB2-51A8-CCA813D36CC4}"/>
              </a:ext>
            </a:extLst>
          </p:cNvPr>
          <p:cNvSpPr/>
          <p:nvPr/>
        </p:nvSpPr>
        <p:spPr>
          <a:xfrm>
            <a:off x="1547664" y="915566"/>
            <a:ext cx="5409253" cy="264687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x-none" sz="5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ea typeface="ＭＳ Ｐゴシック" charset="0"/>
                <a:cs typeface="Abadi MT Condensed Extra Bold"/>
              </a:rPr>
              <a:t>DESAFIOS</a:t>
            </a:r>
            <a:r>
              <a:rPr lang="x-none" sz="4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ea typeface="ＭＳ Ｐゴシック" charset="0"/>
                <a:cs typeface="Abadi MT Condensed Extra Bold"/>
              </a:rPr>
              <a:t> </a:t>
            </a:r>
            <a:endParaRPr lang="bg-BG" sz="44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badi MT Condensed Extra Bold"/>
              <a:ea typeface="ＭＳ Ｐゴシック" charset="0"/>
              <a:cs typeface="Abadi MT Condensed Extra Bold"/>
            </a:endParaRPr>
          </a:p>
          <a:p>
            <a:pPr algn="ctr" eaLnBrk="1" hangingPunct="1">
              <a:defRPr/>
            </a:pPr>
            <a:r>
              <a:rPr lang="x-none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ea typeface="ＭＳ Ｐゴシック" charset="0"/>
                <a:cs typeface="Abadi MT Condensed Extra Bold"/>
              </a:rPr>
              <a:t>DO</a:t>
            </a:r>
          </a:p>
          <a:p>
            <a:pPr algn="ctr" eaLnBrk="1" hangingPunct="1">
              <a:defRPr/>
            </a:pPr>
            <a:r>
              <a:rPr lang="x-none" sz="80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ea typeface="ＭＳ Ｐゴシック" charset="0"/>
                <a:cs typeface="Abadi MT Condensed Extra Bold"/>
              </a:rPr>
              <a:t>ADVENTISMO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2D145C-4FC3-C4E6-1B45-3FF10E7FCFDC}"/>
              </a:ext>
            </a:extLst>
          </p:cNvPr>
          <p:cNvSpPr txBox="1"/>
          <p:nvPr/>
        </p:nvSpPr>
        <p:spPr>
          <a:xfrm>
            <a:off x="5435600" y="4443413"/>
            <a:ext cx="15906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FFFF00"/>
                </a:solidFill>
                <a:latin typeface="+mj-lt"/>
                <a:ea typeface="ＭＳ Ｐゴシック" charset="-128"/>
              </a:rPr>
              <a:t>Arilton Oliveira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0D17353-AEFA-DB3D-2529-B592AF344454}"/>
              </a:ext>
            </a:extLst>
          </p:cNvPr>
          <p:cNvSpPr/>
          <p:nvPr/>
        </p:nvSpPr>
        <p:spPr>
          <a:xfrm>
            <a:off x="395288" y="1492250"/>
            <a:ext cx="6769100" cy="293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578" name="CaixaDeTexto 5">
            <a:extLst>
              <a:ext uri="{FF2B5EF4-FFF2-40B4-BE49-F238E27FC236}">
                <a16:creationId xmlns:a16="http://schemas.microsoft.com/office/drawing/2014/main" id="{989967AF-9D40-47F4-6329-0E78C4516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676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DESAFIOS DO ADVENTISMO</a:t>
            </a:r>
          </a:p>
        </p:txBody>
      </p:sp>
      <p:sp>
        <p:nvSpPr>
          <p:cNvPr id="24579" name="CaixaDeTexto 3">
            <a:extLst>
              <a:ext uri="{FF2B5EF4-FFF2-40B4-BE49-F238E27FC236}">
                <a16:creationId xmlns:a16="http://schemas.microsoft.com/office/drawing/2014/main" id="{386C61A3-DDCD-81E6-C980-105261130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92250"/>
            <a:ext cx="66246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>
                <a:solidFill>
                  <a:srgbClr val="000000"/>
                </a:solidFill>
                <a:latin typeface="Arial" panose="020B0604020202020204" pitchFamily="34" charset="0"/>
              </a:rPr>
              <a:t>Depois de 158 anos de organização, o adventismo parece estar se movendo na mesma direção que outros movimentos religiosos.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ixaDeTexto 3">
            <a:extLst>
              <a:ext uri="{FF2B5EF4-FFF2-40B4-BE49-F238E27FC236}">
                <a16:creationId xmlns:a16="http://schemas.microsoft.com/office/drawing/2014/main" id="{49343CA8-C62A-6C2A-67BE-A6FCE2C25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695450"/>
            <a:ext cx="44291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>
                <a:latin typeface="Calibri" panose="020F0502020204030204" pitchFamily="34" charset="0"/>
              </a:rPr>
              <a:t>Ciclo de Vida da Igreja</a:t>
            </a:r>
            <a:endParaRPr lang="pt-BR" altLang="pt-BR" sz="28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8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pt-BR" altLang="pt-BR" sz="2800">
                <a:solidFill>
                  <a:schemeClr val="bg1"/>
                </a:solidFill>
                <a:latin typeface="Calibri" panose="020F0502020204030204" pitchFamily="34" charset="0"/>
              </a:rPr>
              <a:t>Organização incipiência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Calibri" panose="020F0502020204030204" pitchFamily="34" charset="0"/>
              </a:rPr>
              <a:t>2. Organização formal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Calibri" panose="020F0502020204030204" pitchFamily="34" charset="0"/>
              </a:rPr>
              <a:t>3. Eficiência máxima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Calibri" panose="020F0502020204030204" pitchFamily="34" charset="0"/>
              </a:rPr>
              <a:t>4. Institucionalização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Calibri" panose="020F0502020204030204" pitchFamily="34" charset="0"/>
              </a:rPr>
              <a:t>5. Desintegração.</a:t>
            </a:r>
            <a:endParaRPr lang="pt-BR" altLang="pt-BR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5602" name="Grupo 7">
            <a:extLst>
              <a:ext uri="{FF2B5EF4-FFF2-40B4-BE49-F238E27FC236}">
                <a16:creationId xmlns:a16="http://schemas.microsoft.com/office/drawing/2014/main" id="{667E7262-370A-462B-7E2D-D1418ABFBD4C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851025"/>
            <a:ext cx="2016125" cy="2881313"/>
            <a:chOff x="179512" y="2060848"/>
            <a:chExt cx="2448272" cy="324036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07BE87D-889E-92E5-EBC0-0CED6A71AB24}"/>
                </a:ext>
              </a:extLst>
            </p:cNvPr>
            <p:cNvSpPr/>
            <p:nvPr/>
          </p:nvSpPr>
          <p:spPr>
            <a:xfrm>
              <a:off x="179512" y="2060848"/>
              <a:ext cx="2448272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25605" name="Picture 2">
              <a:extLst>
                <a:ext uri="{FF2B5EF4-FFF2-40B4-BE49-F238E27FC236}">
                  <a16:creationId xmlns:a16="http://schemas.microsoft.com/office/drawing/2014/main" id="{2F3EA035-CDB8-AA49-60D7-3888E8FC2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32856"/>
              <a:ext cx="2304256" cy="310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CaixaDeTexto 5">
            <a:extLst>
              <a:ext uri="{FF2B5EF4-FFF2-40B4-BE49-F238E27FC236}">
                <a16:creationId xmlns:a16="http://schemas.microsoft.com/office/drawing/2014/main" id="{6D43A13C-C56E-6BA9-F8A8-5020814AC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676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DESAFIOS DO ADVENTISMO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F013A297-35BB-654E-1406-C3C142A2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51025"/>
            <a:ext cx="205105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>
            <a:extLst>
              <a:ext uri="{FF2B5EF4-FFF2-40B4-BE49-F238E27FC236}">
                <a16:creationId xmlns:a16="http://schemas.microsoft.com/office/drawing/2014/main" id="{562B41B5-D161-AA3A-2446-3277D62A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52613"/>
            <a:ext cx="20875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E54DC8A7-F10C-34DD-6595-52401B404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51025"/>
            <a:ext cx="20891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CaixaDeTexto 5">
            <a:extLst>
              <a:ext uri="{FF2B5EF4-FFF2-40B4-BE49-F238E27FC236}">
                <a16:creationId xmlns:a16="http://schemas.microsoft.com/office/drawing/2014/main" id="{ECA106A0-FD85-309C-F181-D4D5C316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676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DESAFIOS DO ADVENTISMO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D3331-B552-DF03-3BD6-65592DE75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752" y="3147814"/>
            <a:ext cx="5974432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Abraão – </a:t>
            </a:r>
            <a:r>
              <a:rPr lang="pt-BR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Isaque</a:t>
            </a: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Jacó</a:t>
            </a:r>
            <a:b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filhos – 12 tribos</a:t>
            </a:r>
            <a:b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Daniel 9:24-27 </a:t>
            </a:r>
          </a:p>
        </p:txBody>
      </p:sp>
      <p:sp>
        <p:nvSpPr>
          <p:cNvPr id="27650" name="CaixaDeTexto 4">
            <a:extLst>
              <a:ext uri="{FF2B5EF4-FFF2-40B4-BE49-F238E27FC236}">
                <a16:creationId xmlns:a16="http://schemas.microsoft.com/office/drawing/2014/main" id="{4807D73D-8ECB-6F32-BC66-396AC7ADB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771525"/>
            <a:ext cx="453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POVO DE ISRAEL</a:t>
            </a:r>
          </a:p>
        </p:txBody>
      </p:sp>
      <p:grpSp>
        <p:nvGrpSpPr>
          <p:cNvPr id="27651" name="Grupo 5">
            <a:extLst>
              <a:ext uri="{FF2B5EF4-FFF2-40B4-BE49-F238E27FC236}">
                <a16:creationId xmlns:a16="http://schemas.microsoft.com/office/drawing/2014/main" id="{601E0C33-EE1F-72FE-9BE3-9EF0CC137B49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708150"/>
            <a:ext cx="1943100" cy="2808288"/>
            <a:chOff x="179512" y="2060848"/>
            <a:chExt cx="2520280" cy="324036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AAE974-10A4-DB9E-F949-6C4FF3587AA1}"/>
                </a:ext>
              </a:extLst>
            </p:cNvPr>
            <p:cNvSpPr/>
            <p:nvPr/>
          </p:nvSpPr>
          <p:spPr>
            <a:xfrm>
              <a:off x="179512" y="2060848"/>
              <a:ext cx="2520280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27653" name="Picture 4" descr="C:\Users\arilton.oliveira\Documents\IMAGENS\Personagens Bíblicos\Moisés\05 Páscoa E Saída\0607151.jpg">
              <a:extLst>
                <a:ext uri="{FF2B5EF4-FFF2-40B4-BE49-F238E27FC236}">
                  <a16:creationId xmlns:a16="http://schemas.microsoft.com/office/drawing/2014/main" id="{2C5D6458-F420-5CAF-B732-1385DF744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204864"/>
              <a:ext cx="2221088" cy="296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B3B92-0265-D738-1664-B55C36AAE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784" y="3579862"/>
            <a:ext cx="5038328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Deus levanta o novo Israel, com base em 12 apóstolos, como as 12 tribos, para proclamar sua mensagem. A Igreja Cristã Primitiva cresceu no primeiro século de sua existência, mas logo se corrompeu, cedendo ao paganismo romano.</a:t>
            </a:r>
          </a:p>
        </p:txBody>
      </p:sp>
      <p:sp>
        <p:nvSpPr>
          <p:cNvPr id="28674" name="CaixaDeTexto 4">
            <a:extLst>
              <a:ext uri="{FF2B5EF4-FFF2-40B4-BE49-F238E27FC236}">
                <a16:creationId xmlns:a16="http://schemas.microsoft.com/office/drawing/2014/main" id="{1E2D4AA9-4602-14E2-86D2-1A5B2E251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896938"/>
            <a:ext cx="58324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IGREJA CRISTÃ PRIMITIVA</a:t>
            </a:r>
          </a:p>
        </p:txBody>
      </p:sp>
      <p:grpSp>
        <p:nvGrpSpPr>
          <p:cNvPr id="28675" name="Grupo 5">
            <a:extLst>
              <a:ext uri="{FF2B5EF4-FFF2-40B4-BE49-F238E27FC236}">
                <a16:creationId xmlns:a16="http://schemas.microsoft.com/office/drawing/2014/main" id="{6CD67F01-5199-1910-44DC-FB5BDA5BCC62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779588"/>
            <a:ext cx="1944688" cy="2736850"/>
            <a:chOff x="179512" y="2060848"/>
            <a:chExt cx="2448272" cy="324036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A7F9DE6-EBE8-DE4B-5E47-6A0E792B033F}"/>
                </a:ext>
              </a:extLst>
            </p:cNvPr>
            <p:cNvSpPr/>
            <p:nvPr/>
          </p:nvSpPr>
          <p:spPr>
            <a:xfrm>
              <a:off x="179512" y="2060848"/>
              <a:ext cx="2448272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28677" name="Picture 4" descr="C:\Users\arilton.oliveira\Documents\IMAGENS\07. Temas da Biblia\Igreja Primitiva\1 Demais(Ig. Prim.)\0601110.jpg">
              <a:extLst>
                <a:ext uri="{FF2B5EF4-FFF2-40B4-BE49-F238E27FC236}">
                  <a16:creationId xmlns:a16="http://schemas.microsoft.com/office/drawing/2014/main" id="{83E875BF-CFAE-B70B-2383-54A9CE7C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32856"/>
              <a:ext cx="2304256" cy="307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D8588-7A58-D4D4-377D-9466F1538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7824" y="3363838"/>
            <a:ext cx="4318248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“E se aqueles dias não fossem abreviados, ninguém se salvaria; mas por causa dos escolhidos serão abreviados aqueles dias.  </a:t>
            </a:r>
            <a:r>
              <a:rPr lang="pt-BR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Mateus 24:22</a:t>
            </a:r>
            <a:b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Reforma Protestante cresceu de forma extraordinária, mas não levou ao cabo o plano divino.</a:t>
            </a:r>
          </a:p>
        </p:txBody>
      </p:sp>
      <p:sp>
        <p:nvSpPr>
          <p:cNvPr id="29698" name="CaixaDeTexto 4">
            <a:extLst>
              <a:ext uri="{FF2B5EF4-FFF2-40B4-BE49-F238E27FC236}">
                <a16:creationId xmlns:a16="http://schemas.microsoft.com/office/drawing/2014/main" id="{3E23669B-1EC2-5F2B-5FAE-9AC6DDD66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88988"/>
            <a:ext cx="6048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REFORMA PROTESTANTE</a:t>
            </a:r>
          </a:p>
        </p:txBody>
      </p:sp>
      <p:grpSp>
        <p:nvGrpSpPr>
          <p:cNvPr id="29699" name="Grupo 6">
            <a:extLst>
              <a:ext uri="{FF2B5EF4-FFF2-40B4-BE49-F238E27FC236}">
                <a16:creationId xmlns:a16="http://schemas.microsoft.com/office/drawing/2014/main" id="{1A3E2979-11BC-7DBE-7D13-A4C4A3F47EFF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544638"/>
            <a:ext cx="2016125" cy="2682875"/>
            <a:chOff x="179512" y="2060848"/>
            <a:chExt cx="2448272" cy="324036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512A17C-F093-1CC0-013F-7B60F5A9F183}"/>
                </a:ext>
              </a:extLst>
            </p:cNvPr>
            <p:cNvSpPr/>
            <p:nvPr/>
          </p:nvSpPr>
          <p:spPr>
            <a:xfrm>
              <a:off x="179512" y="2060848"/>
              <a:ext cx="2448272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29701" name="Picture 4" descr="C:\Users\arilton.oliveira\Documents\IMAGENS\PERSONAGENS\História Geral\5 Lutero\0614233.jpg">
              <a:extLst>
                <a:ext uri="{FF2B5EF4-FFF2-40B4-BE49-F238E27FC236}">
                  <a16:creationId xmlns:a16="http://schemas.microsoft.com/office/drawing/2014/main" id="{4F41A080-3CCB-EB15-CD8E-9FA6CEDA4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2132856"/>
              <a:ext cx="2267542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4A01D-930D-2171-40A0-901C708B9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048" y="3003798"/>
            <a:ext cx="4102224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Deus chama um fazendeiro, Guilherme Miller.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movimento milerita surge a Igreja Adventista, que se organiza em 1863.</a:t>
            </a:r>
            <a:endParaRPr lang="pt-BR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CaixaDeTexto 2">
            <a:extLst>
              <a:ext uri="{FF2B5EF4-FFF2-40B4-BE49-F238E27FC236}">
                <a16:creationId xmlns:a16="http://schemas.microsoft.com/office/drawing/2014/main" id="{BF86F5CD-296D-9713-17C4-2E4538E6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844550"/>
            <a:ext cx="619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MOVIMENTO MILERITA</a:t>
            </a:r>
          </a:p>
        </p:txBody>
      </p:sp>
      <p:grpSp>
        <p:nvGrpSpPr>
          <p:cNvPr id="30723" name="Grupo 6">
            <a:extLst>
              <a:ext uri="{FF2B5EF4-FFF2-40B4-BE49-F238E27FC236}">
                <a16:creationId xmlns:a16="http://schemas.microsoft.com/office/drawing/2014/main" id="{F9B6D41D-BB89-7359-D110-3C6089EAAE18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851025"/>
            <a:ext cx="1800225" cy="2430463"/>
            <a:chOff x="179512" y="2060848"/>
            <a:chExt cx="2448272" cy="324036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BD8863E-F0C2-C844-A933-7834D7B32E50}"/>
                </a:ext>
              </a:extLst>
            </p:cNvPr>
            <p:cNvSpPr/>
            <p:nvPr/>
          </p:nvSpPr>
          <p:spPr>
            <a:xfrm>
              <a:off x="179512" y="2060848"/>
              <a:ext cx="2448272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30725" name="Picture 4">
              <a:extLst>
                <a:ext uri="{FF2B5EF4-FFF2-40B4-BE49-F238E27FC236}">
                  <a16:creationId xmlns:a16="http://schemas.microsoft.com/office/drawing/2014/main" id="{3B641D52-42C1-2948-6BC0-CD516D5B1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32856"/>
              <a:ext cx="2272948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aixaDeTexto 3">
            <a:extLst>
              <a:ext uri="{FF2B5EF4-FFF2-40B4-BE49-F238E27FC236}">
                <a16:creationId xmlns:a16="http://schemas.microsoft.com/office/drawing/2014/main" id="{B179181A-C819-64E9-2AAB-C58C4E0A0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924050"/>
            <a:ext cx="41052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pt-BR" sz="2000" b="1">
                <a:latin typeface="Arial" panose="020B0604020202020204" pitchFamily="34" charset="0"/>
              </a:rPr>
              <a:t>“</a:t>
            </a:r>
            <a:r>
              <a:rPr lang="pt-BR" altLang="ja-JP" sz="2000" b="1">
                <a:latin typeface="Arial" panose="020B0604020202020204" pitchFamily="34" charset="0"/>
              </a:rPr>
              <a:t>A história dos organismos religiosos ensina que a terceira geração de membros enfraquece a textura do movimento, porque perde contato com os fundamentos cridos e defendidos pelos pioneiros</a:t>
            </a:r>
            <a:r>
              <a:rPr lang="ja-JP" altLang="pt-BR" sz="2000" b="1">
                <a:latin typeface="Arial" panose="020B0604020202020204" pitchFamily="34" charset="0"/>
              </a:rPr>
              <a:t>”</a:t>
            </a:r>
            <a:r>
              <a:rPr lang="pt-BR" altLang="ja-JP" sz="2000" b="1">
                <a:latin typeface="Arial" panose="020B0604020202020204" pitchFamily="34" charset="0"/>
              </a:rPr>
              <a:t>. </a:t>
            </a:r>
            <a:br>
              <a:rPr lang="pt-BR" altLang="ja-JP" sz="2000" b="1">
                <a:latin typeface="Arial" panose="020B0604020202020204" pitchFamily="34" charset="0"/>
              </a:rPr>
            </a:br>
            <a:r>
              <a:rPr lang="pt-BR" altLang="ja-JP" sz="1400" b="1" i="1">
                <a:solidFill>
                  <a:srgbClr val="FFFF00"/>
                </a:solidFill>
                <a:latin typeface="Arial" panose="020B0604020202020204" pitchFamily="34" charset="0"/>
              </a:rPr>
              <a:t>A mão de Deus ao leme, </a:t>
            </a:r>
            <a:r>
              <a:rPr lang="pt-BR" altLang="ja-JP" sz="1400" b="1">
                <a:solidFill>
                  <a:srgbClr val="FFFF00"/>
                </a:solidFill>
                <a:latin typeface="Arial" panose="020B0604020202020204" pitchFamily="34" charset="0"/>
              </a:rPr>
              <a:t>9.</a:t>
            </a:r>
            <a:endParaRPr lang="pt-BR" altLang="pt-BR" sz="2000" b="1">
              <a:latin typeface="Arial" panose="020B0604020202020204" pitchFamily="34" charset="0"/>
            </a:endParaRPr>
          </a:p>
        </p:txBody>
      </p:sp>
      <p:grpSp>
        <p:nvGrpSpPr>
          <p:cNvPr id="31746" name="Grupo 6">
            <a:extLst>
              <a:ext uri="{FF2B5EF4-FFF2-40B4-BE49-F238E27FC236}">
                <a16:creationId xmlns:a16="http://schemas.microsoft.com/office/drawing/2014/main" id="{65406A8C-748A-D741-FE42-541E6CFFD6AC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924050"/>
            <a:ext cx="1728787" cy="2430463"/>
            <a:chOff x="179512" y="2060848"/>
            <a:chExt cx="2448272" cy="324036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5C709C3-3530-6D30-77F2-F2FC58261404}"/>
                </a:ext>
              </a:extLst>
            </p:cNvPr>
            <p:cNvSpPr/>
            <p:nvPr/>
          </p:nvSpPr>
          <p:spPr>
            <a:xfrm>
              <a:off x="179512" y="2060848"/>
              <a:ext cx="2448272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31749" name="Picture 3">
              <a:extLst>
                <a:ext uri="{FF2B5EF4-FFF2-40B4-BE49-F238E27FC236}">
                  <a16:creationId xmlns:a16="http://schemas.microsoft.com/office/drawing/2014/main" id="{4C32C028-5EBA-E723-B43A-B994C9855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32856"/>
              <a:ext cx="2304256" cy="3096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CaixaDeTexto 5">
            <a:extLst>
              <a:ext uri="{FF2B5EF4-FFF2-40B4-BE49-F238E27FC236}">
                <a16:creationId xmlns:a16="http://schemas.microsoft.com/office/drawing/2014/main" id="{E00A5EFF-1B56-30B5-3AFB-977011B30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5625"/>
            <a:ext cx="74882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QUAL SERÁ O FUTURO DO ADVENTISMO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820BF-FBEC-3ACA-F7C7-076EA695B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992" y="3435846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tx1"/>
                </a:solidFill>
              </a:rPr>
              <a:t>“Por não haverem cumprido o propósito de Deus, os filhos de Israel foram abandonados e o convite divino foi estendido a outros povos. Se estes também se provarem infiéis, não serão da mesma maneira rejeitados?”. </a:t>
            </a: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rgbClr val="FFFF00"/>
                </a:solidFill>
              </a:rPr>
              <a:t>Parábolas de Jesus, 304.</a:t>
            </a:r>
          </a:p>
        </p:txBody>
      </p:sp>
      <p:sp>
        <p:nvSpPr>
          <p:cNvPr id="32770" name="CaixaDeTexto 5">
            <a:extLst>
              <a:ext uri="{FF2B5EF4-FFF2-40B4-BE49-F238E27FC236}">
                <a16:creationId xmlns:a16="http://schemas.microsoft.com/office/drawing/2014/main" id="{3A075998-8F24-7D12-8C43-A53F669A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676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TEM DEUS UM PLANO B?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9D96AB-0EB9-1C1A-2126-5B7566DFF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chemeClr val="tx1"/>
                </a:solidFill>
              </a:rPr>
              <a:t>Poderia a IASD ser substituída por um movimento mais leal a revelação divina?</a:t>
            </a:r>
            <a:endParaRPr lang="pt-BR" sz="2800" dirty="0">
              <a:solidFill>
                <a:srgbClr val="FFFF00"/>
              </a:solidFill>
            </a:endParaRPr>
          </a:p>
        </p:txBody>
      </p:sp>
      <p:sp>
        <p:nvSpPr>
          <p:cNvPr id="33794" name="CaixaDeTexto 5">
            <a:extLst>
              <a:ext uri="{FF2B5EF4-FFF2-40B4-BE49-F238E27FC236}">
                <a16:creationId xmlns:a16="http://schemas.microsoft.com/office/drawing/2014/main" id="{CC5FFE88-A322-C916-6E4D-16B8F0D51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676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TEM DEUS UM PLANO B?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81AFF02F-D24B-F4C3-1CEC-E435FEB72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16386" name="Content Placeholder 3">
            <a:extLst>
              <a:ext uri="{FF2B5EF4-FFF2-40B4-BE49-F238E27FC236}">
                <a16:creationId xmlns:a16="http://schemas.microsoft.com/office/drawing/2014/main" id="{A681FC5E-FA60-566F-FDA1-E10753989CE1}"/>
              </a:ext>
            </a:extLst>
          </p:cNvPr>
          <p:cNvGraphicFramePr>
            <a:graphicFrameLocks/>
          </p:cNvGraphicFramePr>
          <p:nvPr/>
        </p:nvGraphicFramePr>
        <p:xfrm>
          <a:off x="755650" y="1203325"/>
          <a:ext cx="6027738" cy="371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531100" imgH="5156200" progId="Excel.Chart.8">
                  <p:embed/>
                </p:oleObj>
              </mc:Choice>
              <mc:Fallback>
                <p:oleObj r:id="rId2" imgW="7531100" imgH="5156200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203325"/>
                        <a:ext cx="6027738" cy="371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CA8BB-A067-ED37-3E7A-DBE73E757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 dirty="0">
                <a:solidFill>
                  <a:srgbClr val="FFFF00"/>
                </a:solidFill>
              </a:rPr>
              <a:t>Três fatores a serem considerados</a:t>
            </a:r>
            <a:endParaRPr lang="pt-BR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69A46-CCB6-FF92-7C18-3CD42886B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rgbClr val="FFFF00"/>
                </a:solidFill>
              </a:rPr>
              <a:t>1. Natureza Profética do Movimento Adventista</a:t>
            </a:r>
            <a:endParaRPr lang="pt-B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5C5F2-2A8A-9704-17CA-F96D21113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25756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rgbClr val="FFFF00"/>
                </a:solidFill>
              </a:rPr>
              <a:t>TEXTOS CHAVES</a:t>
            </a:r>
            <a:br>
              <a:rPr lang="pt-BR" sz="4800" dirty="0">
                <a:solidFill>
                  <a:srgbClr val="FFFF00"/>
                </a:solidFill>
              </a:rPr>
            </a:br>
            <a:br>
              <a:rPr lang="pt-BR" sz="4800" dirty="0">
                <a:solidFill>
                  <a:srgbClr val="FFFF00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Daniel 8:14</a:t>
            </a:r>
            <a:br>
              <a:rPr lang="pt-BR" sz="4800" dirty="0">
                <a:solidFill>
                  <a:schemeClr val="tx1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Apocalipse 10:8-10</a:t>
            </a:r>
            <a:endParaRPr lang="pt-B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F87ABDD-3B07-6146-99B4-C3062B874F40}"/>
              </a:ext>
            </a:extLst>
          </p:cNvPr>
          <p:cNvSpPr/>
          <p:nvPr/>
        </p:nvSpPr>
        <p:spPr>
          <a:xfrm>
            <a:off x="323850" y="1131888"/>
            <a:ext cx="6769100" cy="280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26220944-12D9-230A-E642-BD4CDF96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7788"/>
            <a:ext cx="6624637" cy="2419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3600" dirty="0">
                <a:latin typeface="+mj-lt"/>
              </a:rPr>
              <a:t> Ele me disse: Até duas mil e trezentas tardes e manhãs; e o santuário será purificado.</a:t>
            </a:r>
            <a:endParaRPr lang="pt-BR" sz="1400" dirty="0">
              <a:latin typeface="+mj-lt"/>
            </a:endParaRPr>
          </a:p>
          <a:p>
            <a:pPr algn="ctr">
              <a:buFont typeface="Wingdings 2" charset="2"/>
              <a:buNone/>
              <a:defRPr/>
            </a:pPr>
            <a:r>
              <a:rPr lang="pt-BR" sz="3600" b="1" dirty="0">
                <a:solidFill>
                  <a:srgbClr val="C00000"/>
                </a:solidFill>
                <a:latin typeface="+mj-lt"/>
              </a:rPr>
              <a:t>DANIEL 8:14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89B5F2-72F3-79B3-0745-CEB47EC81D48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2BE89E2A-E232-D4C5-5098-7EF587F9F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92163"/>
            <a:ext cx="6624637" cy="3767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2200" dirty="0">
                <a:latin typeface="+mj-lt"/>
              </a:rPr>
              <a:t>A voz que ouvi, vinda do céu, estava de novo falando comigo e dizendo: Vai e toma o livro que se acha aberto na mão do anjo em pé sobre o mar e sobre a terra. Fui, pois, ao anjo, dizendo-lhe que me desse o livrinho. Ele, então, me falou: Toma-o e devora-o; certamente, ele será amargo ao teu estômago, mas, na tua boca, doce como mel. Tomei o livrinho da mão do anjo e o devorei, e, na minha boca, era doce como mel; quando, porém, o comi, o meu estômago ficou amargo.</a:t>
            </a:r>
          </a:p>
          <a:p>
            <a:pPr algn="ctr">
              <a:buFont typeface="Wingdings 2" charset="2"/>
              <a:buNone/>
              <a:defRPr/>
            </a:pPr>
            <a:endParaRPr lang="pt-BR" sz="1000" dirty="0">
              <a:latin typeface="+mj-lt"/>
            </a:endParaRPr>
          </a:p>
          <a:p>
            <a:pPr algn="ctr">
              <a:buFont typeface="Wingdings 2" charset="2"/>
              <a:buNone/>
              <a:defRPr/>
            </a:pPr>
            <a:r>
              <a:rPr lang="pt-BR" sz="2200" b="1" dirty="0">
                <a:solidFill>
                  <a:srgbClr val="C00000"/>
                </a:solidFill>
                <a:latin typeface="+mj-lt"/>
              </a:rPr>
              <a:t>APOCALIPSE 10:8-10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upo 2">
            <a:extLst>
              <a:ext uri="{FF2B5EF4-FFF2-40B4-BE49-F238E27FC236}">
                <a16:creationId xmlns:a16="http://schemas.microsoft.com/office/drawing/2014/main" id="{4ACBFCBE-89C3-8428-9113-66F51B6E8FCF}"/>
              </a:ext>
            </a:extLst>
          </p:cNvPr>
          <p:cNvGrpSpPr>
            <a:grpSpLocks/>
          </p:cNvGrpSpPr>
          <p:nvPr/>
        </p:nvGrpSpPr>
        <p:grpSpPr bwMode="auto">
          <a:xfrm>
            <a:off x="4157663" y="479425"/>
            <a:ext cx="3798887" cy="2646363"/>
            <a:chOff x="4297502" y="188641"/>
            <a:chExt cx="4594978" cy="352839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13835BE-24A5-154E-9D3D-D5D910085D16}"/>
                </a:ext>
              </a:extLst>
            </p:cNvPr>
            <p:cNvSpPr/>
            <p:nvPr/>
          </p:nvSpPr>
          <p:spPr>
            <a:xfrm>
              <a:off x="4297502" y="188641"/>
              <a:ext cx="4594978" cy="3528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39942" name="Imagem 1" descr="DSC01307.JPG">
              <a:extLst>
                <a:ext uri="{FF2B5EF4-FFF2-40B4-BE49-F238E27FC236}">
                  <a16:creationId xmlns:a16="http://schemas.microsoft.com/office/drawing/2014/main" id="{FED58EFA-C27C-09A0-F1BE-85B3C5C0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583" y="332656"/>
              <a:ext cx="4321175" cy="324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38" name="Grupo 3">
            <a:extLst>
              <a:ext uri="{FF2B5EF4-FFF2-40B4-BE49-F238E27FC236}">
                <a16:creationId xmlns:a16="http://schemas.microsoft.com/office/drawing/2014/main" id="{24CB0BCF-B12D-BEB6-179C-EBDA6AF313A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492250"/>
            <a:ext cx="2663825" cy="3321050"/>
            <a:chOff x="395536" y="1196975"/>
            <a:chExt cx="4036047" cy="5184353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84F8AAF9-D450-1692-CDE3-82314F982518}"/>
                </a:ext>
              </a:extLst>
            </p:cNvPr>
            <p:cNvSpPr/>
            <p:nvPr/>
          </p:nvSpPr>
          <p:spPr>
            <a:xfrm>
              <a:off x="395536" y="1196975"/>
              <a:ext cx="4036047" cy="5184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39940" name="Picture 2" descr="C:\Users\arilton.oliveira\Documents\IMAGENS\11. Espirito de Profecia\0607191.jpg">
              <a:extLst>
                <a:ext uri="{FF2B5EF4-FFF2-40B4-BE49-F238E27FC236}">
                  <a16:creationId xmlns:a16="http://schemas.microsoft.com/office/drawing/2014/main" id="{061A759A-11FE-526D-CF58-16F1A51B2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53" y="1330920"/>
              <a:ext cx="3732212" cy="497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7088C3B8-1EA7-8E25-F5E7-AF0ED0EA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 b="20631"/>
          <a:stretch>
            <a:fillRect/>
          </a:stretch>
        </p:blipFill>
        <p:spPr bwMode="auto">
          <a:xfrm>
            <a:off x="325438" y="1276350"/>
            <a:ext cx="85677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upo 1">
            <a:extLst>
              <a:ext uri="{FF2B5EF4-FFF2-40B4-BE49-F238E27FC236}">
                <a16:creationId xmlns:a16="http://schemas.microsoft.com/office/drawing/2014/main" id="{271A875D-134F-BC3B-3CFA-8BD0BF50A43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65138"/>
            <a:ext cx="6624638" cy="3781425"/>
            <a:chOff x="395536" y="1196975"/>
            <a:chExt cx="6624736" cy="5040337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6BDE74FE-D7BD-93CD-B040-E2F2BE1601F8}"/>
                </a:ext>
              </a:extLst>
            </p:cNvPr>
            <p:cNvSpPr/>
            <p:nvPr/>
          </p:nvSpPr>
          <p:spPr>
            <a:xfrm>
              <a:off x="395536" y="1196975"/>
              <a:ext cx="6624736" cy="5040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41987" name="Imagem 1" descr="DSC01350.JPG">
              <a:extLst>
                <a:ext uri="{FF2B5EF4-FFF2-40B4-BE49-F238E27FC236}">
                  <a16:creationId xmlns:a16="http://schemas.microsoft.com/office/drawing/2014/main" id="{27FE7537-765A-3348-76A9-BD25B6E16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47" y="1340655"/>
              <a:ext cx="6335713" cy="475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upo 1">
            <a:extLst>
              <a:ext uri="{FF2B5EF4-FFF2-40B4-BE49-F238E27FC236}">
                <a16:creationId xmlns:a16="http://schemas.microsoft.com/office/drawing/2014/main" id="{A32BAB2A-05AF-DD74-4110-2F356F3D389C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681038"/>
            <a:ext cx="3600450" cy="4105275"/>
            <a:chOff x="395536" y="908721"/>
            <a:chExt cx="4176464" cy="547260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033FB97-9F02-9D64-69D0-576E4D25167D}"/>
                </a:ext>
              </a:extLst>
            </p:cNvPr>
            <p:cNvSpPr/>
            <p:nvPr/>
          </p:nvSpPr>
          <p:spPr>
            <a:xfrm>
              <a:off x="395536" y="908721"/>
              <a:ext cx="4176464" cy="5472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43011" name="Picture 4" descr="MILHARAL">
              <a:extLst>
                <a:ext uri="{FF2B5EF4-FFF2-40B4-BE49-F238E27FC236}">
                  <a16:creationId xmlns:a16="http://schemas.microsoft.com/office/drawing/2014/main" id="{194AF94F-5D7D-860A-4537-5D2C813C1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99" y="1030412"/>
              <a:ext cx="3919537" cy="522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upo 1">
            <a:extLst>
              <a:ext uri="{FF2B5EF4-FFF2-40B4-BE49-F238E27FC236}">
                <a16:creationId xmlns:a16="http://schemas.microsoft.com/office/drawing/2014/main" id="{F26A1A30-D313-DDF5-2FB6-FEFD11C4A3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915988"/>
            <a:ext cx="5749925" cy="3887787"/>
            <a:chOff x="395536" y="1196975"/>
            <a:chExt cx="6768752" cy="5184353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A1270E33-4855-CCE0-06A5-F040D6AC81EB}"/>
                </a:ext>
              </a:extLst>
            </p:cNvPr>
            <p:cNvSpPr/>
            <p:nvPr/>
          </p:nvSpPr>
          <p:spPr>
            <a:xfrm>
              <a:off x="395536" y="1196975"/>
              <a:ext cx="6768752" cy="5184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44035" name="Picture 2" descr="C:\Users\arilton.oliveira.UEB\Documents\FOTOS\VIAGEM EUA _ abril 2006\13abr - Low Hampton, NY\DSC01415.JPG">
              <a:extLst>
                <a:ext uri="{FF2B5EF4-FFF2-40B4-BE49-F238E27FC236}">
                  <a16:creationId xmlns:a16="http://schemas.microsoft.com/office/drawing/2014/main" id="{2D885B65-5426-72A8-E9A1-48EA05AC0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22412"/>
              <a:ext cx="6551612" cy="49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D891DC34-3CD0-2D79-D79A-ED5CE95D4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17410" name="Chart 1">
            <a:extLst>
              <a:ext uri="{FF2B5EF4-FFF2-40B4-BE49-F238E27FC236}">
                <a16:creationId xmlns:a16="http://schemas.microsoft.com/office/drawing/2014/main" id="{43A80BB8-770C-B0DB-48CE-02D39FE71C02}"/>
              </a:ext>
            </a:extLst>
          </p:cNvPr>
          <p:cNvGraphicFramePr>
            <a:graphicFrameLocks/>
          </p:cNvGraphicFramePr>
          <p:nvPr/>
        </p:nvGraphicFramePr>
        <p:xfrm>
          <a:off x="776288" y="1225550"/>
          <a:ext cx="6078537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337300" imgH="3854450" progId="Excel.Chart.8">
                  <p:embed/>
                </p:oleObj>
              </mc:Choice>
              <mc:Fallback>
                <p:oleObj r:id="rId2" imgW="6337300" imgH="385445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25550"/>
                        <a:ext cx="6078537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upo 1">
            <a:extLst>
              <a:ext uri="{FF2B5EF4-FFF2-40B4-BE49-F238E27FC236}">
                <a16:creationId xmlns:a16="http://schemas.microsoft.com/office/drawing/2014/main" id="{47A3CA9C-31D6-69F3-C988-0792CD260129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555625"/>
            <a:ext cx="2881312" cy="3568700"/>
            <a:chOff x="395536" y="1196975"/>
            <a:chExt cx="4036047" cy="5184353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3AF03A6-CFC9-394D-5741-35B3787486D2}"/>
                </a:ext>
              </a:extLst>
            </p:cNvPr>
            <p:cNvSpPr/>
            <p:nvPr/>
          </p:nvSpPr>
          <p:spPr>
            <a:xfrm>
              <a:off x="395536" y="1196975"/>
              <a:ext cx="4036047" cy="5184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45060" name="Imagem 1" descr="DSC01437.JPG">
              <a:extLst>
                <a:ext uri="{FF2B5EF4-FFF2-40B4-BE49-F238E27FC236}">
                  <a16:creationId xmlns:a16="http://schemas.microsoft.com/office/drawing/2014/main" id="{9FF81D2E-9DF5-DEC5-9B41-E89AB0A7F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15" y="1326271"/>
              <a:ext cx="3671888" cy="489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58" name="Text Box 3">
            <a:extLst>
              <a:ext uri="{FF2B5EF4-FFF2-40B4-BE49-F238E27FC236}">
                <a16:creationId xmlns:a16="http://schemas.microsoft.com/office/drawing/2014/main" id="{F6DD267C-C127-A155-D06C-2D424E2AB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842963"/>
            <a:ext cx="50053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“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</a:rPr>
              <a:t>Anjos vigiam o precioso pó deste servo de Deus, e ele ressurgirá ao som da última trombeta</a:t>
            </a:r>
            <a:r>
              <a:rPr lang="pt-BR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”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Primeiros Escritos, 258.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FD517-0362-50FF-13C4-99133AF16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rgbClr val="FFFF00"/>
                </a:solidFill>
              </a:rPr>
              <a:t>2. Legado Profético de </a:t>
            </a:r>
            <a:br>
              <a:rPr lang="pt-BR" sz="4800" dirty="0">
                <a:solidFill>
                  <a:srgbClr val="FFFF00"/>
                </a:solidFill>
              </a:rPr>
            </a:br>
            <a:r>
              <a:rPr lang="pt-BR" sz="4800" dirty="0">
                <a:solidFill>
                  <a:srgbClr val="FFFF00"/>
                </a:solidFill>
              </a:rPr>
              <a:t>Ellen G. White</a:t>
            </a:r>
            <a:endParaRPr lang="pt-B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92998-1044-A764-9E17-8D8743E18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25756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rgbClr val="FFFF00"/>
                </a:solidFill>
              </a:rPr>
              <a:t>TEXTOS CHAVES</a:t>
            </a:r>
            <a:br>
              <a:rPr lang="pt-BR" sz="4800" dirty="0">
                <a:solidFill>
                  <a:srgbClr val="FFFF00"/>
                </a:solidFill>
              </a:rPr>
            </a:br>
            <a:br>
              <a:rPr lang="pt-BR" sz="4800" dirty="0">
                <a:solidFill>
                  <a:srgbClr val="FFFF00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Apocalipse 12:17</a:t>
            </a:r>
            <a:br>
              <a:rPr lang="pt-BR" sz="4800" dirty="0">
                <a:solidFill>
                  <a:schemeClr val="tx1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Apocalipse 19:10</a:t>
            </a:r>
            <a:endParaRPr lang="pt-B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7E7007F-E27E-1E4F-F628-8364E9825CC3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5847FFD9-DCC8-11E4-FCC1-E3F9557B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44550"/>
            <a:ext cx="6624637" cy="3527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3600" dirty="0">
                <a:latin typeface="+mj-lt"/>
              </a:rPr>
              <a:t>Irou-se o dragão contra a mulher e foi pelejar com os restantes da sua descendência, os que guardam os mandamentos de Deus e têm o testemunho de Jesus...</a:t>
            </a:r>
          </a:p>
          <a:p>
            <a:pPr algn="ctr">
              <a:buFont typeface="Wingdings 2" charset="2"/>
              <a:buNone/>
              <a:defRPr/>
            </a:pPr>
            <a:r>
              <a:rPr lang="pt-BR" sz="3600" b="1" dirty="0">
                <a:solidFill>
                  <a:srgbClr val="C00000"/>
                </a:solidFill>
                <a:latin typeface="+mj-lt"/>
              </a:rPr>
              <a:t>APOCALIPSE 12:17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D298F2A-E654-1407-76DD-4B8C2CE24EE2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2AC5BCC4-0ECF-4D5B-1299-FFB0DA747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6763"/>
            <a:ext cx="6624637" cy="3749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2800" dirty="0">
                <a:latin typeface="+mj-lt"/>
              </a:rPr>
              <a:t>Prostrei-me ante os seus pés para adorá-lo. Ele, porém, me disse: Vê, não faças isso; sou conservo teu e dos teus irmãos que mantêm o testemunho de Jesus; adora a Deus. </a:t>
            </a:r>
            <a:r>
              <a:rPr lang="pt-BR" sz="4000" dirty="0">
                <a:latin typeface="+mj-lt"/>
              </a:rPr>
              <a:t>Pois o testemunho de Jesus é o espírito da </a:t>
            </a:r>
            <a:r>
              <a:rPr lang="pt-BR" sz="3600" dirty="0">
                <a:latin typeface="+mj-lt"/>
              </a:rPr>
              <a:t>profecia.</a:t>
            </a:r>
            <a:r>
              <a:rPr lang="pt-BR" sz="2800" dirty="0">
                <a:latin typeface="+mj-lt"/>
              </a:rPr>
              <a:t> </a:t>
            </a:r>
          </a:p>
          <a:p>
            <a:pPr algn="ctr">
              <a:buFont typeface="Wingdings 2" charset="2"/>
              <a:buNone/>
              <a:defRPr/>
            </a:pPr>
            <a:r>
              <a:rPr lang="pt-BR" sz="2800" b="1" dirty="0">
                <a:solidFill>
                  <a:srgbClr val="C00000"/>
                </a:solidFill>
                <a:latin typeface="+mj-lt"/>
              </a:rPr>
              <a:t>APOCALIPSE 12:17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upo 1">
            <a:extLst>
              <a:ext uri="{FF2B5EF4-FFF2-40B4-BE49-F238E27FC236}">
                <a16:creationId xmlns:a16="http://schemas.microsoft.com/office/drawing/2014/main" id="{90C9E803-CE10-1551-FC40-87CE2D09C963}"/>
              </a:ext>
            </a:extLst>
          </p:cNvPr>
          <p:cNvGrpSpPr>
            <a:grpSpLocks/>
          </p:cNvGrpSpPr>
          <p:nvPr/>
        </p:nvGrpSpPr>
        <p:grpSpPr bwMode="auto">
          <a:xfrm rot="-373967">
            <a:off x="1350963" y="411163"/>
            <a:ext cx="3652837" cy="4375150"/>
            <a:chOff x="395536" y="476672"/>
            <a:chExt cx="4464496" cy="583264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A98D54DB-CFEE-DB3E-5BA0-6227DAD24866}"/>
                </a:ext>
              </a:extLst>
            </p:cNvPr>
            <p:cNvSpPr/>
            <p:nvPr/>
          </p:nvSpPr>
          <p:spPr>
            <a:xfrm>
              <a:off x="395536" y="476672"/>
              <a:ext cx="4464496" cy="5832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0179" name="Imagem 3" descr="DSC01221.JPG">
              <a:extLst>
                <a:ext uri="{FF2B5EF4-FFF2-40B4-BE49-F238E27FC236}">
                  <a16:creationId xmlns:a16="http://schemas.microsoft.com/office/drawing/2014/main" id="{C087ED5A-1281-4480-D2A9-5DB6E1DE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20688"/>
              <a:ext cx="4178130" cy="55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upo 1">
            <a:extLst>
              <a:ext uri="{FF2B5EF4-FFF2-40B4-BE49-F238E27FC236}">
                <a16:creationId xmlns:a16="http://schemas.microsoft.com/office/drawing/2014/main" id="{8C8945BF-927B-7749-C4FD-954A03DF19B3}"/>
              </a:ext>
            </a:extLst>
          </p:cNvPr>
          <p:cNvGrpSpPr>
            <a:grpSpLocks/>
          </p:cNvGrpSpPr>
          <p:nvPr/>
        </p:nvGrpSpPr>
        <p:grpSpPr bwMode="auto">
          <a:xfrm rot="-303494">
            <a:off x="552450" y="615950"/>
            <a:ext cx="6397625" cy="3673475"/>
            <a:chOff x="405408" y="332656"/>
            <a:chExt cx="6398840" cy="489654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94B37A5-CE4B-9E93-0166-B56CA2673B3B}"/>
                </a:ext>
              </a:extLst>
            </p:cNvPr>
            <p:cNvSpPr/>
            <p:nvPr/>
          </p:nvSpPr>
          <p:spPr>
            <a:xfrm>
              <a:off x="405408" y="332656"/>
              <a:ext cx="6398840" cy="4896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1203" name="Imagem 5" descr="DSC01232.JPG">
              <a:extLst>
                <a:ext uri="{FF2B5EF4-FFF2-40B4-BE49-F238E27FC236}">
                  <a16:creationId xmlns:a16="http://schemas.microsoft.com/office/drawing/2014/main" id="{8306A49D-CF87-28F7-0F4B-6DD0021F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476672"/>
              <a:ext cx="6144683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upo 1">
            <a:extLst>
              <a:ext uri="{FF2B5EF4-FFF2-40B4-BE49-F238E27FC236}">
                <a16:creationId xmlns:a16="http://schemas.microsoft.com/office/drawing/2014/main" id="{E94739DF-E7F1-31FA-0F67-21C2C4473414}"/>
              </a:ext>
            </a:extLst>
          </p:cNvPr>
          <p:cNvGrpSpPr>
            <a:grpSpLocks/>
          </p:cNvGrpSpPr>
          <p:nvPr/>
        </p:nvGrpSpPr>
        <p:grpSpPr bwMode="auto">
          <a:xfrm rot="-306341">
            <a:off x="1208088" y="735013"/>
            <a:ext cx="3370262" cy="4103687"/>
            <a:chOff x="395536" y="476672"/>
            <a:chExt cx="4104456" cy="547260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E93320C-EDB8-04EC-29E4-8CEF9BD528E8}"/>
                </a:ext>
              </a:extLst>
            </p:cNvPr>
            <p:cNvSpPr/>
            <p:nvPr/>
          </p:nvSpPr>
          <p:spPr>
            <a:xfrm>
              <a:off x="395536" y="476672"/>
              <a:ext cx="4104456" cy="5472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2227" name="Picture 2" descr="F:\Documents and Settings\arilton.oliveira\Meus documentos\Fotos\Fotos História da Igreja\Fotos Pioneiros\Hazen Foss.BMP">
              <a:extLst>
                <a:ext uri="{FF2B5EF4-FFF2-40B4-BE49-F238E27FC236}">
                  <a16:creationId xmlns:a16="http://schemas.microsoft.com/office/drawing/2014/main" id="{F20D1E10-5637-FF21-935D-F77F5BB96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20688"/>
              <a:ext cx="3814762" cy="521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upo 1">
            <a:extLst>
              <a:ext uri="{FF2B5EF4-FFF2-40B4-BE49-F238E27FC236}">
                <a16:creationId xmlns:a16="http://schemas.microsoft.com/office/drawing/2014/main" id="{165262E4-D4B8-1A57-3426-18B700D208F9}"/>
              </a:ext>
            </a:extLst>
          </p:cNvPr>
          <p:cNvGrpSpPr>
            <a:grpSpLocks/>
          </p:cNvGrpSpPr>
          <p:nvPr/>
        </p:nvGrpSpPr>
        <p:grpSpPr bwMode="auto">
          <a:xfrm rot="-559671">
            <a:off x="1255713" y="522288"/>
            <a:ext cx="4175125" cy="4213225"/>
            <a:chOff x="395536" y="476672"/>
            <a:chExt cx="4176464" cy="561662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B268888-CB4D-89EB-0C4A-C68C903756A7}"/>
                </a:ext>
              </a:extLst>
            </p:cNvPr>
            <p:cNvSpPr/>
            <p:nvPr/>
          </p:nvSpPr>
          <p:spPr>
            <a:xfrm>
              <a:off x="395536" y="476672"/>
              <a:ext cx="4176464" cy="5616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3251" name="Picture 2" descr="F:\Documents and Settings\arilton.oliveira\Meus documentos\Fotos\Fotos História da Igreja\Fotos Lugares\Sepultura de William Ellis Foy.BMP">
              <a:extLst>
                <a:ext uri="{FF2B5EF4-FFF2-40B4-BE49-F238E27FC236}">
                  <a16:creationId xmlns:a16="http://schemas.microsoft.com/office/drawing/2014/main" id="{7C25C08D-5072-5F9A-1CF2-487E20740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92695"/>
              <a:ext cx="3867150" cy="528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upo 1">
            <a:extLst>
              <a:ext uri="{FF2B5EF4-FFF2-40B4-BE49-F238E27FC236}">
                <a16:creationId xmlns:a16="http://schemas.microsoft.com/office/drawing/2014/main" id="{08DB32FB-6444-C0B0-545B-E1D4BEFE66E0}"/>
              </a:ext>
            </a:extLst>
          </p:cNvPr>
          <p:cNvGrpSpPr>
            <a:grpSpLocks/>
          </p:cNvGrpSpPr>
          <p:nvPr/>
        </p:nvGrpSpPr>
        <p:grpSpPr bwMode="auto">
          <a:xfrm rot="-252969">
            <a:off x="549275" y="630238"/>
            <a:ext cx="6121400" cy="3509962"/>
            <a:chOff x="395536" y="476672"/>
            <a:chExt cx="6120680" cy="468052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DA79EB5-8711-1215-3FC1-A6E714E2D2C7}"/>
                </a:ext>
              </a:extLst>
            </p:cNvPr>
            <p:cNvSpPr/>
            <p:nvPr/>
          </p:nvSpPr>
          <p:spPr>
            <a:xfrm>
              <a:off x="395536" y="476672"/>
              <a:ext cx="6120680" cy="4680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4275" name="Imagem 4" descr="Casa dos Haines.jpg">
              <a:extLst>
                <a:ext uri="{FF2B5EF4-FFF2-40B4-BE49-F238E27FC236}">
                  <a16:creationId xmlns:a16="http://schemas.microsoft.com/office/drawing/2014/main" id="{AED992A6-203E-6725-E748-2EB1D561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20688"/>
              <a:ext cx="5868144" cy="440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858FFBB8-9DC5-4E61-47CC-EFDEF3959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18434" name="Chart 1">
            <a:extLst>
              <a:ext uri="{FF2B5EF4-FFF2-40B4-BE49-F238E27FC236}">
                <a16:creationId xmlns:a16="http://schemas.microsoft.com/office/drawing/2014/main" id="{862D069E-20AE-BD1B-A661-A6590DBBD0C7}"/>
              </a:ext>
            </a:extLst>
          </p:cNvPr>
          <p:cNvGraphicFramePr>
            <a:graphicFrameLocks/>
          </p:cNvGraphicFramePr>
          <p:nvPr/>
        </p:nvGraphicFramePr>
        <p:xfrm>
          <a:off x="776288" y="1225550"/>
          <a:ext cx="6078537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337300" imgH="3854450" progId="Excel.Chart.8">
                  <p:embed/>
                </p:oleObj>
              </mc:Choice>
              <mc:Fallback>
                <p:oleObj r:id="rId2" imgW="6337300" imgH="385445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25550"/>
                        <a:ext cx="6078537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upo 2">
            <a:extLst>
              <a:ext uri="{FF2B5EF4-FFF2-40B4-BE49-F238E27FC236}">
                <a16:creationId xmlns:a16="http://schemas.microsoft.com/office/drawing/2014/main" id="{AF43CEE9-1C2C-CA6C-DE30-322AFAD2A791}"/>
              </a:ext>
            </a:extLst>
          </p:cNvPr>
          <p:cNvGrpSpPr>
            <a:grpSpLocks/>
          </p:cNvGrpSpPr>
          <p:nvPr/>
        </p:nvGrpSpPr>
        <p:grpSpPr bwMode="auto">
          <a:xfrm rot="-211147">
            <a:off x="1312863" y="511175"/>
            <a:ext cx="3387725" cy="4159250"/>
            <a:chOff x="611560" y="404664"/>
            <a:chExt cx="3384376" cy="453650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7EDC8A2-C7C4-4114-F3BE-20E748DCDA72}"/>
                </a:ext>
              </a:extLst>
            </p:cNvPr>
            <p:cNvSpPr/>
            <p:nvPr/>
          </p:nvSpPr>
          <p:spPr>
            <a:xfrm>
              <a:off x="611560" y="404664"/>
              <a:ext cx="3384376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5300" name="Imagem 4" descr="Pg00003.jpg">
              <a:extLst>
                <a:ext uri="{FF2B5EF4-FFF2-40B4-BE49-F238E27FC236}">
                  <a16:creationId xmlns:a16="http://schemas.microsoft.com/office/drawing/2014/main" id="{CF540217-4BB4-2025-F519-7273008F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48680"/>
              <a:ext cx="3124738" cy="4272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0DBB864E-CF6F-3B5C-47BB-27B150597D1C}"/>
              </a:ext>
            </a:extLst>
          </p:cNvPr>
          <p:cNvSpPr/>
          <p:nvPr/>
        </p:nvSpPr>
        <p:spPr>
          <a:xfrm>
            <a:off x="5002721" y="1275607"/>
            <a:ext cx="331638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QUEM FOI </a:t>
            </a:r>
          </a:p>
          <a:p>
            <a:pPr algn="ctr" eaLnBrk="1" hangingPunct="1">
              <a:defRPr/>
            </a:pPr>
            <a:r>
              <a:rPr lang="pt-BR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ELLEN G. WHITE?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upo 1">
            <a:extLst>
              <a:ext uri="{FF2B5EF4-FFF2-40B4-BE49-F238E27FC236}">
                <a16:creationId xmlns:a16="http://schemas.microsoft.com/office/drawing/2014/main" id="{1C5C2025-FAA5-81EC-9B52-632C05B9EB7D}"/>
              </a:ext>
            </a:extLst>
          </p:cNvPr>
          <p:cNvGrpSpPr>
            <a:grpSpLocks/>
          </p:cNvGrpSpPr>
          <p:nvPr/>
        </p:nvGrpSpPr>
        <p:grpSpPr bwMode="auto">
          <a:xfrm rot="-162947">
            <a:off x="1273175" y="555625"/>
            <a:ext cx="3948113" cy="4171950"/>
            <a:chOff x="395536" y="476672"/>
            <a:chExt cx="3564396" cy="475252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10DD9777-089B-8333-4975-57852875198F}"/>
                </a:ext>
              </a:extLst>
            </p:cNvPr>
            <p:cNvSpPr/>
            <p:nvPr/>
          </p:nvSpPr>
          <p:spPr>
            <a:xfrm>
              <a:off x="395536" y="476672"/>
              <a:ext cx="3564396" cy="47525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56323" name="Imagem 1" descr="tiago 1.BMP">
              <a:extLst>
                <a:ext uri="{FF2B5EF4-FFF2-40B4-BE49-F238E27FC236}">
                  <a16:creationId xmlns:a16="http://schemas.microsoft.com/office/drawing/2014/main" id="{8132D4A4-362D-20E7-7918-901886E0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20688"/>
              <a:ext cx="3245665" cy="443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m 2" descr="DSC01203.JPG">
            <a:extLst>
              <a:ext uri="{FF2B5EF4-FFF2-40B4-BE49-F238E27FC236}">
                <a16:creationId xmlns:a16="http://schemas.microsoft.com/office/drawing/2014/main" id="{AF4E8764-5F4F-183E-53C6-55DD5B18C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m 1" descr="DSC00281.JPG">
            <a:extLst>
              <a:ext uri="{FF2B5EF4-FFF2-40B4-BE49-F238E27FC236}">
                <a16:creationId xmlns:a16="http://schemas.microsoft.com/office/drawing/2014/main" id="{4F716C8E-A2E5-D55B-7D31-CD828845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m 1" descr="DSC00283.JPG">
            <a:extLst>
              <a:ext uri="{FF2B5EF4-FFF2-40B4-BE49-F238E27FC236}">
                <a16:creationId xmlns:a16="http://schemas.microsoft.com/office/drawing/2014/main" id="{9E33FC90-1A8A-1AE9-2D23-B80C44B8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m 1" descr="DSC00286.JPG">
            <a:extLst>
              <a:ext uri="{FF2B5EF4-FFF2-40B4-BE49-F238E27FC236}">
                <a16:creationId xmlns:a16="http://schemas.microsoft.com/office/drawing/2014/main" id="{BE105137-ECE8-08BC-821B-73F54D169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upo 1">
            <a:extLst>
              <a:ext uri="{FF2B5EF4-FFF2-40B4-BE49-F238E27FC236}">
                <a16:creationId xmlns:a16="http://schemas.microsoft.com/office/drawing/2014/main" id="{9AE90BF3-66F2-21C3-7585-E2EA366E50F5}"/>
              </a:ext>
            </a:extLst>
          </p:cNvPr>
          <p:cNvGrpSpPr>
            <a:grpSpLocks/>
          </p:cNvGrpSpPr>
          <p:nvPr/>
        </p:nvGrpSpPr>
        <p:grpSpPr bwMode="auto">
          <a:xfrm rot="-324343">
            <a:off x="735013" y="1912938"/>
            <a:ext cx="5976937" cy="2700337"/>
            <a:chOff x="395536" y="476672"/>
            <a:chExt cx="7272808" cy="439248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2749663-A0B9-B8F9-E726-34DB99EFFD07}"/>
                </a:ext>
              </a:extLst>
            </p:cNvPr>
            <p:cNvSpPr/>
            <p:nvPr/>
          </p:nvSpPr>
          <p:spPr>
            <a:xfrm>
              <a:off x="395536" y="476672"/>
              <a:ext cx="7272808" cy="4392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61444" name="Imagem 1" descr="ellen e satff, 1913.BMP">
              <a:extLst>
                <a:ext uri="{FF2B5EF4-FFF2-40B4-BE49-F238E27FC236}">
                  <a16:creationId xmlns:a16="http://schemas.microsoft.com/office/drawing/2014/main" id="{39D63645-0A08-281F-8825-5964310CB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53" y="634380"/>
              <a:ext cx="6938875" cy="4077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513866A7-8AA7-2B13-FECE-E521B057B292}"/>
              </a:ext>
            </a:extLst>
          </p:cNvPr>
          <p:cNvSpPr/>
          <p:nvPr/>
        </p:nvSpPr>
        <p:spPr>
          <a:xfrm>
            <a:off x="2340253" y="629710"/>
            <a:ext cx="4607952" cy="107721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PORQUE CREMOS EM</a:t>
            </a:r>
            <a:br>
              <a:rPr lang="pt-BR" sz="32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pt-BR" sz="32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ELLEN WHITE?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3B130A1-91CC-46F5-CE42-D4C690313318}"/>
              </a:ext>
            </a:extLst>
          </p:cNvPr>
          <p:cNvSpPr/>
          <p:nvPr/>
        </p:nvSpPr>
        <p:spPr>
          <a:xfrm>
            <a:off x="1554295" y="1986410"/>
            <a:ext cx="60929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1. VISÃO</a:t>
            </a:r>
            <a:r>
              <a:rPr lang="pt-BR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B9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pt-BR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SOBRENATURAL</a:t>
            </a: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2">
            <a:extLst>
              <a:ext uri="{FF2B5EF4-FFF2-40B4-BE49-F238E27FC236}">
                <a16:creationId xmlns:a16="http://schemas.microsoft.com/office/drawing/2014/main" id="{85B4A407-3F23-A9DD-C565-F9ADC74C560D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131888"/>
            <a:ext cx="6264275" cy="3294062"/>
            <a:chOff x="395288" y="357188"/>
            <a:chExt cx="6264944" cy="329446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1FF5533F-66A1-DA3E-5733-F501CC383343}"/>
                </a:ext>
              </a:extLst>
            </p:cNvPr>
            <p:cNvSpPr/>
            <p:nvPr/>
          </p:nvSpPr>
          <p:spPr>
            <a:xfrm>
              <a:off x="395288" y="357188"/>
              <a:ext cx="6264944" cy="3294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63491" name="Imagem 1" descr="ellen na carroça, 1910.BMP">
              <a:extLst>
                <a:ext uri="{FF2B5EF4-FFF2-40B4-BE49-F238E27FC236}">
                  <a16:creationId xmlns:a16="http://schemas.microsoft.com/office/drawing/2014/main" id="{28E95EA7-155F-9A0B-9B4D-3C5B5347D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1" y="483394"/>
              <a:ext cx="5976465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3" name="Grupo 2">
            <a:extLst>
              <a:ext uri="{FF2B5EF4-FFF2-40B4-BE49-F238E27FC236}">
                <a16:creationId xmlns:a16="http://schemas.microsoft.com/office/drawing/2014/main" id="{FC1001F0-CCE2-5068-E166-3A7E0852B6F2}"/>
              </a:ext>
            </a:extLst>
          </p:cNvPr>
          <p:cNvGrpSpPr>
            <a:grpSpLocks/>
          </p:cNvGrpSpPr>
          <p:nvPr/>
        </p:nvGrpSpPr>
        <p:grpSpPr bwMode="auto">
          <a:xfrm rot="-458569">
            <a:off x="744538" y="1136650"/>
            <a:ext cx="5730875" cy="3457575"/>
            <a:chOff x="561880" y="973846"/>
            <a:chExt cx="7128792" cy="504744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3A99D78-B83E-5C55-1B25-4358379772CB}"/>
                </a:ext>
              </a:extLst>
            </p:cNvPr>
            <p:cNvSpPr/>
            <p:nvPr/>
          </p:nvSpPr>
          <p:spPr>
            <a:xfrm>
              <a:off x="561880" y="973846"/>
              <a:ext cx="7128792" cy="5047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grpSp>
          <p:nvGrpSpPr>
            <p:cNvPr id="64515" name="Grupo 1">
              <a:extLst>
                <a:ext uri="{FF2B5EF4-FFF2-40B4-BE49-F238E27FC236}">
                  <a16:creationId xmlns:a16="http://schemas.microsoft.com/office/drawing/2014/main" id="{32657DAD-A1BA-A369-84A2-E5C20E2C70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298" y="1052736"/>
              <a:ext cx="6785030" cy="4863751"/>
              <a:chOff x="1833563" y="952362"/>
              <a:chExt cx="5689690" cy="4329325"/>
            </a:xfrm>
          </p:grpSpPr>
          <p:pic>
            <p:nvPicPr>
              <p:cNvPr id="64516" name="Imagem 1" descr="Loma Linda, 15 de abril de 1906.BMP">
                <a:extLst>
                  <a:ext uri="{FF2B5EF4-FFF2-40B4-BE49-F238E27FC236}">
                    <a16:creationId xmlns:a16="http://schemas.microsoft.com/office/drawing/2014/main" id="{FF1A1C42-E9C6-7739-B848-C5E9105D4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3563" y="961597"/>
                <a:ext cx="2864232" cy="1683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17" name="Imagem 2" descr="Universidade Loma Linda.JPG">
                <a:extLst>
                  <a:ext uri="{FF2B5EF4-FFF2-40B4-BE49-F238E27FC236}">
                    <a16:creationId xmlns:a16="http://schemas.microsoft.com/office/drawing/2014/main" id="{8AC87B87-8517-E0A7-E014-1A13B40E3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2644775"/>
                <a:ext cx="3515883" cy="263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18" name="Imagem 3" descr="Sanatório de Loma Linda.BMP">
                <a:extLst>
                  <a:ext uri="{FF2B5EF4-FFF2-40B4-BE49-F238E27FC236}">
                    <a16:creationId xmlns:a16="http://schemas.microsoft.com/office/drawing/2014/main" id="{DF588C03-4D97-51A2-285C-4149805C7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6300" y="952362"/>
                <a:ext cx="2836953" cy="1692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49AC947D-70F7-0FBF-F193-69930460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19458" name="Chart 3">
            <a:extLst>
              <a:ext uri="{FF2B5EF4-FFF2-40B4-BE49-F238E27FC236}">
                <a16:creationId xmlns:a16="http://schemas.microsoft.com/office/drawing/2014/main" id="{D77D0068-D10A-81B8-9589-A07A4CA75C43}"/>
              </a:ext>
            </a:extLst>
          </p:cNvPr>
          <p:cNvGraphicFramePr>
            <a:graphicFrameLocks/>
          </p:cNvGraphicFramePr>
          <p:nvPr/>
        </p:nvGraphicFramePr>
        <p:xfrm>
          <a:off x="776288" y="1225550"/>
          <a:ext cx="6078537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337300" imgH="3854450" progId="Excel.Chart.8">
                  <p:embed/>
                </p:oleObj>
              </mc:Choice>
              <mc:Fallback>
                <p:oleObj r:id="rId2" imgW="6337300" imgH="3854450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25550"/>
                        <a:ext cx="6078537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DC4138E-7363-361B-7E26-079ECB353690}"/>
              </a:ext>
            </a:extLst>
          </p:cNvPr>
          <p:cNvSpPr/>
          <p:nvPr/>
        </p:nvSpPr>
        <p:spPr>
          <a:xfrm>
            <a:off x="0" y="198641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 algn="ctr" eaLnBrk="1" hangingPunct="1">
              <a:defRPr/>
            </a:pPr>
            <a:r>
              <a:rPr lang="pt-BR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2. FORÇA SOBRENATURAL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Grupo 2">
            <a:extLst>
              <a:ext uri="{FF2B5EF4-FFF2-40B4-BE49-F238E27FC236}">
                <a16:creationId xmlns:a16="http://schemas.microsoft.com/office/drawing/2014/main" id="{7538943A-9239-E29C-7640-045B37C3C7EA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276350"/>
            <a:ext cx="2762250" cy="3402013"/>
            <a:chOff x="395536" y="476672"/>
            <a:chExt cx="3564396" cy="4536504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F950B18-C472-F1C6-E885-0BE30FDCE67B}"/>
                </a:ext>
              </a:extLst>
            </p:cNvPr>
            <p:cNvSpPr/>
            <p:nvPr/>
          </p:nvSpPr>
          <p:spPr>
            <a:xfrm>
              <a:off x="395536" y="476672"/>
              <a:ext cx="3564396" cy="4536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66566" name="Imagem 1" descr="DSC00244.JPG">
              <a:extLst>
                <a:ext uri="{FF2B5EF4-FFF2-40B4-BE49-F238E27FC236}">
                  <a16:creationId xmlns:a16="http://schemas.microsoft.com/office/drawing/2014/main" id="{A340EDC0-200E-67EF-4CDD-E910727FC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02" y="692696"/>
              <a:ext cx="3111810" cy="414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562" name="Grupo 1">
            <a:extLst>
              <a:ext uri="{FF2B5EF4-FFF2-40B4-BE49-F238E27FC236}">
                <a16:creationId xmlns:a16="http://schemas.microsoft.com/office/drawing/2014/main" id="{CCD776A6-A762-693C-73F7-CB7B8BC3FE33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12750"/>
            <a:ext cx="3959225" cy="2320925"/>
            <a:chOff x="4211960" y="188640"/>
            <a:chExt cx="3960440" cy="309634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AC1797C8-BDD2-0C72-22D8-983E787212BD}"/>
                </a:ext>
              </a:extLst>
            </p:cNvPr>
            <p:cNvSpPr/>
            <p:nvPr/>
          </p:nvSpPr>
          <p:spPr>
            <a:xfrm>
              <a:off x="4211960" y="188640"/>
              <a:ext cx="3960440" cy="3096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66564" name="Imagem 2" descr="0611056.jpg">
              <a:extLst>
                <a:ext uri="{FF2B5EF4-FFF2-40B4-BE49-F238E27FC236}">
                  <a16:creationId xmlns:a16="http://schemas.microsoft.com/office/drawing/2014/main" id="{E1609C1C-C22F-547B-FCF5-F61FD292F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32656"/>
              <a:ext cx="3691025" cy="2768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3BEF592-1E2F-1A5E-6AC9-2FB897300217}"/>
              </a:ext>
            </a:extLst>
          </p:cNvPr>
          <p:cNvSpPr/>
          <p:nvPr/>
        </p:nvSpPr>
        <p:spPr>
          <a:xfrm>
            <a:off x="0" y="198641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 algn="ctr" eaLnBrk="1" hangingPunct="1">
              <a:defRPr/>
            </a:pPr>
            <a:r>
              <a:rPr lang="pt-BR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3. SABEDORIA SOBRENATURAL</a:t>
            </a: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m 2" descr="Atos dos Apóstolos - 1911.BMP">
            <a:extLst>
              <a:ext uri="{FF2B5EF4-FFF2-40B4-BE49-F238E27FC236}">
                <a16:creationId xmlns:a16="http://schemas.microsoft.com/office/drawing/2014/main" id="{C2EACC88-B5DC-0CF3-548C-2412F6DB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6563"/>
            <a:ext cx="27765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Imagem 3" descr="Grande Conflito - 1888.BMP">
            <a:extLst>
              <a:ext uri="{FF2B5EF4-FFF2-40B4-BE49-F238E27FC236}">
                <a16:creationId xmlns:a16="http://schemas.microsoft.com/office/drawing/2014/main" id="{13A77316-C5E7-89C6-78C5-FC8C71B0D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8758">
            <a:off x="841375" y="812800"/>
            <a:ext cx="28130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61E6BB0-A36D-46A8-CEED-A32F541BBEF6}"/>
              </a:ext>
            </a:extLst>
          </p:cNvPr>
          <p:cNvSpPr/>
          <p:nvPr/>
        </p:nvSpPr>
        <p:spPr>
          <a:xfrm>
            <a:off x="0" y="198641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 algn="ctr" eaLnBrk="1" hangingPunct="1">
              <a:defRPr/>
            </a:pPr>
            <a:r>
              <a:rPr lang="en-US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4. ELEMENTO PREDITIVO</a:t>
            </a:r>
            <a:endParaRPr lang="pt-BR" sz="3600" b="1" dirty="0">
              <a:ln w="31550" cmpd="sng">
                <a:gradFill>
                  <a:gsLst>
                    <a:gs pos="70000">
                      <a:srgbClr val="2D2DB9">
                        <a:shade val="50000"/>
                        <a:satMod val="190000"/>
                      </a:srgbClr>
                    </a:gs>
                    <a:gs pos="0">
                      <a:srgbClr val="2D2DB9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7" name="Grupo 2">
            <a:extLst>
              <a:ext uri="{FF2B5EF4-FFF2-40B4-BE49-F238E27FC236}">
                <a16:creationId xmlns:a16="http://schemas.microsoft.com/office/drawing/2014/main" id="{79B8E2AF-B09E-D89B-81AE-C26E0F05C477}"/>
              </a:ext>
            </a:extLst>
          </p:cNvPr>
          <p:cNvGrpSpPr>
            <a:grpSpLocks/>
          </p:cNvGrpSpPr>
          <p:nvPr/>
        </p:nvGrpSpPr>
        <p:grpSpPr bwMode="auto">
          <a:xfrm>
            <a:off x="5651500" y="249238"/>
            <a:ext cx="3168650" cy="1495425"/>
            <a:chOff x="5652120" y="210952"/>
            <a:chExt cx="3168351" cy="199391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6729CCC-10D7-8FDE-4A17-D0C587B2B913}"/>
                </a:ext>
              </a:extLst>
            </p:cNvPr>
            <p:cNvSpPr/>
            <p:nvPr/>
          </p:nvSpPr>
          <p:spPr>
            <a:xfrm>
              <a:off x="5652120" y="210952"/>
              <a:ext cx="3168351" cy="1993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0662" name="Imagem 3" descr="Incêndio em Battle Creek.BMP">
              <a:extLst>
                <a:ext uri="{FF2B5EF4-FFF2-40B4-BE49-F238E27FC236}">
                  <a16:creationId xmlns:a16="http://schemas.microsoft.com/office/drawing/2014/main" id="{C5926A60-E18C-49FF-F0D9-592C698AF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641" y="332656"/>
              <a:ext cx="3017409" cy="177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8" name="Grupo 1">
            <a:extLst>
              <a:ext uri="{FF2B5EF4-FFF2-40B4-BE49-F238E27FC236}">
                <a16:creationId xmlns:a16="http://schemas.microsoft.com/office/drawing/2014/main" id="{03D1AD7D-7D46-F073-5E16-F65AF9A28122}"/>
              </a:ext>
            </a:extLst>
          </p:cNvPr>
          <p:cNvGrpSpPr>
            <a:grpSpLocks/>
          </p:cNvGrpSpPr>
          <p:nvPr/>
        </p:nvGrpSpPr>
        <p:grpSpPr bwMode="auto">
          <a:xfrm rot="-486941">
            <a:off x="749300" y="1217613"/>
            <a:ext cx="4502150" cy="3294062"/>
            <a:chOff x="395536" y="2044589"/>
            <a:chExt cx="5400600" cy="439248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8248289-A9FD-B092-A697-58247E0F0C11}"/>
                </a:ext>
              </a:extLst>
            </p:cNvPr>
            <p:cNvSpPr/>
            <p:nvPr/>
          </p:nvSpPr>
          <p:spPr>
            <a:xfrm>
              <a:off x="395536" y="2044589"/>
              <a:ext cx="5400600" cy="4392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0660" name="Picture 4" descr="F:\Documents and Settings\arilton.oliveira\Meus documentos\Fotos\Fotos História da Igreja\Fotos Pioneiros\Seventh-Day Adventist Dime Tabernacle, remains after fire, January 7, 1922.jpg">
              <a:extLst>
                <a:ext uri="{FF2B5EF4-FFF2-40B4-BE49-F238E27FC236}">
                  <a16:creationId xmlns:a16="http://schemas.microsoft.com/office/drawing/2014/main" id="{F08919EC-4C87-EB5F-2AFB-8DDFC9119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70" y="2204864"/>
              <a:ext cx="5200650" cy="407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upo 1">
            <a:extLst>
              <a:ext uri="{FF2B5EF4-FFF2-40B4-BE49-F238E27FC236}">
                <a16:creationId xmlns:a16="http://schemas.microsoft.com/office/drawing/2014/main" id="{920E7926-42E1-17EF-8646-A92D7810C993}"/>
              </a:ext>
            </a:extLst>
          </p:cNvPr>
          <p:cNvGrpSpPr>
            <a:grpSpLocks/>
          </p:cNvGrpSpPr>
          <p:nvPr/>
        </p:nvGrpSpPr>
        <p:grpSpPr bwMode="auto">
          <a:xfrm rot="-656802">
            <a:off x="1076325" y="784225"/>
            <a:ext cx="3244850" cy="3713163"/>
            <a:chOff x="395536" y="476672"/>
            <a:chExt cx="4536504" cy="612068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7885CE4-C04E-B948-CD87-E940F8AB6137}"/>
                </a:ext>
              </a:extLst>
            </p:cNvPr>
            <p:cNvSpPr/>
            <p:nvPr/>
          </p:nvSpPr>
          <p:spPr>
            <a:xfrm>
              <a:off x="395536" y="476672"/>
              <a:ext cx="4536504" cy="6120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1684" name="Imagem 1" descr="John Harvey Kellogg.BMP">
              <a:extLst>
                <a:ext uri="{FF2B5EF4-FFF2-40B4-BE49-F238E27FC236}">
                  <a16:creationId xmlns:a16="http://schemas.microsoft.com/office/drawing/2014/main" id="{EEA0798D-474A-C431-0798-AEBEEC9A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20688"/>
              <a:ext cx="4284663" cy="585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2" name="Imagem 4" descr="Living Temple.BMP">
            <a:extLst>
              <a:ext uri="{FF2B5EF4-FFF2-40B4-BE49-F238E27FC236}">
                <a16:creationId xmlns:a16="http://schemas.microsoft.com/office/drawing/2014/main" id="{0C33B001-5B22-70F4-5EB5-F736EA2B7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689">
            <a:off x="6005513" y="954088"/>
            <a:ext cx="157321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D2A9CED-B575-F875-B82B-374E70C65328}"/>
              </a:ext>
            </a:extLst>
          </p:cNvPr>
          <p:cNvSpPr/>
          <p:nvPr/>
        </p:nvSpPr>
        <p:spPr>
          <a:xfrm>
            <a:off x="0" y="198641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 algn="ctr" eaLnBrk="1" hangingPunct="1">
              <a:defRPr/>
            </a:pPr>
            <a:r>
              <a:rPr lang="en-US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5. INTIMIDADE COM DEUS</a:t>
            </a:r>
            <a:endParaRPr lang="pt-BR" sz="3600" b="1" dirty="0">
              <a:ln w="31550" cmpd="sng">
                <a:gradFill>
                  <a:gsLst>
                    <a:gs pos="70000">
                      <a:srgbClr val="2D2DB9">
                        <a:shade val="50000"/>
                        <a:satMod val="190000"/>
                      </a:srgbClr>
                    </a:gs>
                    <a:gs pos="0">
                      <a:srgbClr val="2D2DB9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upo 1">
            <a:extLst>
              <a:ext uri="{FF2B5EF4-FFF2-40B4-BE49-F238E27FC236}">
                <a16:creationId xmlns:a16="http://schemas.microsoft.com/office/drawing/2014/main" id="{4EE20886-16A5-510F-2C70-056E789E6832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915988"/>
            <a:ext cx="5832475" cy="3294062"/>
            <a:chOff x="683568" y="-238211"/>
            <a:chExt cx="7344816" cy="439248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C211477F-2CF8-A3A5-B3D7-333044DA102C}"/>
                </a:ext>
              </a:extLst>
            </p:cNvPr>
            <p:cNvSpPr/>
            <p:nvPr/>
          </p:nvSpPr>
          <p:spPr>
            <a:xfrm>
              <a:off x="683568" y="-238211"/>
              <a:ext cx="7344816" cy="4392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3731" name="Imagem 1" descr="Pregando em 1901.BMP">
              <a:extLst>
                <a:ext uri="{FF2B5EF4-FFF2-40B4-BE49-F238E27FC236}">
                  <a16:creationId xmlns:a16="http://schemas.microsoft.com/office/drawing/2014/main" id="{5614E00F-79E8-3BBB-805E-E12ED6216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-125572"/>
              <a:ext cx="7092280" cy="4167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BE34E8C-EF44-B283-6C35-4D079648EA31}"/>
              </a:ext>
            </a:extLst>
          </p:cNvPr>
          <p:cNvSpPr/>
          <p:nvPr/>
        </p:nvSpPr>
        <p:spPr>
          <a:xfrm>
            <a:off x="0" y="198641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 algn="ctr" eaLnBrk="1" hangingPunct="1">
              <a:defRPr/>
            </a:pPr>
            <a:r>
              <a:rPr lang="en-US" sz="3600" b="1" dirty="0">
                <a:ln w="31550" cmpd="sng">
                  <a:gradFill>
                    <a:gsLst>
                      <a:gs pos="70000">
                        <a:srgbClr val="2D2DB9">
                          <a:shade val="50000"/>
                          <a:satMod val="190000"/>
                        </a:srgbClr>
                      </a:gs>
                      <a:gs pos="0">
                        <a:srgbClr val="2D2DB9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6. GUIA DIVINA</a:t>
            </a:r>
            <a:endParaRPr lang="pt-BR" sz="3600" b="1" dirty="0">
              <a:ln w="31550" cmpd="sng">
                <a:gradFill>
                  <a:gsLst>
                    <a:gs pos="70000">
                      <a:srgbClr val="2D2DB9">
                        <a:shade val="50000"/>
                        <a:satMod val="190000"/>
                      </a:srgbClr>
                    </a:gs>
                    <a:gs pos="0">
                      <a:srgbClr val="2D2DB9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AD6BDADE-B4B9-AB5C-34AC-329B4AF24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20482" name="Chart 1">
            <a:extLst>
              <a:ext uri="{FF2B5EF4-FFF2-40B4-BE49-F238E27FC236}">
                <a16:creationId xmlns:a16="http://schemas.microsoft.com/office/drawing/2014/main" id="{5F3C11D0-E7EE-677F-EF25-BACFACD0D802}"/>
              </a:ext>
            </a:extLst>
          </p:cNvPr>
          <p:cNvGraphicFramePr>
            <a:graphicFrameLocks/>
          </p:cNvGraphicFramePr>
          <p:nvPr/>
        </p:nvGraphicFramePr>
        <p:xfrm>
          <a:off x="776288" y="1225550"/>
          <a:ext cx="6078537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337300" imgH="3854450" progId="Excel.Chart.8">
                  <p:embed/>
                </p:oleObj>
              </mc:Choice>
              <mc:Fallback>
                <p:oleObj r:id="rId2" imgW="6337300" imgH="385445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25550"/>
                        <a:ext cx="6078537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upo 1">
            <a:extLst>
              <a:ext uri="{FF2B5EF4-FFF2-40B4-BE49-F238E27FC236}">
                <a16:creationId xmlns:a16="http://schemas.microsoft.com/office/drawing/2014/main" id="{DE9FDF14-3893-F309-E0C1-31BD7A018C08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250825"/>
            <a:ext cx="4752975" cy="2155825"/>
            <a:chOff x="683568" y="-238211"/>
            <a:chExt cx="4752528" cy="2875123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675595D-972A-47B8-FF74-F5A6D52FB888}"/>
                </a:ext>
              </a:extLst>
            </p:cNvPr>
            <p:cNvSpPr/>
            <p:nvPr/>
          </p:nvSpPr>
          <p:spPr>
            <a:xfrm>
              <a:off x="683568" y="-238211"/>
              <a:ext cx="4752528" cy="2875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5782" name="Picture 2" descr="F:\Documents and Settings\arilton.oliveira\Meus documentos\Fotos\Fotos História da Igreja\Fotos Lugares\Prédio GC Takoma Park.BMP">
              <a:extLst>
                <a:ext uri="{FF2B5EF4-FFF2-40B4-BE49-F238E27FC236}">
                  <a16:creationId xmlns:a16="http://schemas.microsoft.com/office/drawing/2014/main" id="{3D205F9F-5DA6-C576-33E3-597A77355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-99392"/>
              <a:ext cx="4457700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778" name="Grupo 2">
            <a:extLst>
              <a:ext uri="{FF2B5EF4-FFF2-40B4-BE49-F238E27FC236}">
                <a16:creationId xmlns:a16="http://schemas.microsoft.com/office/drawing/2014/main" id="{65534C12-13A8-8508-C415-71FC8EFE0A10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2787650"/>
            <a:ext cx="4919663" cy="2068513"/>
            <a:chOff x="683568" y="-238211"/>
            <a:chExt cx="5976664" cy="3667211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B9AA6BA-82D6-704E-46BD-62E9A0D87664}"/>
                </a:ext>
              </a:extLst>
            </p:cNvPr>
            <p:cNvSpPr/>
            <p:nvPr/>
          </p:nvSpPr>
          <p:spPr>
            <a:xfrm>
              <a:off x="683568" y="-238211"/>
              <a:ext cx="5976664" cy="36672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5780" name="Imagem 2" descr="Minneapolis.BMP">
              <a:extLst>
                <a:ext uri="{FF2B5EF4-FFF2-40B4-BE49-F238E27FC236}">
                  <a16:creationId xmlns:a16="http://schemas.microsoft.com/office/drawing/2014/main" id="{A47ABFC3-9AEF-31BE-7998-E9F79E9FE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79" y="-99392"/>
              <a:ext cx="5715000" cy="335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upo 1">
            <a:extLst>
              <a:ext uri="{FF2B5EF4-FFF2-40B4-BE49-F238E27FC236}">
                <a16:creationId xmlns:a16="http://schemas.microsoft.com/office/drawing/2014/main" id="{802B264E-B2CA-EEE2-E70B-E3B0891B2740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681038"/>
            <a:ext cx="6769100" cy="2874962"/>
            <a:chOff x="683568" y="-238211"/>
            <a:chExt cx="5760640" cy="342908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367B592-2D1E-4648-E332-279CB67CAC43}"/>
                </a:ext>
              </a:extLst>
            </p:cNvPr>
            <p:cNvSpPr/>
            <p:nvPr/>
          </p:nvSpPr>
          <p:spPr>
            <a:xfrm>
              <a:off x="683568" y="-238211"/>
              <a:ext cx="5760640" cy="3429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6803" name="Imagem 1" descr="cadeira de rodas, 1915.BMP">
              <a:extLst>
                <a:ext uri="{FF2B5EF4-FFF2-40B4-BE49-F238E27FC236}">
                  <a16:creationId xmlns:a16="http://schemas.microsoft.com/office/drawing/2014/main" id="{FC52B2AA-55EC-F6FB-2D76-EAEDA5A59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-99392"/>
              <a:ext cx="5429250" cy="319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Grupo 1">
            <a:extLst>
              <a:ext uri="{FF2B5EF4-FFF2-40B4-BE49-F238E27FC236}">
                <a16:creationId xmlns:a16="http://schemas.microsoft.com/office/drawing/2014/main" id="{B6B987C0-BFE3-5EA1-7D18-310C8DE34993}"/>
              </a:ext>
            </a:extLst>
          </p:cNvPr>
          <p:cNvGrpSpPr>
            <a:grpSpLocks/>
          </p:cNvGrpSpPr>
          <p:nvPr/>
        </p:nvGrpSpPr>
        <p:grpSpPr bwMode="auto">
          <a:xfrm>
            <a:off x="569913" y="1112838"/>
            <a:ext cx="6480175" cy="2967037"/>
            <a:chOff x="683568" y="-238211"/>
            <a:chExt cx="6480720" cy="3955243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18C5A4B3-C0D1-66F7-B05D-320525E7745A}"/>
                </a:ext>
              </a:extLst>
            </p:cNvPr>
            <p:cNvSpPr/>
            <p:nvPr/>
          </p:nvSpPr>
          <p:spPr>
            <a:xfrm>
              <a:off x="683568" y="-238211"/>
              <a:ext cx="6480720" cy="3955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7827" name="Picture 2" descr="F:\Documents and Settings\arilton.oliveira\Meus documentos\Fotos\Fotos História da Igreja\Fotos família White\funeral, tabernáculo Dime.BMP">
              <a:extLst>
                <a:ext uri="{FF2B5EF4-FFF2-40B4-BE49-F238E27FC236}">
                  <a16:creationId xmlns:a16="http://schemas.microsoft.com/office/drawing/2014/main" id="{A5C44788-7E7A-6AE2-E02C-FB735BB76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-99392"/>
              <a:ext cx="6228184" cy="3659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m 1" descr="Cemitério de Oak Hill, onde está sepulatada Ellen G. White e seu espoco, Tiago White..JPG">
            <a:extLst>
              <a:ext uri="{FF2B5EF4-FFF2-40B4-BE49-F238E27FC236}">
                <a16:creationId xmlns:a16="http://schemas.microsoft.com/office/drawing/2014/main" id="{748E1B3F-D25A-4472-308C-9D7331714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upo 1">
            <a:extLst>
              <a:ext uri="{FF2B5EF4-FFF2-40B4-BE49-F238E27FC236}">
                <a16:creationId xmlns:a16="http://schemas.microsoft.com/office/drawing/2014/main" id="{1235F508-92C0-813C-108A-BDC94C3AF9DC}"/>
              </a:ext>
            </a:extLst>
          </p:cNvPr>
          <p:cNvGrpSpPr>
            <a:grpSpLocks/>
          </p:cNvGrpSpPr>
          <p:nvPr/>
        </p:nvGrpSpPr>
        <p:grpSpPr bwMode="auto">
          <a:xfrm>
            <a:off x="506413" y="412750"/>
            <a:ext cx="7272337" cy="3294063"/>
            <a:chOff x="683568" y="-238211"/>
            <a:chExt cx="7272808" cy="439248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AE256661-8E0B-856F-8CAE-E8D8150A1054}"/>
                </a:ext>
              </a:extLst>
            </p:cNvPr>
            <p:cNvSpPr/>
            <p:nvPr/>
          </p:nvSpPr>
          <p:spPr>
            <a:xfrm>
              <a:off x="683568" y="-238211"/>
              <a:ext cx="7272808" cy="4392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79875" name="Picture 2" descr="F:\Documents and Settings\arilton.oliveira\Meus documentos\Fotos\Fotos História da Igreja\Fotos família White\cemitério, 24 de julho de 1915.BMP">
              <a:extLst>
                <a:ext uri="{FF2B5EF4-FFF2-40B4-BE49-F238E27FC236}">
                  <a16:creationId xmlns:a16="http://schemas.microsoft.com/office/drawing/2014/main" id="{C06F0CA0-1DE7-4054-55F4-AF20D592C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344" y="-94195"/>
              <a:ext cx="6985480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o 1">
            <a:extLst>
              <a:ext uri="{FF2B5EF4-FFF2-40B4-BE49-F238E27FC236}">
                <a16:creationId xmlns:a16="http://schemas.microsoft.com/office/drawing/2014/main" id="{03223108-6BA2-6064-1989-13726CC93186}"/>
              </a:ext>
            </a:extLst>
          </p:cNvPr>
          <p:cNvGrpSpPr>
            <a:grpSpLocks/>
          </p:cNvGrpSpPr>
          <p:nvPr/>
        </p:nvGrpSpPr>
        <p:grpSpPr bwMode="auto">
          <a:xfrm>
            <a:off x="576263" y="573088"/>
            <a:ext cx="6804025" cy="3140075"/>
            <a:chOff x="719572" y="180090"/>
            <a:chExt cx="6804756" cy="418501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1108962-8BAE-5936-E0EB-D44AE568221C}"/>
                </a:ext>
              </a:extLst>
            </p:cNvPr>
            <p:cNvSpPr/>
            <p:nvPr/>
          </p:nvSpPr>
          <p:spPr>
            <a:xfrm>
              <a:off x="719572" y="180090"/>
              <a:ext cx="6804756" cy="4185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80899" name="Imagem 1" descr="cemitério.BMP">
              <a:extLst>
                <a:ext uri="{FF2B5EF4-FFF2-40B4-BE49-F238E27FC236}">
                  <a16:creationId xmlns:a16="http://schemas.microsoft.com/office/drawing/2014/main" id="{A53BB2E4-75CD-ABC8-C713-B3952C2A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32656"/>
              <a:ext cx="6480720" cy="3807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m 1" descr="Jazigo da família White.JPG">
            <a:extLst>
              <a:ext uri="{FF2B5EF4-FFF2-40B4-BE49-F238E27FC236}">
                <a16:creationId xmlns:a16="http://schemas.microsoft.com/office/drawing/2014/main" id="{3EC5848F-0C0F-03C2-DAE8-A837BD27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agem 2" descr="Cópia de Sepultura de Tiago e Ellen White.JPG">
            <a:extLst>
              <a:ext uri="{FF2B5EF4-FFF2-40B4-BE49-F238E27FC236}">
                <a16:creationId xmlns:a16="http://schemas.microsoft.com/office/drawing/2014/main" id="{53D6DD83-75A8-2C7B-E875-5497D2A45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D0337-ABE7-EAF1-DF34-AE4533CA3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rgbClr val="FFFF00"/>
                </a:solidFill>
              </a:rPr>
              <a:t>3. Conceito de Sacudidura Escatológica</a:t>
            </a:r>
            <a:endParaRPr lang="pt-B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5F3F4-2384-A6B2-2EDC-3BC159915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25756"/>
            <a:ext cx="7772400" cy="1102519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rgbClr val="FFFF00"/>
                </a:solidFill>
              </a:rPr>
              <a:t>TEXTOS CHAVES</a:t>
            </a:r>
            <a:br>
              <a:rPr lang="pt-BR" sz="4800" dirty="0">
                <a:solidFill>
                  <a:srgbClr val="FFFF00"/>
                </a:solidFill>
              </a:rPr>
            </a:br>
            <a:br>
              <a:rPr lang="pt-BR" sz="4800" dirty="0">
                <a:solidFill>
                  <a:srgbClr val="FFFF00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Mateus 3:12</a:t>
            </a:r>
            <a:br>
              <a:rPr lang="pt-BR" sz="4800" dirty="0">
                <a:solidFill>
                  <a:schemeClr val="tx1"/>
                </a:solidFill>
              </a:rPr>
            </a:br>
            <a:r>
              <a:rPr lang="pt-BR" sz="4800" dirty="0">
                <a:solidFill>
                  <a:schemeClr val="tx1"/>
                </a:solidFill>
              </a:rPr>
              <a:t>Apocalipse 2:10</a:t>
            </a:r>
            <a:endParaRPr lang="pt-B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3905A2DC-ABE2-ED44-C5E9-610F53274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21506" name="Chart 1">
            <a:extLst>
              <a:ext uri="{FF2B5EF4-FFF2-40B4-BE49-F238E27FC236}">
                <a16:creationId xmlns:a16="http://schemas.microsoft.com/office/drawing/2014/main" id="{43C17192-E726-124B-021F-1BF2FA627422}"/>
              </a:ext>
            </a:extLst>
          </p:cNvPr>
          <p:cNvGraphicFramePr>
            <a:graphicFrameLocks/>
          </p:cNvGraphicFramePr>
          <p:nvPr/>
        </p:nvGraphicFramePr>
        <p:xfrm>
          <a:off x="776288" y="1225550"/>
          <a:ext cx="6078537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337300" imgH="3854450" progId="Excel.Chart.8">
                  <p:embed/>
                </p:oleObj>
              </mc:Choice>
              <mc:Fallback>
                <p:oleObj r:id="rId2" imgW="6337300" imgH="385445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25550"/>
                        <a:ext cx="6078537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AC07F02-26FA-37ED-00FD-44E08CAF86E3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FB464842-50D4-56C2-076D-0CAFFD0E2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6425"/>
            <a:ext cx="6624637" cy="3910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4000" dirty="0">
                <a:latin typeface="+mj-lt"/>
              </a:rPr>
              <a:t>A sua pá, ele a tem na mão e limpará completamente a sua eira; recolherá o seu trigo no celeiro, mas queimará a palha em fogo inextinguível.</a:t>
            </a:r>
            <a:endParaRPr lang="pt-BR" sz="1600" dirty="0">
              <a:latin typeface="+mj-lt"/>
            </a:endParaRPr>
          </a:p>
          <a:p>
            <a:pPr algn="ctr">
              <a:buFont typeface="Wingdings 2" charset="2"/>
              <a:buNone/>
              <a:defRPr/>
            </a:pPr>
            <a:r>
              <a:rPr lang="pt-BR" sz="4000" b="1" dirty="0">
                <a:solidFill>
                  <a:srgbClr val="C00000"/>
                </a:solidFill>
                <a:latin typeface="+mj-lt"/>
              </a:rPr>
              <a:t>MATEUS 3:12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A4C9B64-AD37-9277-39F0-BE29736D2B06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EADF1667-2327-DD0E-6F4B-06A9A80D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92163"/>
            <a:ext cx="6624637" cy="3822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2800" dirty="0">
                <a:latin typeface="+mj-lt"/>
              </a:rPr>
              <a:t> Não temas as coisas que tens de sofrer. Eis que o diabo está para lançar em prisão alguns dentre vós, para serdes postos à prova, e tereis tribulação de dez dias. </a:t>
            </a:r>
          </a:p>
          <a:p>
            <a:pPr algn="ctr">
              <a:buFont typeface="Wingdings 2" charset="2"/>
              <a:buNone/>
              <a:defRPr/>
            </a:pPr>
            <a:r>
              <a:rPr lang="pt-BR" sz="4000" dirty="0">
                <a:latin typeface="+mj-lt"/>
              </a:rPr>
              <a:t>Sê fiel até à morte, e dar-te-ei a coroa da vida.</a:t>
            </a:r>
            <a:endParaRPr lang="pt-BR" sz="1600" dirty="0">
              <a:latin typeface="+mj-lt"/>
            </a:endParaRPr>
          </a:p>
          <a:p>
            <a:pPr algn="ctr">
              <a:buFont typeface="Wingdings 2" charset="2"/>
              <a:buNone/>
              <a:defRPr/>
            </a:pPr>
            <a:r>
              <a:rPr lang="pt-BR" sz="2800" b="1" dirty="0">
                <a:solidFill>
                  <a:srgbClr val="C00000"/>
                </a:solidFill>
                <a:latin typeface="+mj-lt"/>
              </a:rPr>
              <a:t>APOCALIPSE 2:10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m 2">
            <a:extLst>
              <a:ext uri="{FF2B5EF4-FFF2-40B4-BE49-F238E27FC236}">
                <a16:creationId xmlns:a16="http://schemas.microsoft.com/office/drawing/2014/main" id="{41E43A6A-84CB-7290-3AFD-9808729DF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b="10468"/>
          <a:stretch>
            <a:fillRect/>
          </a:stretch>
        </p:blipFill>
        <p:spPr bwMode="auto">
          <a:xfrm>
            <a:off x="250825" y="915988"/>
            <a:ext cx="70072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F25F44B-9676-DAEA-4BFE-C1A4A49EA951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D4505FB7-B36C-D297-BB85-8CA3CC740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7063"/>
            <a:ext cx="6624637" cy="39100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3200" dirty="0">
                <a:latin typeface="+mj-lt"/>
              </a:rPr>
              <a:t>“A igreja talvez pareça como prestes a cair, mas não cairá. Ela permanece, ao passo que os pecadores de Sião serão lançados fora na sacudidura  - a palha separada do trigo precioso. É esse um transe terrível, não obstante importa que tenha lugar”. </a:t>
            </a:r>
            <a:br>
              <a:rPr lang="pt-BR" sz="3200" b="1" dirty="0">
                <a:solidFill>
                  <a:srgbClr val="C00000"/>
                </a:solidFill>
                <a:latin typeface="+mj-lt"/>
              </a:rPr>
            </a:br>
            <a:r>
              <a:rPr lang="pt-BR" sz="2400" b="1" dirty="0">
                <a:solidFill>
                  <a:srgbClr val="C00000"/>
                </a:solidFill>
                <a:latin typeface="+mj-lt"/>
              </a:rPr>
              <a:t>Mensagens Escolhidas, vol. 2, 380.</a:t>
            </a:r>
            <a:endParaRPr lang="pt-BR" sz="32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35F8F31-D202-50A9-5007-C7AE7D557C5B}"/>
              </a:ext>
            </a:extLst>
          </p:cNvPr>
          <p:cNvSpPr/>
          <p:nvPr/>
        </p:nvSpPr>
        <p:spPr>
          <a:xfrm>
            <a:off x="323850" y="576263"/>
            <a:ext cx="6769100" cy="401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0" name="CaixaDeTexto 3">
            <a:extLst>
              <a:ext uri="{FF2B5EF4-FFF2-40B4-BE49-F238E27FC236}">
                <a16:creationId xmlns:a16="http://schemas.microsoft.com/office/drawing/2014/main" id="{DB7F8679-6D28-2AB3-3118-75DB91F29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23913"/>
            <a:ext cx="6624637" cy="3619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 sz="26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4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-128"/>
              </a:defRPr>
            </a:lvl9pPr>
          </a:lstStyle>
          <a:p>
            <a:pPr algn="ctr">
              <a:buFont typeface="Wingdings 2" charset="2"/>
              <a:buNone/>
              <a:defRPr/>
            </a:pPr>
            <a:r>
              <a:rPr lang="pt-BR" sz="2400" dirty="0">
                <a:latin typeface="+mj-lt"/>
              </a:rPr>
              <a:t>“Não há necessidade de duvidar, de estar temeroso de que a obra não seja bem-sucedida. Deus está à testa da obra, e porá tudo em ordem. Caso haja coisas necessitando serem ajustadas na direção da obra, Deus atenderá a isso, e trabalhará para endireitar todo erro. Tenhamos fé que Deus vai conduzir a nobre nau que transporta o Seu povo, em segurança, para o porto”. </a:t>
            </a:r>
          </a:p>
          <a:p>
            <a:pPr algn="ctr">
              <a:buFont typeface="Wingdings 2" charset="2"/>
              <a:buNone/>
              <a:defRPr/>
            </a:pPr>
            <a:br>
              <a:rPr lang="pt-BR" sz="1100" b="1" dirty="0">
                <a:solidFill>
                  <a:srgbClr val="C00000"/>
                </a:solidFill>
                <a:latin typeface="+mj-lt"/>
              </a:rPr>
            </a:br>
            <a:r>
              <a:rPr lang="pt-BR" sz="1800" b="1" dirty="0">
                <a:solidFill>
                  <a:srgbClr val="C00000"/>
                </a:solidFill>
                <a:latin typeface="+mj-lt"/>
              </a:rPr>
              <a:t>Mensagens Escolhidas, vol. 2, 390.</a:t>
            </a:r>
            <a:endParaRPr lang="pt-BR" sz="2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CaixaDeTexto 3">
            <a:extLst>
              <a:ext uri="{FF2B5EF4-FFF2-40B4-BE49-F238E27FC236}">
                <a16:creationId xmlns:a16="http://schemas.microsoft.com/office/drawing/2014/main" id="{03C9B925-6091-2600-49C6-BBC43B934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808163"/>
            <a:ext cx="45354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>
                <a:solidFill>
                  <a:srgbClr val="FFFF00"/>
                </a:solidFill>
              </a:rPr>
              <a:t>FIM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335CF32F-C151-34B7-B246-791BD2004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22530" name="Chart 4">
            <a:extLst>
              <a:ext uri="{FF2B5EF4-FFF2-40B4-BE49-F238E27FC236}">
                <a16:creationId xmlns:a16="http://schemas.microsoft.com/office/drawing/2014/main" id="{D9FE14B6-DF9E-0413-B645-283427704EEC}"/>
              </a:ext>
            </a:extLst>
          </p:cNvPr>
          <p:cNvGraphicFramePr>
            <a:graphicFrameLocks/>
          </p:cNvGraphicFramePr>
          <p:nvPr/>
        </p:nvGraphicFramePr>
        <p:xfrm>
          <a:off x="849313" y="1296988"/>
          <a:ext cx="5718175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956300" imgH="3797300" progId="Excel.Chart.8">
                  <p:embed/>
                </p:oleObj>
              </mc:Choice>
              <mc:Fallback>
                <p:oleObj r:id="rId2" imgW="5956300" imgH="3797300" progId="Excel.Char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1296988"/>
                        <a:ext cx="5718175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2364E7FE-D3AF-DCBE-6E63-2D56C2B99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89112"/>
            <a:ext cx="7772400" cy="61646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Optima"/>
                <a:cs typeface="Optima"/>
              </a:rPr>
              <a:t>PESQUISA IDENTIDADE ADVENTISTA</a:t>
            </a:r>
            <a:endParaRPr lang="pt-BR" sz="36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graphicFrame>
        <p:nvGraphicFramePr>
          <p:cNvPr id="23554" name="Chart 1">
            <a:extLst>
              <a:ext uri="{FF2B5EF4-FFF2-40B4-BE49-F238E27FC236}">
                <a16:creationId xmlns:a16="http://schemas.microsoft.com/office/drawing/2014/main" id="{414C5CD6-AA62-C3AB-31C5-71EFAB207E84}"/>
              </a:ext>
            </a:extLst>
          </p:cNvPr>
          <p:cNvGraphicFramePr>
            <a:graphicFrameLocks/>
          </p:cNvGraphicFramePr>
          <p:nvPr/>
        </p:nvGraphicFramePr>
        <p:xfrm>
          <a:off x="704850" y="1225550"/>
          <a:ext cx="6197600" cy="373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451600" imgH="3886200" progId="Excel.Chart.8">
                  <p:embed/>
                </p:oleObj>
              </mc:Choice>
              <mc:Fallback>
                <p:oleObj r:id="rId2" imgW="6451600" imgH="388620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225550"/>
                        <a:ext cx="6197600" cy="373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532</TotalTime>
  <Words>918</Words>
  <Application>Microsoft Macintosh PowerPoint</Application>
  <PresentationFormat>Apresentação na tela (16:9)</PresentationFormat>
  <Paragraphs>73</Paragraphs>
  <Slides>75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3" baseType="lpstr">
      <vt:lpstr>Arial</vt:lpstr>
      <vt:lpstr>ＭＳ Ｐゴシック</vt:lpstr>
      <vt:lpstr>Calibri</vt:lpstr>
      <vt:lpstr>Constantia</vt:lpstr>
      <vt:lpstr>Wingdings 2</vt:lpstr>
      <vt:lpstr>Times New Roman</vt:lpstr>
      <vt:lpstr>Fluxo</vt:lpstr>
      <vt:lpstr>Excel.Chart.8</vt:lpstr>
      <vt:lpstr>Apresentação do PowerPoint</vt:lpstr>
      <vt:lpstr>PESQUISA IDENTIDADE ADVENTISTA</vt:lpstr>
      <vt:lpstr>PESQUISA IDENTIDADE ADVENTISTA</vt:lpstr>
      <vt:lpstr>PESQUISA IDENTIDADE ADVENTISTA</vt:lpstr>
      <vt:lpstr>PESQUISA IDENTIDADE ADVENTISTA</vt:lpstr>
      <vt:lpstr>PESQUISA IDENTIDADE ADVENTISTA</vt:lpstr>
      <vt:lpstr>PESQUISA IDENTIDADE ADVENTISTA</vt:lpstr>
      <vt:lpstr>PESQUISA IDENTIDADE ADVENTISTA</vt:lpstr>
      <vt:lpstr>PESQUISA IDENTIDADE ADVENTISTA</vt:lpstr>
      <vt:lpstr>Apresentação do PowerPoint</vt:lpstr>
      <vt:lpstr>Apresentação do PowerPoint</vt:lpstr>
      <vt:lpstr>Apresentação do PowerPoint</vt:lpstr>
      <vt:lpstr>Abraão – Isaque - Jacó  12 filhos – 12 tribos  Daniel 9:24-27 </vt:lpstr>
      <vt:lpstr>Deus levanta o novo Israel, com base em 12 apóstolos, como as 12 tribos, para proclamar sua mensagem. A Igreja Cristã Primitiva cresceu no primeiro século de sua existência, mas logo se corrompeu, cedendo ao paganismo romano.</vt:lpstr>
      <vt:lpstr>“E se aqueles dias não fossem abreviados, ninguém se salvaria; mas por causa dos escolhidos serão abreviados aqueles dias.  Mateus 24:22  A Reforma Protestante cresceu de forma extraordinária, mas não levou ao cabo o plano divino.</vt:lpstr>
      <vt:lpstr> Deus chama um fazendeiro, Guilherme Miller.  Do movimento milerita surge a Igreja Adventista, que se organiza em 1863.</vt:lpstr>
      <vt:lpstr>Apresentação do PowerPoint</vt:lpstr>
      <vt:lpstr>“Por não haverem cumprido o propósito de Deus, os filhos de Israel foram abandonados e o convite divino foi estendido a outros povos. Se estes também se provarem infiéis, não serão da mesma maneira rejeitados?”.  Parábolas de Jesus, 304.</vt:lpstr>
      <vt:lpstr>Poderia a IASD ser substituída por um movimento mais leal a revelação divina?</vt:lpstr>
      <vt:lpstr>Três fatores a serem considerados</vt:lpstr>
      <vt:lpstr>1. Natureza Profética do Movimento Adventista</vt:lpstr>
      <vt:lpstr>TEXTOS CHAVES  Daniel 8:14 Apocalipse 10:8-10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Legado Profético de  Ellen G. White</vt:lpstr>
      <vt:lpstr>TEXTOS CHAVES  Apocalipse 12:17 Apocalipse 19:10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3. Conceito de Sacudidura Escatológica</vt:lpstr>
      <vt:lpstr>TEXTOS CHAVES  Mateus 3:12 Apocalipse 2:10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PLANO “B” DE DEUS</dc:title>
  <dc:creator>arilton.oliveira</dc:creator>
  <cp:lastModifiedBy>Viviam Cisneros</cp:lastModifiedBy>
  <cp:revision>96</cp:revision>
  <dcterms:created xsi:type="dcterms:W3CDTF">2012-07-31T09:54:06Z</dcterms:created>
  <dcterms:modified xsi:type="dcterms:W3CDTF">2024-05-04T00:40:19Z</dcterms:modified>
</cp:coreProperties>
</file>