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7" r:id="rId3"/>
    <p:sldId id="264" r:id="rId4"/>
    <p:sldId id="266" r:id="rId5"/>
    <p:sldId id="268" r:id="rId6"/>
    <p:sldId id="274" r:id="rId7"/>
    <p:sldId id="273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D971CF-6F7A-4C11-B517-05098834A3C3}">
          <p14:sldIdLst>
            <p14:sldId id="259"/>
            <p14:sldId id="267"/>
            <p14:sldId id="264"/>
            <p14:sldId id="266"/>
            <p14:sldId id="268"/>
            <p14:sldId id="274"/>
            <p14:sldId id="273"/>
            <p14:sldId id="270"/>
            <p14:sldId id="271"/>
            <p14:sldId id="272"/>
          </p14:sldIdLst>
        </p14:section>
        <p14:section name="Untitled Section" id="{A8B91E4D-0D6D-4525-94C6-55BB815A1473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72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BAFA-9D90-4B6C-95A1-503043E46FA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7757-6264-420F-9201-02E9A21CB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EB1F-8DE4-48C3-A804-A05846A4049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115C9-E24C-4512-AA8B-319BB49F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115C9-E24C-4512-AA8B-319BB49F7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E5E0A0C-FFF2-4105-9F07-796FCC3D8DE3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6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68D4-D432-4190-8060-492B59F98A87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9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EF83-7D73-495D-9915-41737B990DFC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2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812800" y="1600200"/>
            <a:ext cx="10566400" cy="4114800"/>
          </a:xfrm>
        </p:spPr>
        <p:txBody>
          <a:bodyPr/>
          <a:lstStyle>
            <a:lvl1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5pPr>
            <a:lvl6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6pPr>
            <a:lvl7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7pPr>
            <a:lvl8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8pPr>
            <a:lvl9pPr>
              <a:buClr>
                <a:schemeClr val="tx2">
                  <a:lumMod val="50000"/>
                </a:schemeClr>
              </a:buClr>
              <a:defRPr>
                <a:solidFill>
                  <a:schemeClr val="tx2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2905-D7E2-4171-961B-8EB802C66F9A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48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9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B47C-16BC-4A9F-9E6E-9D1F33DC8ABD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5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1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2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348D-B72F-4FC3-A127-851C5E7B3A9E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EB1B-704A-4D5E-8D5F-456104532486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1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F2F0-E062-4E41-9176-AEE9734E64AC}" type="datetime1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254F2F0-E062-4E41-9176-AEE9734E64AC}" type="datetime1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254F2F0-E062-4E41-9176-AEE9734E64AC}" type="datetime1">
              <a:rPr lang="en-US" smtClean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aacademyofcharleston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eaacademyofcharleston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o.uscg.mil/Portals/9/NMC/pdfs/checklists/mcp_fm_nmc5_15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co.uscg.mil/Portals/9/NMC/pdfs/professional_qualifications/crediting_sea_service.pdf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97E041-634B-4B3E-8669-42583D956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9244"/>
            <a:ext cx="10579608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503" y="4064626"/>
            <a:ext cx="9607159" cy="1476235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Captain’s Educational Lounge</a:t>
            </a:r>
          </a:p>
          <a:p>
            <a:pPr algn="ctr"/>
            <a:r>
              <a:rPr lang="en-US" sz="2800">
                <a:solidFill>
                  <a:srgbClr val="FFFFFF"/>
                </a:solidFill>
              </a:rPr>
              <a:t>www.seaacademyofcharleston.com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503" y="1285196"/>
            <a:ext cx="9607160" cy="2779429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Sea Academy of Charleston</a:t>
            </a:r>
          </a:p>
        </p:txBody>
      </p:sp>
    </p:spTree>
    <p:extLst>
      <p:ext uri="{BB962C8B-B14F-4D97-AF65-F5344CB8AC3E}">
        <p14:creationId xmlns:p14="http://schemas.microsoft.com/office/powerpoint/2010/main" val="38664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11DE6-92B6-4B08-B147-0BDA1566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Sea Academy </a:t>
            </a:r>
            <a:r>
              <a:rPr lang="en-US" dirty="0"/>
              <a:t>of </a:t>
            </a:r>
            <a:br>
              <a:rPr lang="en-US" dirty="0"/>
            </a:br>
            <a:r>
              <a:rPr lang="en-US" dirty="0"/>
              <a:t>Charleston</a:t>
            </a:r>
          </a:p>
        </p:txBody>
      </p:sp>
      <p:pic>
        <p:nvPicPr>
          <p:cNvPr id="5" name="Picture 4" descr="A picture containing cake, sitting, table, drawing&#10;&#10;Description automatically generated">
            <a:extLst>
              <a:ext uri="{FF2B5EF4-FFF2-40B4-BE49-F238E27FC236}">
                <a16:creationId xmlns:a16="http://schemas.microsoft.com/office/drawing/2014/main" id="{2AA5C78A-419A-4A81-AC89-DFB3F140A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795" y="2069335"/>
            <a:ext cx="4170630" cy="3516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9AF0D8-1E37-4D72-B73C-7B15D59C69AD}"/>
              </a:ext>
            </a:extLst>
          </p:cNvPr>
          <p:cNvSpPr txBox="1"/>
          <p:nvPr/>
        </p:nvSpPr>
        <p:spPr>
          <a:xfrm>
            <a:off x="7381301" y="2543183"/>
            <a:ext cx="3997899" cy="1754326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Call Captain Clay</a:t>
            </a:r>
          </a:p>
          <a:p>
            <a:r>
              <a:rPr lang="en-US" dirty="0"/>
              <a:t>Certified USCG Instructor</a:t>
            </a:r>
          </a:p>
          <a:p>
            <a:r>
              <a:rPr lang="en-US" dirty="0"/>
              <a:t>864.529.7426</a:t>
            </a:r>
          </a:p>
          <a:p>
            <a:r>
              <a:rPr lang="en-US" dirty="0">
                <a:hlinkClick r:id="rId3"/>
              </a:rPr>
              <a:t>seaacademyofcharleston@gmail.com</a:t>
            </a:r>
            <a:endParaRPr lang="en-US" dirty="0"/>
          </a:p>
          <a:p>
            <a:r>
              <a:rPr lang="en-US" dirty="0">
                <a:hlinkClick r:id="rId4"/>
              </a:rPr>
              <a:t>www.seaacademyofcharleston.com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0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4342-DFBF-4D4C-9EF7-F0F9FCBA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743001"/>
          </a:xfrm>
        </p:spPr>
        <p:txBody>
          <a:bodyPr>
            <a:normAutofit fontScale="90000"/>
          </a:bodyPr>
          <a:lstStyle/>
          <a:p>
            <a:r>
              <a:rPr lang="en-US" dirty="0"/>
              <a:t>Sea Academy of Charleston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A0661-2613-4AC3-BA0C-32639DB7E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2800" y="1224116"/>
            <a:ext cx="10566400" cy="53592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CALENDAR DAYS verses NAUTICAL DAYS</a:t>
            </a:r>
          </a:p>
          <a:p>
            <a:r>
              <a:rPr lang="en-US" dirty="0"/>
              <a:t>RECENECY – TIME SERVED OVER LAST 3 YEARS</a:t>
            </a:r>
          </a:p>
          <a:p>
            <a:r>
              <a:rPr lang="en-US" dirty="0"/>
              <a:t>SHOREWARD verses SEAWARD</a:t>
            </a:r>
          </a:p>
          <a:p>
            <a:r>
              <a:rPr lang="en-US" dirty="0"/>
              <a:t>TONNAGE (GROSS REGISTERED TONS)</a:t>
            </a:r>
          </a:p>
          <a:p>
            <a:r>
              <a:rPr lang="en-US" dirty="0"/>
              <a:t>RECREATIONAL TIME verses  COMMERICAL DOCUMENTED TIME</a:t>
            </a:r>
          </a:p>
          <a:p>
            <a:r>
              <a:rPr lang="en-US" dirty="0"/>
              <a:t>ACCEPTABLE VESSEL DOCUMENTATION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CONSIDERATIONS</a:t>
            </a:r>
          </a:p>
          <a:p>
            <a:r>
              <a:rPr lang="en-US" dirty="0"/>
              <a:t>MINIMUN VESSEL LENGTH IS 16 FEET</a:t>
            </a:r>
          </a:p>
          <a:p>
            <a:r>
              <a:rPr lang="en-US" dirty="0"/>
              <a:t>MINIMUN OUTBOARD HORSEPOWER IS 15hp</a:t>
            </a:r>
          </a:p>
          <a:p>
            <a:r>
              <a:rPr lang="en-US" dirty="0"/>
              <a:t>MINIMUN AGE FOR OUPV IS 18 YEARS  OLD</a:t>
            </a:r>
          </a:p>
          <a:p>
            <a:r>
              <a:rPr lang="en-US" dirty="0"/>
              <a:t>MINIMUN AGE FOR MASTERS IS 19 YEARS OLD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AA9A-6247-4A82-986C-D9AACB93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Sea Academy of Charleston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9672F-317C-4250-B69B-7185DDE1A9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SEA SERVICE FORM (CG-719 S)</a:t>
            </a:r>
          </a:p>
          <a:p>
            <a:endParaRPr lang="en-US" dirty="0"/>
          </a:p>
          <a:p>
            <a:r>
              <a:rPr lang="en-US" b="1" u="sng" dirty="0"/>
              <a:t>OUPV Sea Service Requirements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600" b="1" u="sng" dirty="0"/>
              <a:t>Inland</a:t>
            </a:r>
          </a:p>
          <a:p>
            <a:r>
              <a:rPr lang="en-US" dirty="0"/>
              <a:t>Required Days – 360 Days - you can count from age 16 to present</a:t>
            </a:r>
          </a:p>
          <a:p>
            <a:r>
              <a:rPr lang="en-US" dirty="0"/>
              <a:t>Recency – 90 Days - over the last three years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b="1" u="sng" dirty="0"/>
              <a:t>Near Coastal </a:t>
            </a:r>
            <a:endParaRPr lang="en-US" sz="2600" dirty="0"/>
          </a:p>
          <a:p>
            <a:r>
              <a:rPr lang="en-US" dirty="0"/>
              <a:t>90 Calendar Days offshore (Shoreward)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5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AA9A-6247-4A82-986C-D9AACB93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Sea Academy of Charleston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9672F-317C-4250-B69B-7185DDE1A9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u="sng" dirty="0"/>
              <a:t>Masters Sea Service Requirements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Inland Requirements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/>
              <a:t>Required days – 360 Days - you can count from age 16 to present</a:t>
            </a:r>
          </a:p>
          <a:p>
            <a:r>
              <a:rPr lang="en-US" dirty="0"/>
              <a:t>Recency – 90 Days over the last three years</a:t>
            </a:r>
          </a:p>
          <a:p>
            <a:r>
              <a:rPr lang="en-US" dirty="0"/>
              <a:t>** See Tonnage Section**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Near Coastal Requirement</a:t>
            </a:r>
          </a:p>
          <a:p>
            <a:pPr marL="0" indent="0">
              <a:buNone/>
            </a:pPr>
            <a:endParaRPr lang="en-US" b="1" u="sng" dirty="0"/>
          </a:p>
          <a:p>
            <a:r>
              <a:rPr lang="en-US" dirty="0"/>
              <a:t>Required days – 720 Days- you can count from age 16 to present</a:t>
            </a:r>
          </a:p>
          <a:p>
            <a:r>
              <a:rPr lang="en-US" dirty="0"/>
              <a:t>Recency - 90 Days over the last three years</a:t>
            </a:r>
          </a:p>
          <a:p>
            <a:r>
              <a:rPr lang="en-US" dirty="0"/>
              <a:t>Offshore days – 360 Days Seaward of Demarcation Line</a:t>
            </a:r>
          </a:p>
          <a:p>
            <a:r>
              <a:rPr lang="en-US" dirty="0"/>
              <a:t>** See Tonnage Section**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5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8907-DCE5-4DCB-8875-B263B44E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Sea Academy of Charleston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F455D8-1969-4177-87F4-26C0A08C7B2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3151163"/>
            <a:ext cx="11168185" cy="360133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FFF22C-7B60-496F-B09D-6BBEA8B44B59}"/>
              </a:ext>
            </a:extLst>
          </p:cNvPr>
          <p:cNvSpPr txBox="1"/>
          <p:nvPr/>
        </p:nvSpPr>
        <p:spPr>
          <a:xfrm>
            <a:off x="2187636" y="1684236"/>
            <a:ext cx="7597016" cy="1200329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dirty="0"/>
              <a:t>MASTERS Tonnage Calculations</a:t>
            </a:r>
          </a:p>
          <a:p>
            <a:r>
              <a:rPr lang="en-US" dirty="0"/>
              <a:t>Vessels less than 100 GRT NEAR COASTAL</a:t>
            </a:r>
          </a:p>
          <a:p>
            <a:r>
              <a:rPr lang="en-US" dirty="0"/>
              <a:t>Referenced NMC website: </a:t>
            </a:r>
            <a:r>
              <a:rPr lang="en-US" dirty="0">
                <a:hlinkClick r:id="rId3"/>
              </a:rPr>
              <a:t>https://www.dco.uscg.mil/Portals/9/NMC/pdfs/</a:t>
            </a:r>
          </a:p>
          <a:p>
            <a:r>
              <a:rPr lang="en-US" dirty="0">
                <a:hlinkClick r:id="rId3"/>
              </a:rPr>
              <a:t>checklists/mcp_fm_nmc5_15_web.pdf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6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792F-6E32-4671-90DC-49219AC1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Sea Academy of Charleston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D5CA1-8F90-4D2E-A88A-FEA1EA3F2E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3111" y="2582333"/>
            <a:ext cx="10566400" cy="4114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/>
              <a:t>What counts as sea service?</a:t>
            </a:r>
          </a:p>
          <a:p>
            <a:pPr marL="0" indent="0">
              <a:buNone/>
            </a:pPr>
            <a:r>
              <a:rPr lang="en-US" dirty="0"/>
              <a:t>• Sea service is a measure of a mariner’s lifetime experience on boats, whether recreational, commercial, or military. It may be counted from the day a mariner turns age 16 and accumulates over his or her lifetime. </a:t>
            </a:r>
          </a:p>
          <a:p>
            <a:pPr marL="0" indent="0">
              <a:buNone/>
            </a:pPr>
            <a:r>
              <a:rPr lang="en-US" dirty="0"/>
              <a:t>• A day of sea service is any day that a mariner served upon a vessel in an assigned position in either the deck or engineering department of a vessel (not a passenger). The position may include duties such as: handling lines, being a lookout, steering the boat, and other navigational or propulsion functions. </a:t>
            </a:r>
          </a:p>
          <a:p>
            <a:pPr marL="0" indent="0">
              <a:buNone/>
            </a:pPr>
            <a:r>
              <a:rPr lang="en-US" dirty="0"/>
              <a:t>• Sea service never expires and may be reused when applying for new endorsements. It is the mariner’s responsibility to keep copies of all sea service records.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600" dirty="0"/>
              <a:t>What counts as a “day”?</a:t>
            </a:r>
          </a:p>
          <a:p>
            <a:pPr marL="0" indent="0">
              <a:buNone/>
            </a:pPr>
            <a:r>
              <a:rPr lang="en-US" dirty="0"/>
              <a:t>• A “day,” as defined by the regulations, is 8 hours of watch-standing or day-working, not to include overtime. </a:t>
            </a:r>
          </a:p>
          <a:p>
            <a:pPr marL="0" indent="0">
              <a:buNone/>
            </a:pPr>
            <a:r>
              <a:rPr lang="en-US" dirty="0"/>
              <a:t>• Only on vessels of less than 100 gross registered tons (GRT): Credit for a full day will only be given for service of 4 hours or more (See 46 CFR 10.107, definition of “Day”). No credit will ever be given for days in which less than 4 hours were served. </a:t>
            </a:r>
          </a:p>
          <a:p>
            <a:pPr marL="0" indent="0">
              <a:buNone/>
            </a:pPr>
            <a:r>
              <a:rPr lang="en-US" dirty="0"/>
              <a:t>• For the purposes of defining sea service requirements, the Coast Guard considers 1 month as 30 days, and 1 year as 12 months (or 360 days).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84C8D1-EEF5-4DDB-B071-49E0A34B8859}"/>
              </a:ext>
            </a:extLst>
          </p:cNvPr>
          <p:cNvSpPr txBox="1"/>
          <p:nvPr/>
        </p:nvSpPr>
        <p:spPr>
          <a:xfrm>
            <a:off x="903111" y="1659003"/>
            <a:ext cx="10013244" cy="92333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Referenced NMC website: </a:t>
            </a:r>
            <a:r>
              <a:rPr lang="en-US" dirty="0">
                <a:hlinkClick r:id="rId2"/>
              </a:rPr>
              <a:t>https://www.dco.uscg.mil/Portals</a:t>
            </a:r>
          </a:p>
          <a:p>
            <a:r>
              <a:rPr lang="en-US" dirty="0">
                <a:hlinkClick r:id="rId2"/>
              </a:rPr>
              <a:t>/9/NMC/pdfs/</a:t>
            </a:r>
            <a:r>
              <a:rPr lang="en-US" dirty="0" err="1">
                <a:hlinkClick r:id="rId2"/>
              </a:rPr>
              <a:t>professional_qualifications</a:t>
            </a:r>
            <a:r>
              <a:rPr lang="en-US" dirty="0">
                <a:hlinkClick r:id="rId2"/>
              </a:rPr>
              <a:t>/crediting_sea_service.pdf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941C-6887-40E8-8C72-5951C2ED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Sea Academy of Charleston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DCD57-A4B6-4F7E-9BB4-250428D302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2800" y="1660161"/>
            <a:ext cx="10566400" cy="4114800"/>
          </a:xfrm>
        </p:spPr>
        <p:txBody>
          <a:bodyPr>
            <a:normAutofit fontScale="850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Doing the MATH:</a:t>
            </a:r>
            <a:endParaRPr lang="en-US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b="0" dirty="0"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Let’s use the month of April as an example which has 30 calendar days.</a:t>
            </a: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we are on the water for 8 hours every day of the month, we would document 30 days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REMINDER: Per NMC Guidelines, you are allowed to count every 4 hours as a nautical day</a:t>
            </a:r>
            <a:endParaRPr lang="en-US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were on the water eight hours every day, you would accumulate 60 days for April</a:t>
            </a:r>
            <a:endParaRPr lang="en-US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 hours X 30 days per month = 240 hours (or 240 hours / 4 min hours per day) = 60 days,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914400"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However we can not document more than 30 days for April.</a:t>
            </a:r>
            <a:endParaRPr lang="en-US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b="0" dirty="0">
                <a:effectLst/>
              </a:rPr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easy solution for this problem would be as follows:</a:t>
            </a: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Document every eight (8) hours on the water as one calendar / nautical day and this will give you a one to one ratio, which will prevent you exceeding the number of days for that calendar month.</a:t>
            </a:r>
            <a:endParaRPr lang="en-US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find you do not have enough days to fill that month, you may do the following:</a:t>
            </a:r>
            <a:endParaRPr lang="en-US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Count every four hours(up to 8 hours per calendar day) as 2 nautical days.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lvl="1" fontAlgn="base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you choose the four (4) hour method,  make sure you do not exceed the number of calendar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that month.   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Example: You accumulate 45 days for April.  Due to 30 calendar days in April, we  can only document 30 days for April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4F8F-9921-4D30-A572-BB86C022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7595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Sea Academy of Charleston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B942C-7E5B-4255-B8A2-DD0B51C562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22969" y="1385926"/>
            <a:ext cx="10566400" cy="1627742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How to fill out the Sea Service form:</a:t>
            </a: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section 2, you document the time served on your vessel(S) by years and months.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 not exceed the number of calendar days per given month.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Start with the most current month and work backwards until you have documented your required number of days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41CAFE-0B94-4968-BA4A-880CB61120C9}"/>
              </a:ext>
            </a:extLst>
          </p:cNvPr>
          <p:cNvSpPr txBox="1"/>
          <p:nvPr/>
        </p:nvSpPr>
        <p:spPr>
          <a:xfrm>
            <a:off x="2432014" y="5949835"/>
            <a:ext cx="6096000" cy="369332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GRAND TOTAL = 412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3DC023C-F6E1-4240-A4F5-509D0BCFF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394500"/>
              </p:ext>
            </p:extLst>
          </p:nvPr>
        </p:nvGraphicFramePr>
        <p:xfrm>
          <a:off x="1954882" y="3128790"/>
          <a:ext cx="781564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244">
                  <a:extLst>
                    <a:ext uri="{9D8B030D-6E8A-4147-A177-3AD203B41FA5}">
                      <a16:colId xmlns:a16="http://schemas.microsoft.com/office/drawing/2014/main" val="37572363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41561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88965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874745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03805725"/>
                    </a:ext>
                  </a:extLst>
                </a:gridCol>
              </a:tblGrid>
              <a:tr h="3614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02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037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707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646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59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80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972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34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88936-A0C1-46D0-824A-96F3B37B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Sea Academy of Charleston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4C4F76B-C346-4305-AE1E-1920C7627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41331" y="-668984"/>
            <a:ext cx="2167466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45314DB-573E-4433-9C33-C1CD5776D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84173"/>
              </p:ext>
            </p:extLst>
          </p:nvPr>
        </p:nvGraphicFramePr>
        <p:xfrm>
          <a:off x="1778611" y="1997622"/>
          <a:ext cx="8951815" cy="162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840">
                  <a:extLst>
                    <a:ext uri="{9D8B030D-6E8A-4147-A177-3AD203B41FA5}">
                      <a16:colId xmlns:a16="http://schemas.microsoft.com/office/drawing/2014/main" val="2344248351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3933596877"/>
                    </a:ext>
                  </a:extLst>
                </a:gridCol>
                <a:gridCol w="583647">
                  <a:extLst>
                    <a:ext uri="{9D8B030D-6E8A-4147-A177-3AD203B41FA5}">
                      <a16:colId xmlns:a16="http://schemas.microsoft.com/office/drawing/2014/main" val="2277565699"/>
                    </a:ext>
                  </a:extLst>
                </a:gridCol>
                <a:gridCol w="2313789">
                  <a:extLst>
                    <a:ext uri="{9D8B030D-6E8A-4147-A177-3AD203B41FA5}">
                      <a16:colId xmlns:a16="http://schemas.microsoft.com/office/drawing/2014/main" val="1157916072"/>
                    </a:ext>
                  </a:extLst>
                </a:gridCol>
                <a:gridCol w="1266937">
                  <a:extLst>
                    <a:ext uri="{9D8B030D-6E8A-4147-A177-3AD203B41FA5}">
                      <a16:colId xmlns:a16="http://schemas.microsoft.com/office/drawing/2014/main" val="2581990392"/>
                    </a:ext>
                  </a:extLst>
                </a:gridCol>
              </a:tblGrid>
              <a:tr h="613376">
                <a:tc>
                  <a:txBody>
                    <a:bodyPr/>
                    <a:lstStyle/>
                    <a:p>
                      <a:r>
                        <a:rPr lang="en-US" dirty="0"/>
                        <a:t>TOTAL # DAYS 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 LAKES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96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MININUM HOURS UNDERWAY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SHOREWARE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177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 DISTANCE OFFSHORE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/>
                        <a:t>20-40</a:t>
                      </a:r>
                    </a:p>
                    <a:p>
                      <a:pPr algn="ctr"/>
                      <a:r>
                        <a:rPr lang="en-US" strike="noStrike" dirty="0"/>
                        <a:t>MILES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46402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8E45F5A-80CB-4F1D-ACC6-5AD86D62A1A5}"/>
              </a:ext>
            </a:extLst>
          </p:cNvPr>
          <p:cNvSpPr txBox="1"/>
          <p:nvPr/>
        </p:nvSpPr>
        <p:spPr>
          <a:xfrm>
            <a:off x="5640636" y="2638539"/>
            <a:ext cx="914400" cy="91440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8B47C1-D923-40F4-B8F1-FD8D7BAFE4EE}"/>
              </a:ext>
            </a:extLst>
          </p:cNvPr>
          <p:cNvSpPr txBox="1"/>
          <p:nvPr/>
        </p:nvSpPr>
        <p:spPr>
          <a:xfrm>
            <a:off x="5640636" y="2638539"/>
            <a:ext cx="914400" cy="91440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09E23A-E13D-4E08-85A5-76C3188A1751}"/>
              </a:ext>
            </a:extLst>
          </p:cNvPr>
          <p:cNvSpPr txBox="1"/>
          <p:nvPr/>
        </p:nvSpPr>
        <p:spPr>
          <a:xfrm flipH="1">
            <a:off x="1474424" y="4077312"/>
            <a:ext cx="9035667" cy="203132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			TERMINOLGY</a:t>
            </a:r>
          </a:p>
          <a:p>
            <a:r>
              <a:rPr lang="en-US" dirty="0"/>
              <a:t>Navigable Waters – Any body of water that flows into the ocean</a:t>
            </a:r>
          </a:p>
          <a:p>
            <a:r>
              <a:rPr lang="en-US" dirty="0"/>
              <a:t>SHOREWARE Verses SEAWARD</a:t>
            </a:r>
          </a:p>
          <a:p>
            <a:r>
              <a:rPr lang="en-US" dirty="0"/>
              <a:t>SHOREWARE  - Waters served on lakes and ICW</a:t>
            </a:r>
          </a:p>
          <a:p>
            <a:r>
              <a:rPr lang="en-US" dirty="0"/>
              <a:t>SEAWARD – Waters just past the demarcation line  also called “offshore”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8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998</Words>
  <Application>Microsoft Office PowerPoint</Application>
  <PresentationFormat>Widescreen</PresentationFormat>
  <Paragraphs>138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Noto Sans Symbols</vt:lpstr>
      <vt:lpstr>Metropolitan</vt:lpstr>
      <vt:lpstr>Sea Academy of Charleston</vt:lpstr>
      <vt:lpstr>Sea Academy of Charleston</vt:lpstr>
      <vt:lpstr>Sea Academy of Charleston</vt:lpstr>
      <vt:lpstr>Sea Academy of Charleston</vt:lpstr>
      <vt:lpstr>Sea Academy of Charleston</vt:lpstr>
      <vt:lpstr>Sea Academy of Charleston</vt:lpstr>
      <vt:lpstr>Sea Academy of Charleston</vt:lpstr>
      <vt:lpstr>Sea Academy of Charleston</vt:lpstr>
      <vt:lpstr>Sea Academy of Charleston</vt:lpstr>
      <vt:lpstr>Sea Academy of  Charleston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academy of Charleston</dc:title>
  <dc:creator>Clay Crouch</dc:creator>
  <cp:lastModifiedBy>Clay Crouch</cp:lastModifiedBy>
  <cp:revision>3</cp:revision>
  <dcterms:created xsi:type="dcterms:W3CDTF">2020-09-07T17:25:48Z</dcterms:created>
  <dcterms:modified xsi:type="dcterms:W3CDTF">2020-09-07T18:28:19Z</dcterms:modified>
</cp:coreProperties>
</file>