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2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4"/>
  </p:normalViewPr>
  <p:slideViewPr>
    <p:cSldViewPr snapToGrid="0" snapToObjects="1">
      <p:cViewPr varScale="1">
        <p:scale>
          <a:sx n="76" d="100"/>
          <a:sy n="76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2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2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B6D8-B5EC-924A-9EA6-F805475C025F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A593-DB74-6349-A1A4-52BCF365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71" y="167622"/>
            <a:ext cx="10703858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Uncertainties in the Determination of Jupiter’s Core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4014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Alexander C. English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Mentor: David J. Stevenson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Juno’s first picture of Jupiter!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Perturbing the Equation of State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11934" cy="45413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“Unperturbed” analysis uses simple n = 1 </a:t>
                </a:r>
                <a:r>
                  <a:rPr lang="en-US" dirty="0" err="1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polytrope</a:t>
                </a:r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Jupiter’s true EOS is more complex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4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Perturbation theory: add a small correction term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 to the solution for density to simulate a change in the EOS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5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This correction is customizable, which is why it is useful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Changes the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We can change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for each pair of values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that kept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constant in the unperturbed case to keep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fixed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Want </a:t>
                </a:r>
                <a:r>
                  <a:rPr lang="en-US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to understand what differing models for the </a:t>
                </a:r>
                <a:r>
                  <a:rPr lang="en-US" i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interior </a:t>
                </a:r>
                <a:r>
                  <a:rPr lang="en-US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of the planet would result in the same </a:t>
                </a:r>
                <a:r>
                  <a:rPr lang="en-US" i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exterior </a:t>
                </a:r>
                <a:r>
                  <a:rPr lang="en-US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value </a:t>
                </a:r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11934" cy="4541308"/>
              </a:xfrm>
              <a:blipFill rotWithShape="0">
                <a:blip r:embed="rId2"/>
                <a:stretch>
                  <a:fillRect l="-101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3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../../Desktop/Screen%20Shot%202016-07-31%20at%204.28.11%20P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../../Desktop/Screen%20Shot%202016-07-31%20at%204.28.24%20P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40" y="2918301"/>
            <a:ext cx="3906360" cy="10829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62272" y="365125"/>
                <a:ext cx="817033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effectLst/>
                    <a:latin typeface="Helvetica Neue" charset="0"/>
                    <a:ea typeface="Calibri" charset="0"/>
                    <a:cs typeface="Times New Roman" charset="0"/>
                  </a:rPr>
                  <a:t>Unperturbed and perturbed</a:t>
                </a:r>
                <a:r>
                  <a:rPr lang="en-US" sz="2800" b="1" dirty="0">
                    <a:effectLst/>
                    <a:latin typeface="Helvetica Neue" charset="0"/>
                    <a:ea typeface="Calibri" charset="0"/>
                    <a:cs typeface="Times New Roman" charset="0"/>
                  </a:rPr>
                  <a:t> plots of density vs. radius outside the core for</a:t>
                </a:r>
                <a:r>
                  <a:rPr lang="en-US" sz="3200" b="1" dirty="0" smtClean="0">
                    <a:latin typeface="Times New Roman" charset="0"/>
                    <a:ea typeface="Calibri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𝒌</m:t>
                    </m:r>
                  </m:oMath>
                </a14:m>
                <a:r>
                  <a:rPr lang="en-US" sz="2800" b="1" dirty="0"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 = 4.36560*10</a:t>
                </a:r>
                <a:r>
                  <a:rPr lang="en-US" sz="2800" b="1" baseline="30000" dirty="0"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-8</a:t>
                </a:r>
                <a:r>
                  <a:rPr lang="en-US" sz="2800" b="1" dirty="0"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, </a:t>
                </a:r>
                <a:endParaRPr lang="en-US" sz="2800" b="1" dirty="0" smtClean="0">
                  <a:effectLst/>
                  <a:latin typeface="Helvetica Neue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800" b="1" dirty="0"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 = R/10,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𝜷</m:t>
                    </m:r>
                  </m:oMath>
                </a14:m>
                <a:r>
                  <a:rPr lang="en-US" sz="2800" b="1" dirty="0"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 = 1.0100 (SI units)</a:t>
                </a:r>
                <a:endParaRPr lang="en-US" sz="3200" b="1" dirty="0">
                  <a:effectLst/>
                  <a:latin typeface="Times New Roman" charset="0"/>
                  <a:ea typeface="Calibri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72" y="365125"/>
                <a:ext cx="817033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67" t="-4641" r="-1940" b="-1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9245307"/>
                  </p:ext>
                </p:extLst>
              </p:nvPr>
            </p:nvGraphicFramePr>
            <p:xfrm>
              <a:off x="0" y="1209040"/>
              <a:ext cx="12191999" cy="5699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733"/>
                    <a:gridCol w="1964013"/>
                    <a:gridCol w="1593887"/>
                    <a:gridCol w="3636096"/>
                    <a:gridCol w="2046118"/>
                    <a:gridCol w="2059152"/>
                  </a:tblGrid>
                  <a:tr h="64673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effectLst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>
                                    <a:effectLst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2200" dirty="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>
                                    <a:effectLst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2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>
                                    <a:effectLst/>
                                  </a:rPr>
                                  <m:t>𝒚</m:t>
                                </m:r>
                                <m:r>
                                  <a:rPr lang="en-US" sz="2200">
                                    <a:effectLst/>
                                  </a:rPr>
                                  <m:t>(</m:t>
                                </m:r>
                                <m:r>
                                  <a:rPr lang="en-US" sz="2200">
                                    <a:effectLst/>
                                  </a:rPr>
                                  <m:t>𝒛</m:t>
                                </m:r>
                                <m:r>
                                  <a:rPr lang="en-US" sz="2200"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effectLst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unperturbed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>
                                        <a:effectLst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2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</a:rPr>
                            <a:t> </a:t>
                          </a: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perturbed</a:t>
                          </a: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4.32069*10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0.247286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(sin(z)-0.4621*cos(z))/100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3.00436*10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3.03311*10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4.35222*10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0.248913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(sin(z)+0.5841*cos(z))/100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1.66540*10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1.61031*10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4.36060*10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0.249291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(sin(z)+0.8490*cos(z))/100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1.16295*10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1.08187*10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(sin(z)+0.9391*cos(z))/100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8.43241*10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4.36465*10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0.249380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(sin(z)+0.9763*cos(z))/100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8.12835*10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7.19628*10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(sin(z)+0.9940*cos(z))/100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6.48946*10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(sin(z)+1.0041*cos(z))/100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7.00532*10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6.05502*10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(sin(z)+1.0100*cos(z))/100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5.77229*10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(sin(z)+1.0167*cos(z))/100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5.44350*10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(sin(z)+1.0211*cos(z))/100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6.16173*10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5.21330*10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(sin(z)+1.0215*cos(z))/100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6.11655*10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5.16877*10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0.249264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(sin(z)+1.0229*cos(z))/100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6.05180*10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5.10564*10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0.249257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(sin(z)+1.0239*cos(z))/100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6.00894*10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5.06411*10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(sin(z)+1.0250*cos(z))/100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5.94860*10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5.00588*10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948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(sin(z)+1.0270*cos(z))/100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5.86775*10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4.92953*10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9245307"/>
                  </p:ext>
                </p:extLst>
              </p:nvPr>
            </p:nvGraphicFramePr>
            <p:xfrm>
              <a:off x="0" y="1209040"/>
              <a:ext cx="12191999" cy="5699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733"/>
                    <a:gridCol w="1964013"/>
                    <a:gridCol w="1593887"/>
                    <a:gridCol w="3636096"/>
                    <a:gridCol w="2046118"/>
                    <a:gridCol w="2059152"/>
                  </a:tblGrid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370" t="-909" r="-1273288" b="-77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5820" t="-909" r="-475542" b="-77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0460" t="-909" r="-488506" b="-77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2613" t="-909" r="-113568" b="-77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96716" t="-909" r="-102388" b="-77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92308" t="-909" r="-1479" b="-77545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4.32069*10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0.247286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(sin(z)-0.4621*cos(z))/100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3.00436*10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3.03311*10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4.35222*10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0.248913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(sin(z)+0.5841*cos(z))/100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1.66540*10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1.61031*10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4.36060*10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0.249291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(sin(z)+0.8490*cos(z))/100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1.16295*10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1.08187*10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(sin(z)+0.9391*cos(z))/100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8.43241*10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4.36465*10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0.249380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(sin(z)+0.9763*cos(z))/100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8.12835*10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7.19628*10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(sin(z)+0.9940*cos(z))/100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6.48946*10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(sin(z)+1.0041*cos(z))/100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7.00532*10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6.05502*10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(sin(z)+1.0100*cos(z))/100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5.77229*10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(sin(z)+1.0167*cos(z))/100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5.44350*10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(sin(z)+1.0211*cos(z))/100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6.16173*10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5.21330*10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(sin(z)+1.0215*cos(z))/100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6.11655*10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5.16877*10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0.249264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(sin(z)+1.0229*cos(z))/100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6.05180*10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5.10564*10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0.249257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(sin(z)+1.0239*cos(z))/100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6.00894*10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5.06411*10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(sin(z)+1.0250*cos(z))/100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5.94860*10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5.00588*10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(sin(z)+1.0270*cos(z))/100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5.86775*10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4.92953*10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0"/>
                <a:ext cx="12192000" cy="1188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Table </a:t>
                </a:r>
                <a:r>
                  <a:rPr lang="en-US" sz="3200" b="1" dirty="0">
                    <a:latin typeface="Helvetica Neue" charset="0"/>
                    <a:ea typeface="Helvetica Neue" charset="0"/>
                    <a:cs typeface="Helvetica Neue" charset="0"/>
                  </a:rPr>
                  <a:t>of values in SI units for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Helvetica Neue" charset="0"/>
                        <a:ea typeface="Helvetica Neue" charset="0"/>
                        <a:cs typeface="Helvetica Neue" charset="0"/>
                      </a:rPr>
                      <m:t>𝒚</m:t>
                    </m:r>
                    <m:r>
                      <a:rPr lang="en-US" sz="3200" b="1" i="1">
                        <a:latin typeface="Helvetica Neue" charset="0"/>
                        <a:ea typeface="Helvetica Neue" charset="0"/>
                        <a:cs typeface="Helvetica Neue" charset="0"/>
                      </a:rPr>
                      <m:t>(</m:t>
                    </m:r>
                    <m:r>
                      <a:rPr lang="en-US" sz="3200" b="1" i="1">
                        <a:latin typeface="Helvetica Neue" charset="0"/>
                        <a:ea typeface="Helvetica Neue" charset="0"/>
                        <a:cs typeface="Helvetica Neue" charset="0"/>
                      </a:rPr>
                      <m:t>𝒛</m:t>
                    </m:r>
                    <m:r>
                      <a:rPr lang="en-US" sz="3200" b="1" i="1">
                        <a:latin typeface="Helvetica Neue" charset="0"/>
                        <a:ea typeface="Helvetica Neue" charset="0"/>
                        <a:cs typeface="Helvetica Neue" charset="0"/>
                      </a:rPr>
                      <m:t>)</m:t>
                    </m:r>
                  </m:oMath>
                </a14:m>
                <a:r>
                  <a:rPr lang="en-US" sz="3200" b="1" dirty="0">
                    <a:latin typeface="Helvetica Neue" charset="0"/>
                    <a:ea typeface="Helvetica Neue" charset="0"/>
                    <a:cs typeface="Helvetica Neue" charset="0"/>
                  </a:rPr>
                  <a:t> and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3200" b="1" dirty="0">
                    <a:latin typeface="Helvetica Neue" charset="0"/>
                    <a:ea typeface="Helvetica Neue" charset="0"/>
                    <a:cs typeface="Helvetica Neue" charset="0"/>
                  </a:rPr>
                  <a:t>, </a:t>
                </a:r>
                <a:endParaRPr lang="en-US" sz="3200" b="1" dirty="0" smtClean="0"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algn="ctr"/>
                <a:r>
                  <a:rPr lang="en-US" sz="32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keeping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Helvetica Neue" charset="0"/>
                        <a:ea typeface="Helvetica Neue" charset="0"/>
                        <a:cs typeface="Helvetica Neue" charset="0"/>
                      </a:rPr>
                      <m:t>𝜶</m:t>
                    </m:r>
                  </m:oMath>
                </a14:m>
                <a:r>
                  <a:rPr lang="en-US" sz="3200" b="1" dirty="0">
                    <a:latin typeface="Helvetica Neue" charset="0"/>
                    <a:ea typeface="Helvetica Neue" charset="0"/>
                    <a:cs typeface="Helvetica Neue" charset="0"/>
                  </a:rPr>
                  <a:t> fixed from the unperturbed case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88720"/>
              </a:xfrm>
              <a:prstGeom prst="rect">
                <a:avLst/>
              </a:prstGeom>
              <a:blipFill rotWithShape="0">
                <a:blip r:embed="rId3"/>
                <a:stretch>
                  <a:fillRect t="-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267" y="12795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 chose a simple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with an adjustable parameter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(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𝑠𝑖𝑛𝑧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𝛽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𝑐𝑜𝑠𝑧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)/100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Perturbed density greater on average than unperturbed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Extra envelope mass made up for by less massive core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All perturbed core masses are smaller than the unperturbed (except for R/3)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Not much variation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(a few percent or less)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Indicates that the model is not heavily dependent on choice of core radius</a:t>
                </a: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267" y="1279525"/>
                <a:ext cx="10515600" cy="4351338"/>
              </a:xfrm>
              <a:blipFill rotWithShape="0">
                <a:blip r:embed="rId2"/>
                <a:stretch>
                  <a:fillRect l="-1043" t="-252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4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 Physically Motivated Model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=0.015(1+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𝑧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−0.2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)/(1+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5(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−2.5)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to represent a specific model of Jupiter’s interior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Represents a </a:t>
                </a:r>
                <a:r>
                  <a:rPr lang="en-US" sz="2800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thermal correction to the equation of state due to a temperature difference inside Jupiter of about 1000K at 1 </a:t>
                </a:r>
                <a:r>
                  <a:rPr lang="en-US" sz="2800" dirty="0" err="1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megabar</a:t>
                </a:r>
                <a:r>
                  <a:rPr lang="en-US" sz="2800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pressure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This is a deviation from current models of Jupiter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As usual, we keep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fixed from the unperturbed case</a:t>
                </a:r>
                <a:endParaRPr lang="en-US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7123294"/>
                  </p:ext>
                </p:extLst>
              </p:nvPr>
            </p:nvGraphicFramePr>
            <p:xfrm>
              <a:off x="0" y="2"/>
              <a:ext cx="12192000" cy="27262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911"/>
                    <a:gridCol w="2228575"/>
                    <a:gridCol w="2257247"/>
                    <a:gridCol w="1848023"/>
                    <a:gridCol w="2477498"/>
                    <a:gridCol w="2336746"/>
                  </a:tblGrid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Helvetica Neue" charset="0"/>
                                  <a:ea typeface="Helvetica Neue" charset="0"/>
                                  <a:cs typeface="Helvetica Neue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unperturbed</a:t>
                          </a:r>
                          <a:endParaRPr lang="en-US" sz="28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Helvetica Neue" charset="0"/>
                                  <a:ea typeface="Helvetica Neue" charset="0"/>
                                  <a:cs typeface="Helvetica Neue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perturbed</a:t>
                          </a:r>
                          <a:endParaRPr lang="en-US" sz="28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Helvetica Neue" charset="0"/>
                                    <a:ea typeface="Helvetica Neue" charset="0"/>
                                    <a:cs typeface="Helvetica Neue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unperturbed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Helvetica Neue" charset="0"/>
                                      <a:ea typeface="Helvetica Neue" charset="0"/>
                                      <a:cs typeface="Helvetica Neue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 perturbed</a:t>
                          </a:r>
                          <a:endParaRPr lang="en-US" sz="28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R/6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4.28870*10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8.16853*10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R/8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4.28794*10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6.31780*10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R/10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4.28732*10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5.63880*10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R/12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4.28688*10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5.33010*10</a:t>
                          </a:r>
                          <a:r>
                            <a:rPr lang="en-US" sz="24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7123294"/>
                  </p:ext>
                </p:extLst>
              </p:nvPr>
            </p:nvGraphicFramePr>
            <p:xfrm>
              <a:off x="0" y="2"/>
              <a:ext cx="12192000" cy="27262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911"/>
                    <a:gridCol w="2228575"/>
                    <a:gridCol w="2257247"/>
                    <a:gridCol w="1848023"/>
                    <a:gridCol w="2477498"/>
                    <a:gridCol w="2336746"/>
                  </a:tblGrid>
                  <a:tr h="5452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70" t="-16667" r="-107251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7268" t="-16667" r="-40109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676" t="-16667" r="-29675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0000" t="-16667" r="-26237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97789" t="-16667" r="-9533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22715" t="-16667" r="-1305" b="-400000"/>
                          </a:stretch>
                        </a:blipFill>
                      </a:tcPr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R/6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4.28870*10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8.16853*10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R/8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4.28794*10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6.31780*10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R/10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4.28732*10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5.63880*10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52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R/12</a:t>
                          </a:r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4.28688*10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4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5.33010*10</a:t>
                          </a:r>
                          <a:r>
                            <a:rPr lang="en-US" sz="24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8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43467" y="3152439"/>
                <a:ext cx="1090506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is fixed, only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can be varied to keep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constant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Decreases by a couple percent for mid-range core radii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Core mass drops by about 10-20% from unperturbed case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More substantial change than before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However, core mass is only a few percent of the total mass of Jupiter, so this change doesn’t affect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much </a:t>
                </a:r>
                <a:endParaRPr lang="en-US" sz="2800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3152439"/>
                <a:ext cx="10905066" cy="2954655"/>
              </a:xfrm>
              <a:prstGeom prst="rect">
                <a:avLst/>
              </a:prstGeom>
              <a:blipFill rotWithShape="0">
                <a:blip r:embed="rId3"/>
                <a:stretch>
                  <a:fillRect l="-1007" b="-4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5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Discussion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We now have a way to create a perturbation of choice to the EOS and see how it affects the core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Our model can be made more realistic for greater accuracy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Treat Jupiter as a non-uniform rotating body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It has been demonstrated that depending on the EOS, Jupiter’s core can take on a range of possible masses and radii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Further examination of the heavy element makeup of Jupiter’s core and envelope, as well as its equation of state, is needed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References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8826"/>
            <a:ext cx="113114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1. Stevenson, D. J. Unpublished. Limits on Determining the Core of Jupiter.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Guillot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T., D. J. Stevenson, W. B. Hubbard, and D. </a:t>
            </a:r>
            <a:r>
              <a:rPr lang="en-US" sz="24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Saumon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2004. </a:t>
            </a:r>
            <a:r>
              <a:rPr lang="en-U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interior 	of Jupiter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In </a:t>
            </a:r>
            <a:r>
              <a:rPr lang="en-US" sz="24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Jupiter - The Planet, Satellites </a:t>
            </a:r>
            <a:r>
              <a:rPr lang="en-US" sz="2400" i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and Magnetosphere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3. </a:t>
            </a:r>
            <a:r>
              <a:rPr lang="en-US" sz="24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Saumon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D., G. </a:t>
            </a:r>
            <a:r>
              <a:rPr lang="en-US" sz="24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Chabrier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, and H. M. van Horn 1995. An Equation of State for </a:t>
            </a:r>
            <a:r>
              <a:rPr lang="en-U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	Low Mass 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Stars and Giant Planets. </a:t>
            </a:r>
            <a:r>
              <a:rPr lang="en-US" sz="2400" i="1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Astrophys</a:t>
            </a:r>
            <a:r>
              <a:rPr lang="en-US" sz="24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J. Suppl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99, 713.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4. Hubbard, W. B., and B. </a:t>
            </a:r>
            <a:r>
              <a:rPr lang="en-US" sz="24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Militzer</a:t>
            </a: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2016. A Preliminary Jupiter Model. In </a:t>
            </a:r>
            <a:r>
              <a:rPr lang="en-US" sz="24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    </a:t>
            </a:r>
            <a:r>
              <a:rPr lang="en-U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  <a:r>
              <a:rPr lang="en-US" sz="2400" i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Astrophysical </a:t>
            </a:r>
            <a:r>
              <a:rPr lang="en-US" sz="24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Journal.</a:t>
            </a:r>
            <a:endParaRPr lang="en-US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5. Stevenson, D. J. Unpublished. P41B-2072, Limits to the Core Mass of Jupiter.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10278533" cy="68496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6" y="552411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 huge thank you</a:t>
            </a: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to SURF and my mentor, Professor David Stevenson!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Juno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06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Launched on August 5, 2011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Successfully entered Jupiter’s orbit on July 4, 2016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“Jupiter Orbital Insertion” (JOI)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 the process of completing two 53.5-day staging orbits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Will tighten its orbit into 2-week science orbits to take data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Will measure Jupiter’s normalized moment of inertia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 to 0.2% 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This is the moment of inertia divided by MR</a:t>
                </a:r>
                <a:r>
                  <a:rPr lang="en-US" sz="2800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2</a:t>
                </a:r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Gravity Science Experiment (GSE)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Tells us about distribution of mass within the planet</a:t>
                </a:r>
              </a:p>
              <a:p>
                <a:pPr lvl="1"/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endParaRPr lang="en-US" sz="2800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0669"/>
              </a:xfrm>
              <a:blipFill rotWithShape="0">
                <a:blip r:embed="rId3"/>
                <a:stretch>
                  <a:fillRect l="-1043" t="-2144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29" y="36459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Core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229" y="1825625"/>
                <a:ext cx="10851776" cy="435133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“Central concentration of elements heavier than H and He”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1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Very little is known about it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2</a:t>
                </a:r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My focus is on learning about the size and mass of the core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We know precisely Jupiter’s mean radius and total mass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Combine these with Juno’s measurement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to narrow range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Will provide better understanding of Jupiter’s structure as a whole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Insight into Jupiter’s formation and origin of our solar system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My analysis quantifies extent to which uncertainties in the equation of state affect the determination of the core</a:t>
                </a:r>
              </a:p>
              <a:p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endParaRPr lang="en-US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29" y="1825625"/>
                <a:ext cx="10851776" cy="4351338"/>
              </a:xfrm>
              <a:blipFill rotWithShape="0">
                <a:blip r:embed="rId2"/>
                <a:stretch>
                  <a:fillRect l="-1011" t="-2381" r="-101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0"/>
            <a:ext cx="10464800" cy="6858000"/>
          </a:xfrm>
        </p:spPr>
      </p:pic>
    </p:spTree>
    <p:extLst>
      <p:ext uri="{BB962C8B-B14F-4D97-AF65-F5344CB8AC3E}">
        <p14:creationId xmlns:p14="http://schemas.microsoft.com/office/powerpoint/2010/main" val="339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Equation of State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Equation that describes how a substance’s atoms interact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Jupiter is comprised mostly of hydrogen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3</a:t>
                </a:r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Hydrogen has a complex EOS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N = 1 </a:t>
                </a:r>
                <a:r>
                  <a:rPr lang="en-US" dirty="0" err="1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polytrope</a:t>
                </a:r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is a good approximation for hydrogen: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Relates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pressure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 (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𝑃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to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density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 (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𝜌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):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𝑃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 = 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𝐾</m:t>
                    </m:r>
                    <m:r>
                      <a:rPr lang="en-US" sz="2800" i="1">
                        <a:solidFill>
                          <a:schemeClr val="bg1"/>
                        </a:solidFill>
                      </a:rPr>
                      <m:t>𝜌</m:t>
                    </m:r>
                  </m:oMath>
                </a14:m>
                <a:r>
                  <a:rPr lang="en-US" sz="2800" baseline="30000" dirty="0" smtClean="0">
                    <a:solidFill>
                      <a:schemeClr val="bg1"/>
                    </a:solidFill>
                    <a:effectLst/>
                  </a:rPr>
                  <a:t>2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Only applies to Jupiter’s envelope (region external to core)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Gives rise to a solution for density as a function of radius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Allows us to solve for core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), envelope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), and</a:t>
                </a:r>
                <a:r>
                  <a:rPr lang="en-US" sz="2800" dirty="0" smtClean="0">
                    <a:solidFill>
                      <a:schemeClr val="bg1"/>
                    </a:solidFill>
                    <a:ea typeface="Helvetica Neue" charset="0"/>
                    <a:cs typeface="Helvetica Neu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depending on choice of core radius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The Gravitational Harmonic </a:t>
                </a:r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Separate yet similar property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that Juno will also measure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Jupiter’s</a:t>
                </a:r>
                <a:r>
                  <a:rPr lang="en-US" dirty="0" smtClean="0">
                    <a:solidFill>
                      <a:schemeClr val="bg1"/>
                    </a:solidFill>
                    <a:ea typeface="Helvetica Neue" charset="0"/>
                    <a:cs typeface="Helvetica Neue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already known to more precision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Interest lies in seeing how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behaves in relation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If we choose a reference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that we can keep fixed, we can vary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to see how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changes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Corresponds to a core mass of about 10 Earth masses and a small core radius (based </a:t>
                </a:r>
                <a:r>
                  <a:rPr lang="en-US" sz="280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on best current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models)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0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9303895"/>
                  </p:ext>
                </p:extLst>
              </p:nvPr>
            </p:nvGraphicFramePr>
            <p:xfrm>
              <a:off x="0" y="1388537"/>
              <a:ext cx="12192000" cy="54937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5593"/>
                    <a:gridCol w="2932335"/>
                    <a:gridCol w="2228575"/>
                    <a:gridCol w="2463162"/>
                    <a:gridCol w="2932335"/>
                  </a:tblGrid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4.32069*10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222766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0.247286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3.00436*10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4.35222*10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221004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0.248913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1.66540*10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4.36060*10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220441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0.249291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1.16295*10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220218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4.36465*10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220117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0.249380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8.12835*10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220067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220042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7.00532*10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6.16173*10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6.11655*10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0.249264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6.05180*10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0.249257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6.00894*10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5.94860*10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79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5.86775*10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9303895"/>
                  </p:ext>
                </p:extLst>
              </p:nvPr>
            </p:nvGraphicFramePr>
            <p:xfrm>
              <a:off x="0" y="1388537"/>
              <a:ext cx="12192000" cy="54937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5593"/>
                    <a:gridCol w="2932335"/>
                    <a:gridCol w="2228575"/>
                    <a:gridCol w="2463162"/>
                    <a:gridCol w="293233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46" t="-1667" r="-648134" b="-1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6133" t="-1667" r="-261123" b="-1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05191" t="-1667" r="-243169" b="-1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76485" t="-1667" r="-120297" b="-1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16216" t="-1667" r="-1040" b="-1448333"/>
                          </a:stretch>
                        </a:blipFill>
                      </a:tcPr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4.32069*10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222766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0.247286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3.00436*10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4.35222*10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221004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0.248913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1.66540*10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4.36060*10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220441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0.249291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1.16295*10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26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4.36348*10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220218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9.33123*10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4.36465*10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220117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0.249380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8.12835*10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4.36519*10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220067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0.249367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7.43486*10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4.36546*10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220042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0.249349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7.00532*10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4.36560*10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0.249332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6.72419*10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4.36573*10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0.249305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6.39470*10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4.36579*10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6.16173*10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4.36580*10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0.249274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6.11655*10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0.249264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6.05180*10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4.36581*10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0.249257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6.00894*10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14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R/25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0.249247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5.94860*10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79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4.36582*10</a:t>
                          </a:r>
                          <a:r>
                            <a:rPr lang="en-US" sz="2200" baseline="300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-8</a:t>
                          </a:r>
                          <a:endParaRPr lang="en-US" sz="220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220006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0.249227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5.86775*10</a:t>
                          </a:r>
                          <a:r>
                            <a:rPr lang="en-US" sz="2200" baseline="30000" dirty="0">
                              <a:effectLst/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25</a:t>
                          </a:r>
                          <a:endParaRPr lang="en-US" sz="2200" dirty="0">
                            <a:effectLst/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-1"/>
                <a:ext cx="12192000" cy="1371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endParaRPr lang="en-US" sz="3600" dirty="0" smtClean="0">
                  <a:solidFill>
                    <a:schemeClr val="tx1"/>
                  </a:solidFill>
                  <a:effectLst/>
                  <a:latin typeface="Helvetica Neue" charset="0"/>
                  <a:ea typeface="Calibri" charset="0"/>
                  <a:cs typeface="Times New Roman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effectLst/>
                    <a:latin typeface="Helvetica Neue" charset="0"/>
                    <a:ea typeface="Calibri" charset="0"/>
                    <a:cs typeface="Times New Roman" charset="0"/>
                  </a:rPr>
                  <a:t>Table 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Helvetica Neue" charset="0"/>
                    <a:ea typeface="Calibri" charset="0"/>
                    <a:cs typeface="Times New Roman" charset="0"/>
                  </a:rPr>
                  <a:t>of values in SI units 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36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𝚲</m:t>
                        </m:r>
                      </m:e>
                      <m:sub>
                        <m:r>
                          <a:rPr lang="en-US" sz="36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  <m:r>
                          <a:rPr lang="en-US" sz="36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3600" b="1" i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sz="3600" b="1" dirty="0" smtClean="0">
                    <a:solidFill>
                      <a:schemeClr val="tx1"/>
                    </a:solidFill>
                    <a:effectLst/>
                    <a:latin typeface="Helvetica Neue" charset="0"/>
                    <a:ea typeface="Times New Roman" charset="0"/>
                    <a:cs typeface="Times New Roman" charset="0"/>
                  </a:rPr>
                  <a:t>0.154949</a:t>
                </a:r>
              </a:p>
              <a:p>
                <a:pPr algn="ctr"/>
                <a:endParaRPr lang="en-US" sz="3600" dirty="0">
                  <a:latin typeface="Helvetica Neue" charset="0"/>
                  <a:ea typeface="Times New Roman" charset="0"/>
                  <a:cs typeface="Times New Roman" charset="0"/>
                </a:endParaRPr>
              </a:p>
              <a:p>
                <a:pPr algn="ctr"/>
                <a:endParaRPr lang="en-US" sz="400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12192000" cy="1371600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9924"/>
                <a:ext cx="10744200" cy="55784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Changing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is akin to changing the composition of the envelope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Altering the temperature, heavy element makeup, etc.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As core radius increases, so does core mass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Also,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should increase with core radius because our model assumes a constant core density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Larger core results in less central concentration of mass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Holds true for smaller core radii, then the trend reverses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Most importantly, change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is very small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On the order of a few hundredths of a percent</a:t>
                </a: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Confirms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𝐽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is good approximation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 lvl="1"/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Change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not very dependent on core radius</a:t>
                </a: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9924"/>
                <a:ext cx="10744200" cy="5578475"/>
              </a:xfrm>
              <a:blipFill rotWithShape="0">
                <a:blip r:embed="rId2"/>
                <a:stretch>
                  <a:fillRect l="-1022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881</Words>
  <Application>Microsoft Macintosh PowerPoint</Application>
  <PresentationFormat>Widescreen</PresentationFormat>
  <Paragraphs>302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Cambria Math</vt:lpstr>
      <vt:lpstr>Helvetica Neue</vt:lpstr>
      <vt:lpstr>Times New Roman</vt:lpstr>
      <vt:lpstr>Arial</vt:lpstr>
      <vt:lpstr>Office Theme</vt:lpstr>
      <vt:lpstr>Uncertainties in the Determination of Jupiter’s Core</vt:lpstr>
      <vt:lpstr>Juno</vt:lpstr>
      <vt:lpstr>PowerPoint Presentation</vt:lpstr>
      <vt:lpstr>The Core</vt:lpstr>
      <vt:lpstr>PowerPoint Presentation</vt:lpstr>
      <vt:lpstr>The Equation of State</vt:lpstr>
      <vt:lpstr>The Gravitational Harmonic (J_2)</vt:lpstr>
      <vt:lpstr>PowerPoint Presentation</vt:lpstr>
      <vt:lpstr>PowerPoint Presentation</vt:lpstr>
      <vt:lpstr>Juno’s first picture of Jupiter!</vt:lpstr>
      <vt:lpstr>Perturbing the Equation of State</vt:lpstr>
      <vt:lpstr>PowerPoint Presentation</vt:lpstr>
      <vt:lpstr>PowerPoint Presentation</vt:lpstr>
      <vt:lpstr>PowerPoint Presentation</vt:lpstr>
      <vt:lpstr>A Physically Motivated Model</vt:lpstr>
      <vt:lpstr>PowerPoint Presentation</vt:lpstr>
      <vt:lpstr>Discussion</vt:lpstr>
      <vt:lpstr>References</vt:lpstr>
      <vt:lpstr>A huge thank you to SURF and my mentor, Professor David Stevenson!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Uncertainties in the Determination of Jupiter’s Core</dc:title>
  <dc:creator>Alexander English</dc:creator>
  <cp:lastModifiedBy>Alexander English</cp:lastModifiedBy>
  <cp:revision>63</cp:revision>
  <dcterms:created xsi:type="dcterms:W3CDTF">2016-08-03T15:28:35Z</dcterms:created>
  <dcterms:modified xsi:type="dcterms:W3CDTF">2016-08-04T18:53:51Z</dcterms:modified>
</cp:coreProperties>
</file>