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1.xml" ContentType="application/vnd.openxmlformats-officedocument.presentationml.notesSlide+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02" r:id="rId4"/>
  </p:sldMasterIdLst>
  <p:notesMasterIdLst>
    <p:notesMasterId r:id="rId30"/>
  </p:notesMasterIdLst>
  <p:handoutMasterIdLst>
    <p:handoutMasterId r:id="rId31"/>
  </p:handoutMasterIdLst>
  <p:sldIdLst>
    <p:sldId id="256" r:id="rId5"/>
    <p:sldId id="257" r:id="rId6"/>
    <p:sldId id="258" r:id="rId7"/>
    <p:sldId id="259" r:id="rId8"/>
    <p:sldId id="260" r:id="rId9"/>
    <p:sldId id="265" r:id="rId10"/>
    <p:sldId id="282" r:id="rId11"/>
    <p:sldId id="266" r:id="rId12"/>
    <p:sldId id="264" r:id="rId13"/>
    <p:sldId id="261" r:id="rId14"/>
    <p:sldId id="283"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Lst>
  <p:sldSz cx="12436475" cy="6994525"/>
  <p:notesSz cx="7102475" cy="9388475"/>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040AAAC-3908-4A75-91E2-22EB70BE55B3}">
          <p14:sldIdLst>
            <p14:sldId id="256"/>
            <p14:sldId id="257"/>
          </p14:sldIdLst>
        </p14:section>
        <p14:section name="Phases, Timeline, and Setup" id="{82A197C7-693A-4274-A211-021F20A57711}">
          <p14:sldIdLst>
            <p14:sldId id="258"/>
            <p14:sldId id="259"/>
            <p14:sldId id="260"/>
            <p14:sldId id="265"/>
            <p14:sldId id="282"/>
            <p14:sldId id="266"/>
            <p14:sldId id="264"/>
            <p14:sldId id="261"/>
            <p14:sldId id="283"/>
          </p14:sldIdLst>
        </p14:section>
        <p14:section name="Delivery" id="{895CBE89-5FED-4121-B5A6-E49BA92C875C}">
          <p14:sldIdLst>
            <p14:sldId id="267"/>
            <p14:sldId id="268"/>
            <p14:sldId id="269"/>
            <p14:sldId id="270"/>
            <p14:sldId id="271"/>
            <p14:sldId id="272"/>
            <p14:sldId id="273"/>
          </p14:sldIdLst>
        </p14:section>
        <p14:section name="Closure" id="{1D5285C6-855C-4BBD-9CAE-FE9D912638BA}">
          <p14:sldIdLst>
            <p14:sldId id="274"/>
            <p14:sldId id="275"/>
            <p14:sldId id="276"/>
            <p14:sldId id="277"/>
          </p14:sldIdLst>
        </p14:section>
        <p14:section name="Resources" id="{3EA77BE4-C907-4A04-A5F2-55C983973687}">
          <p14:sldIdLst>
            <p14:sldId id="278"/>
            <p14:sldId id="279"/>
            <p14:sldId id="281"/>
          </p14:sldIdLst>
        </p14:section>
      </p14:sectionLst>
    </p:ext>
    <p:ext uri="{EFAFB233-063F-42B5-8137-9DF3F51BA10A}">
      <p15:sldGuideLst xmlns:p15="http://schemas.microsoft.com/office/powerpoint/2012/main">
        <p15:guide id="1" orient="horz" pos="186">
          <p15:clr>
            <a:srgbClr val="A4A3A4"/>
          </p15:clr>
        </p15:guide>
        <p15:guide id="2" orient="horz" pos="1338">
          <p15:clr>
            <a:srgbClr val="A4A3A4"/>
          </p15:clr>
        </p15:guide>
        <p15:guide id="3" orient="horz" pos="2498">
          <p15:clr>
            <a:srgbClr val="A4A3A4"/>
          </p15:clr>
        </p15:guide>
        <p15:guide id="4" orient="horz" pos="4218">
          <p15:clr>
            <a:srgbClr val="A4A3A4"/>
          </p15:clr>
        </p15:guide>
        <p15:guide id="5" orient="horz" pos="3069">
          <p15:clr>
            <a:srgbClr val="A4A3A4"/>
          </p15:clr>
        </p15:guide>
        <p15:guide id="6" orient="horz" pos="1917">
          <p15:clr>
            <a:srgbClr val="A4A3A4"/>
          </p15:clr>
        </p15:guide>
        <p15:guide id="7" orient="horz" pos="765">
          <p15:clr>
            <a:srgbClr val="A4A3A4"/>
          </p15:clr>
        </p15:guide>
        <p15:guide id="8" orient="horz" pos="3642">
          <p15:clr>
            <a:srgbClr val="A4A3A4"/>
          </p15:clr>
        </p15:guide>
        <p15:guide id="9" pos="174">
          <p15:clr>
            <a:srgbClr val="A4A3A4"/>
          </p15:clr>
        </p15:guide>
        <p15:guide id="10" pos="1325">
          <p15:clr>
            <a:srgbClr val="A4A3A4"/>
          </p15:clr>
        </p15:guide>
        <p15:guide id="11" pos="747">
          <p15:clr>
            <a:srgbClr val="A4A3A4"/>
          </p15:clr>
        </p15:guide>
        <p15:guide id="12" pos="7080">
          <p15:clr>
            <a:srgbClr val="A4A3A4"/>
          </p15:clr>
        </p15:guide>
        <p15:guide id="13" pos="3629">
          <p15:clr>
            <a:srgbClr val="A4A3A4"/>
          </p15:clr>
        </p15:guide>
        <p15:guide id="14" pos="1903">
          <p15:clr>
            <a:srgbClr val="A4A3A4"/>
          </p15:clr>
        </p15:guide>
        <p15:guide id="15" pos="2478">
          <p15:clr>
            <a:srgbClr val="A4A3A4"/>
          </p15:clr>
        </p15:guide>
        <p15:guide id="16" pos="3051">
          <p15:clr>
            <a:srgbClr val="A4A3A4"/>
          </p15:clr>
        </p15:guide>
        <p15:guide id="17" pos="4780">
          <p15:clr>
            <a:srgbClr val="A4A3A4"/>
          </p15:clr>
        </p15:guide>
        <p15:guide id="18" pos="5355">
          <p15:clr>
            <a:srgbClr val="A4A3A4"/>
          </p15:clr>
        </p15:guide>
        <p15:guide id="19" pos="6511">
          <p15:clr>
            <a:srgbClr val="A4A3A4"/>
          </p15:clr>
        </p15:guide>
        <p15:guide id="20" pos="7660">
          <p15:clr>
            <a:srgbClr val="A4A3A4"/>
          </p15:clr>
        </p15:guide>
        <p15:guide id="21" pos="4205">
          <p15:clr>
            <a:srgbClr val="A4A3A4"/>
          </p15:clr>
        </p15:guide>
        <p15:guide id="22" pos="5933">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Evan Archilla (Projectline Services)" initials="EA(S" lastIdx="2" clrIdx="2">
    <p:extLst>
      <p:ext uri="{19B8F6BF-5375-455C-9EA6-DF929625EA0E}">
        <p15:presenceInfo xmlns:p15="http://schemas.microsoft.com/office/powerpoint/2012/main" userId="Evan Archilla (Projectline Servic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D2D2D2"/>
    <a:srgbClr val="505050"/>
    <a:srgbClr val="68217A"/>
    <a:srgbClr val="00BCF2"/>
    <a:srgbClr val="969696"/>
    <a:srgbClr val="CCECFF"/>
    <a:srgbClr val="00178F"/>
    <a:srgbClr val="442359"/>
    <a:srgbClr val="27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48" autoAdjust="0"/>
    <p:restoredTop sz="59785" autoAdjust="0"/>
  </p:normalViewPr>
  <p:slideViewPr>
    <p:cSldViewPr snapToGrid="0">
      <p:cViewPr varScale="1">
        <p:scale>
          <a:sx n="43" d="100"/>
          <a:sy n="43" d="100"/>
        </p:scale>
        <p:origin x="1044" y="60"/>
      </p:cViewPr>
      <p:guideLst>
        <p:guide orient="horz" pos="186"/>
        <p:guide orient="horz" pos="1338"/>
        <p:guide orient="horz" pos="2498"/>
        <p:guide orient="horz" pos="4218"/>
        <p:guide orient="horz" pos="3069"/>
        <p:guide orient="horz" pos="1917"/>
        <p:guide orient="horz" pos="765"/>
        <p:guide orient="horz" pos="3642"/>
        <p:guide pos="174"/>
        <p:guide pos="1325"/>
        <p:guide pos="747"/>
        <p:guide pos="7080"/>
        <p:guide pos="3629"/>
        <p:guide pos="1903"/>
        <p:guide pos="2478"/>
        <p:guide pos="3051"/>
        <p:guide pos="4780"/>
        <p:guide pos="5355"/>
        <p:guide pos="6511"/>
        <p:guide pos="7660"/>
        <p:guide pos="4205"/>
        <p:guide pos="593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694"/>
    </p:cViewPr>
  </p:sorterViewPr>
  <p:notesViewPr>
    <p:cSldViewPr snapToGrid="0" showGuides="1">
      <p:cViewPr varScale="1">
        <p:scale>
          <a:sx n="43" d="100"/>
          <a:sy n="43" d="100"/>
        </p:scale>
        <p:origin x="-2466" y="-12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7" name="Date Placeholder 6"/>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DE219B1A-AE41-483B-A766-69B9363DDA6A}" type="datetimeFigureOut">
              <a:rPr lang="en-US" smtClean="0"/>
              <a:t>7/31/2013</a:t>
            </a:fld>
            <a:endParaRPr lang="en-US" dirty="0"/>
          </a:p>
        </p:txBody>
      </p:sp>
      <p:sp>
        <p:nvSpPr>
          <p:cNvPr id="8" name="Footer Placeholder 7"/>
          <p:cNvSpPr>
            <a:spLocks noGrp="1"/>
          </p:cNvSpPr>
          <p:nvPr>
            <p:ph type="ftr" sz="quarter" idx="2"/>
          </p:nvPr>
        </p:nvSpPr>
        <p:spPr>
          <a:xfrm>
            <a:off x="0" y="8917422"/>
            <a:ext cx="6001591" cy="341322"/>
          </a:xfrm>
          <a:prstGeom prst="rect">
            <a:avLst/>
          </a:prstGeom>
        </p:spPr>
        <p:txBody>
          <a:bodyPr vert="horz" lIns="94229" tIns="47114" rIns="94229" bIns="47114" rtlCol="0" anchor="b"/>
          <a:lstStyle>
            <a:lvl1pPr algn="l">
              <a:defRPr sz="1200"/>
            </a:lvl1pPr>
          </a:lstStyle>
          <a:p>
            <a:pPr marL="410616" defTabSz="94197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410616" defTabSz="94197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89753" y="8917422"/>
            <a:ext cx="1111078" cy="469424"/>
          </a:xfrm>
          <a:prstGeom prst="rect">
            <a:avLst/>
          </a:prstGeom>
        </p:spPr>
        <p:txBody>
          <a:bodyPr vert="horz" lIns="94229" tIns="47114" rIns="94229" bIns="47114"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10" name="Footer Placeholder 9"/>
          <p:cNvSpPr>
            <a:spLocks noGrp="1"/>
          </p:cNvSpPr>
          <p:nvPr>
            <p:ph type="ftr" sz="quarter" idx="4"/>
          </p:nvPr>
        </p:nvSpPr>
        <p:spPr>
          <a:xfrm>
            <a:off x="0" y="8919051"/>
            <a:ext cx="6131803" cy="365481"/>
          </a:xfrm>
          <a:prstGeom prst="rect">
            <a:avLst/>
          </a:prstGeom>
        </p:spPr>
        <p:txBody>
          <a:bodyPr vert="horz" lIns="94229" tIns="47114" rIns="94229" bIns="47114" rtlCol="0" anchor="b"/>
          <a:lstStyle>
            <a:lvl1pPr marL="588931" indent="0" algn="l">
              <a:defRPr sz="1200"/>
            </a:lvl1pPr>
          </a:lstStyle>
          <a:p>
            <a:pPr defTabSz="94197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51B1278-D92B-4AF3-A9C1-71DD298190CE}" type="datetimeFigureOut">
              <a:rPr lang="en-US" smtClean="0"/>
              <a:t>7/31/2013</a:t>
            </a:fld>
            <a:endParaRPr lang="en-US" dirty="0"/>
          </a:p>
        </p:txBody>
      </p:sp>
      <p:sp>
        <p:nvSpPr>
          <p:cNvPr id="12" name="Notes Placeholder 11"/>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119966" y="8917422"/>
            <a:ext cx="980865" cy="469424"/>
          </a:xfrm>
          <a:prstGeom prst="rect">
            <a:avLst/>
          </a:prstGeom>
        </p:spPr>
        <p:txBody>
          <a:bodyPr vert="horz" lIns="94229" tIns="47114" rIns="94229" bIns="47114"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Assurance Planning Services provide on-site expertise to help customers plan their next Microsoft technologies deployment. Deployment planning consultants help customers</a:t>
            </a:r>
            <a:r>
              <a:rPr lang="en-US" baseline="0" dirty="0" smtClean="0"/>
              <a:t> </a:t>
            </a:r>
            <a:r>
              <a:rPr lang="en-US" dirty="0" smtClean="0"/>
              <a:t>evaluate how best to deploy an array of Microsoft solutions on-premises, in the cloud, or in hybrid environments.</a:t>
            </a:r>
          </a:p>
          <a:p>
            <a:endParaRPr lang="en-US" dirty="0" smtClean="0"/>
          </a:p>
          <a:p>
            <a:r>
              <a:rPr lang="en-US" dirty="0" smtClean="0"/>
              <a:t>This</a:t>
            </a:r>
            <a:r>
              <a:rPr lang="en-US" baseline="0" dirty="0" smtClean="0"/>
              <a:t> presentation will provide an overview of the engagement delivery process for Microsoft Partners and consultants interested in bringing this unique Software Assurance benefit to customers. </a:t>
            </a:r>
          </a:p>
          <a:p>
            <a:endParaRPr lang="en-US" baseline="0" dirty="0" smtClean="0"/>
          </a:p>
          <a:p>
            <a:r>
              <a:rPr lang="en-US" baseline="0" dirty="0" smtClean="0"/>
              <a:t>Other presentations in this series focus more specifically on the Planning Services program introduction and polices.</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7107106-FDCC-48E0-B0EC-E1E09A3A0543}"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Tree>
    <p:extLst>
      <p:ext uri="{BB962C8B-B14F-4D97-AF65-F5344CB8AC3E}">
        <p14:creationId xmlns:p14="http://schemas.microsoft.com/office/powerpoint/2010/main" val="409803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now ready for the engagement phase. During this phase, you will work on-site with the customer. You’ll meet with business and technical decision makers, assess their environment, and document your findings and recommendations. </a:t>
            </a:r>
          </a:p>
          <a:p>
            <a:endParaRPr lang="en-US" dirty="0"/>
          </a:p>
          <a:p>
            <a:r>
              <a:rPr lang="en-US" dirty="0"/>
              <a:t>For some planning services offerings, you will also have the option of delivering a plan-reinforcing, lab-based Proof of Concept or initiate a subscription-based online pilot (for example,  Office 365 or Windows Azure). Use this time to ask the customer questions, assess the customer’s environment, present optional product capability-focused workshops, and document information for inclusion in your primary customer deliverable.</a:t>
            </a:r>
          </a:p>
          <a:p>
            <a:endParaRPr lang="en-US" dirty="0"/>
          </a:p>
          <a:p>
            <a:r>
              <a:rPr lang="en-US" dirty="0"/>
              <a:t>Each Planning Services engagement type should feature a program or technical delivery guide.  Refer to this documentation for more information to ascertain what Microsoft considers to be in-scope, which activities are supported, and whether the engagement features any unique delivery requirements.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4B5DA8A-8132-466C-85A2-6480DFE66E23}"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27414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closure phase, you will provide the customer with your final deliverable which will always be some form of planning documentation outlining how to deploy, upgrade, or migrate to the latest version of a Planning Services featured product. Use this phase and accompanying deliverable template to present a recap of the customer’s unique business goals and requirements along with your own findings and next-step recommendations. </a:t>
            </a:r>
          </a:p>
          <a:p>
            <a:endParaRPr lang="en-US" dirty="0"/>
          </a:p>
          <a:p>
            <a:r>
              <a:rPr lang="en-US" dirty="0"/>
              <a:t>Your recommendations should include an outline of recommended follow-on deployment-related services outside the scope of a Planning Services engagement (e.g. offerings such as performing the actual deployment, or perhaps more intermediate services such as conducting a pilot, or providing remediation services). At the end of the engagement, you will need to redeem the customer’s voucher and invoice Microsoft with a copy of this deliverable to get paid.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4B5DA8A-8132-466C-85A2-6480DFE66E23}"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205977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Let’s take a closer look at the delivery</a:t>
            </a:r>
            <a:r>
              <a:rPr lang="en-US" baseline="0" dirty="0" smtClean="0"/>
              <a:t> phase.</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9EDFB06-1ECA-4C3E-90A1-591D8C9CE671}"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12</a:t>
            </a:fld>
            <a:endParaRPr lang="en-US" dirty="0"/>
          </a:p>
        </p:txBody>
      </p:sp>
    </p:spTree>
    <p:extLst>
      <p:ext uri="{BB962C8B-B14F-4D97-AF65-F5344CB8AC3E}">
        <p14:creationId xmlns:p14="http://schemas.microsoft.com/office/powerpoint/2010/main" val="39752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engagement should</a:t>
            </a:r>
            <a:r>
              <a:rPr lang="en-US" baseline="0" dirty="0" smtClean="0"/>
              <a:t> always begin with a kick-off meeting. </a:t>
            </a:r>
            <a:r>
              <a:rPr lang="en-US" dirty="0" smtClean="0"/>
              <a:t>This is the time</a:t>
            </a:r>
            <a:r>
              <a:rPr lang="en-US" baseline="0" dirty="0" smtClean="0"/>
              <a:t> to become better acquainted with the customer and partner teams. In this meeting, you’ll establish a set of delivery expectations, reiterate the scope of the project, and begin executing the agreed-upon agenda.</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974F7B-C6C0-4D6D-B260-50AFB761AFE2}"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345707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Microsoft understands that deliveries will vary widely between engagements. For this reason, each engagement includes a set of delivery materials available to help you. Additional technical content may also be found outside of the Planning Services site (for example, Ignite, TechNet, etc.) For specific details, consult the delivery guidance materials for your engagement.</a:t>
            </a:r>
          </a:p>
          <a:p>
            <a:endParaRPr lang="en-US" sz="800" dirty="0"/>
          </a:p>
          <a:p>
            <a:r>
              <a:rPr lang="en-US" sz="800" dirty="0"/>
              <a:t>The two most important things to remember is that the delivery must help customers create a deployment, upgrade, or migration plan, and the outcome of the engagement must contain findings and recommendations to help the customer accomplish this objective.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89E1B2D-FE7A-45C9-B8F7-48B90CFFBFF1}"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1359218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a:t>Once you understand the scope of the engagement, select the engagement materials appropriate for your delivery. These may include a delivery guide, labs, sales resources, and templates. You are also free to </a:t>
            </a:r>
            <a:r>
              <a:rPr lang="en-US" dirty="0" smtClean="0"/>
              <a:t>use </a:t>
            </a:r>
            <a:r>
              <a:rPr lang="en-US" dirty="0"/>
              <a:t>your own functionally equivalent materials and methodology.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239A7C-2F6A-4505-B391-A4317E91E3FA}"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47137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customer’s needs do not align perfectly with an engagement, you may customize the engagement to add additional value—provided you stay within the overall scope of what is supported within an engagement. For example, your customer may already possess significant knowledge of technologies involved and will not need to review in-depth presentations of technical slide decks. </a:t>
            </a:r>
          </a:p>
          <a:p>
            <a:endParaRPr lang="en-US" dirty="0"/>
          </a:p>
          <a:p>
            <a:r>
              <a:rPr lang="en-US" dirty="0"/>
              <a:t>Another customer might want to use their days to address a specific agenda which directly coincides with the products and topics covered during a standard engagement. Such customizations are permitted provided they directly support the creation and presentation of a Planning Services outcome (that is, a plan to deploy, upgrade, or migrate to the latest versions of Planning Services offering-supported products).</a:t>
            </a:r>
          </a:p>
          <a:p>
            <a:endParaRPr lang="en-US" dirty="0"/>
          </a:p>
          <a:p>
            <a:r>
              <a:rPr lang="en-US" dirty="0"/>
              <a:t>View the Policy session of this training series to learn more about what is considered to be within </a:t>
            </a:r>
            <a:r>
              <a:rPr lang="en-US" dirty="0" smtClean="0"/>
              <a:t>the acceptable </a:t>
            </a:r>
            <a:r>
              <a:rPr lang="en-US" dirty="0"/>
              <a:t>scope of a Planning Services engagement.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059080B-6054-4BD9-9411-16B538DD7309}"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427545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a:t>Here are a few tips to help you deliver more successful engagements:</a:t>
            </a:r>
          </a:p>
          <a:p>
            <a:pPr defTabSz="961191">
              <a:spcAft>
                <a:spcPts val="350"/>
              </a:spcAft>
              <a:defRPr/>
            </a:pPr>
            <a:endParaRPr lang="en-US" dirty="0"/>
          </a:p>
          <a:p>
            <a:pPr marL="176679" indent="-176679" defTabSz="961191">
              <a:spcAft>
                <a:spcPts val="350"/>
              </a:spcAft>
              <a:buFont typeface="Arial" panose="020B0604020202020204" pitchFamily="34" charset="0"/>
              <a:buChar char="•"/>
              <a:defRPr/>
            </a:pPr>
            <a:r>
              <a:rPr lang="en-US" dirty="0"/>
              <a:t>Some engagements include sample agendas or schedules. Begin with this sample agenda as the default delivery schedule, and then customize as appropriate.</a:t>
            </a:r>
          </a:p>
          <a:p>
            <a:pPr marL="176679" indent="-176679" defTabSz="961191">
              <a:spcAft>
                <a:spcPts val="350"/>
              </a:spcAft>
              <a:buFont typeface="Arial" panose="020B0604020202020204" pitchFamily="34" charset="0"/>
              <a:buChar char="•"/>
              <a:defRPr/>
            </a:pPr>
            <a:r>
              <a:rPr lang="en-US" dirty="0"/>
              <a:t>Planning Services deliveries should be as interactive as possible. Customer feedback has shown that the ability to speak freely with an expert and ask questions is one of the largest values of Planning Services. Whenever possible, emphasize customer discussions, whiteboard diagramming, and even demonstrations.</a:t>
            </a:r>
          </a:p>
          <a:p>
            <a:pPr marL="176679" indent="-176679">
              <a:buFont typeface="Arial" panose="020B0604020202020204" pitchFamily="34" charset="0"/>
              <a:buChar char="•"/>
            </a:pPr>
            <a:r>
              <a:rPr lang="en-US" dirty="0"/>
              <a:t>Record and leverage best practices as they come up.</a:t>
            </a:r>
          </a:p>
          <a:p>
            <a:pPr marL="176679" indent="-176679">
              <a:buFont typeface="Arial" panose="020B0604020202020204" pitchFamily="34" charset="0"/>
              <a:buChar char="•"/>
            </a:pPr>
            <a:r>
              <a:rPr lang="en-US" dirty="0"/>
              <a:t>If you can do so legally and ethically, share examples of what you’ve done at other customer sites.</a:t>
            </a:r>
          </a:p>
          <a:p>
            <a:pPr marL="176679" indent="-176679">
              <a:buFont typeface="Arial" panose="020B0604020202020204" pitchFamily="34" charset="0"/>
              <a:buChar char="•"/>
            </a:pPr>
            <a:r>
              <a:rPr lang="en-US" dirty="0"/>
              <a:t>And finally, always document the customer’s current environment in the delivery template before you begin the engagement. In many cases, you can simply copy relevant information from the pre-engagement questionnaire into the template. Continue to make notes in the template as you are presenting, or during breaks. Make use of available time throughout the engagement delivery to complete the template.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C238897-0A2F-49BD-BC34-C6E34EDD74F0}"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17</a:t>
            </a:fld>
            <a:endParaRPr lang="en-US" dirty="0"/>
          </a:p>
        </p:txBody>
      </p:sp>
    </p:spTree>
    <p:extLst>
      <p:ext uri="{BB962C8B-B14F-4D97-AF65-F5344CB8AC3E}">
        <p14:creationId xmlns:p14="http://schemas.microsoft.com/office/powerpoint/2010/main" val="122494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11249"/>
            <a:r>
              <a:rPr lang="en-US" sz="900" dirty="0"/>
              <a:t>In many cases, you may want to leverage the PowerPoint resources in the engagement materials. Here are a few things to remember when working with the PowerPoint materials:</a:t>
            </a:r>
          </a:p>
          <a:p>
            <a:pPr lvl="1"/>
            <a:r>
              <a:rPr lang="en-US" sz="900" dirty="0"/>
              <a:t>Generally the order and structure of the modules are designed to help you address customer technology issues in a logical order. This should be your default presentation, while remaining aware of each customer’s needs. While the structure is significant, modules or topics within modules may need to be hidden, reduced, moved, or eliminated to map to the customer interests and the agenda topics. </a:t>
            </a:r>
          </a:p>
          <a:p>
            <a:pPr lvl="1"/>
            <a:r>
              <a:rPr lang="en-US" sz="900" dirty="0"/>
              <a:t>The PowerPoint presentations may include speaker notes to help you prepare and deliver each slide. Do not simply read the slides. Switch to the Notes Page view to read the notes before you deliver the presentation. You may also want to print the notes pages as a quick reference guide.</a:t>
            </a:r>
          </a:p>
          <a:p>
            <a:pPr lvl="1"/>
            <a:r>
              <a:rPr lang="en-US" sz="900" dirty="0"/>
              <a:t>And finally, plan for presentation flexibility.  Don’t delete slides that you don’t plan to present. If you hide them or move them to the appendix, you retain the ability to address unplanned topics. Using the PowerPoint slide navigation capabilities, you can jump quickly to hidden or appendix slides and continue the conversation. </a:t>
            </a:r>
            <a:r>
              <a:rPr lang="en-US" sz="900" dirty="0">
                <a:solidFill>
                  <a:srgbClr val="FF0000"/>
                </a:solidFill>
              </a:rPr>
              <a:t>If you provide a copy to the customer, be sure to remove unused slides.</a:t>
            </a:r>
            <a:endParaRPr lang="en-US" sz="900" dirty="0" smtClean="0"/>
          </a:p>
          <a:p>
            <a:pPr marL="112640" lvl="1" indent="0">
              <a:buNone/>
            </a:pPr>
            <a:endParaRPr lang="en-US"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C238897-0A2F-49BD-BC34-C6E34EDD74F0}"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18</a:t>
            </a:fld>
            <a:endParaRPr lang="en-US" dirty="0"/>
          </a:p>
        </p:txBody>
      </p:sp>
    </p:spTree>
    <p:extLst>
      <p:ext uri="{BB962C8B-B14F-4D97-AF65-F5344CB8AC3E}">
        <p14:creationId xmlns:p14="http://schemas.microsoft.com/office/powerpoint/2010/main" val="2189717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to discuss the closure phase and associated wrap-up activities.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0982080-DE83-48F6-BDDF-F2A22824BAB0}"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421732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Over the next 20 minutes or so, we’ll examine the phases, timeline,</a:t>
            </a:r>
            <a:r>
              <a:rPr lang="en-US" baseline="0" dirty="0" smtClean="0"/>
              <a:t> and setup for a Planning Services engagement, the specific delivery components, and final wrap-up and customer deliverables.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E057CBB-0759-4E2F-A0D0-F9037567FA7D}"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985430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spc="-53" dirty="0">
                <a:gradFill>
                  <a:gsLst>
                    <a:gs pos="0">
                      <a:srgbClr val="FFFFFF"/>
                    </a:gs>
                    <a:gs pos="100000">
                      <a:srgbClr val="FFFFFF"/>
                    </a:gs>
                  </a:gsLst>
                  <a:lin ang="5400000" scaled="0"/>
                </a:gradFill>
                <a:ea typeface="Segoe UI" pitchFamily="34" charset="0"/>
                <a:cs typeface="Segoe UI" pitchFamily="34" charset="0"/>
              </a:rPr>
              <a:t>As mentioned, all Planning Services engagements should conclude with a presentation of your findings and recommendations to the customer. You can use the presentation templates provided with your engagement as a starting point.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F2F30BC-306E-499D-9EA0-FA694B6EB050}"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20</a:t>
            </a:fld>
            <a:endParaRPr lang="en-US" dirty="0"/>
          </a:p>
        </p:txBody>
      </p:sp>
    </p:spTree>
    <p:extLst>
      <p:ext uri="{BB962C8B-B14F-4D97-AF65-F5344CB8AC3E}">
        <p14:creationId xmlns:p14="http://schemas.microsoft.com/office/powerpoint/2010/main" val="165033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40" lvl="1" indent="0">
              <a:buNone/>
            </a:pPr>
            <a:r>
              <a:rPr lang="en-US" sz="900" dirty="0"/>
              <a:t>Your final presentation should include a summary of the services you performed, what you found, and any subsequent recommendations. If your engagement includes writing a solution concept, then you should present a high level diagram of the concept and be prepared to discuss the details. </a:t>
            </a:r>
          </a:p>
          <a:p>
            <a:pPr marL="112640" lvl="1" indent="0" defTabSz="961191">
              <a:spcAft>
                <a:spcPts val="350"/>
              </a:spcAft>
              <a:buNone/>
              <a:defRPr/>
            </a:pPr>
            <a:endParaRPr lang="en-US" sz="900" dirty="0">
              <a:solidFill>
                <a:schemeClr val="dk1"/>
              </a:solidFill>
            </a:endParaRPr>
          </a:p>
          <a:p>
            <a:pPr marL="112640" lvl="1" indent="0" defTabSz="961191">
              <a:spcAft>
                <a:spcPts val="350"/>
              </a:spcAft>
              <a:buNone/>
              <a:defRPr/>
            </a:pPr>
            <a:r>
              <a:rPr lang="en-US" sz="900" dirty="0">
                <a:solidFill>
                  <a:schemeClr val="dk1"/>
                </a:solidFill>
              </a:rPr>
              <a:t>You can use the pre-defined template from your engagement or you can create your own. If you are using your own deliverable template, then you must ensure that all sections and content from the pre-defined program template are represented in your deliverable.</a:t>
            </a:r>
            <a:endParaRPr lang="en-US" sz="900" dirty="0"/>
          </a:p>
          <a:p>
            <a:pPr marL="112640" lvl="1" indent="0">
              <a:buNone/>
            </a:pPr>
            <a:endParaRPr lang="en-US" sz="900" dirty="0"/>
          </a:p>
          <a:p>
            <a:pPr marL="112640" lvl="1" indent="0">
              <a:buNone/>
            </a:pPr>
            <a:r>
              <a:rPr lang="en-US" sz="900" dirty="0"/>
              <a:t>Finally, you always should end the presentation with CLEARLY ACTIONABLE next steps. These are often the perfect lead-in to follow-on work, providing a qualified opportunity to introduce the customer to your custom offerings.</a:t>
            </a:r>
          </a:p>
          <a:p>
            <a:endParaRPr lang="en-US" sz="90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4E63B50-9284-4582-85BB-9DA6F7B06646}"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3947899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a:t>
            </a:r>
            <a:r>
              <a:rPr lang="en-US" baseline="0" dirty="0" smtClean="0"/>
              <a:t> final presentation, you may wish to include other wrap-up activities in your engagement. There is an evaluation form that can help you gather valuable feedback for future deliveries. Your engagement may also provide for slide content to be </a:t>
            </a:r>
            <a:r>
              <a:rPr lang="en-US" baseline="0" dirty="0" smtClean="0"/>
              <a:t>given directly </a:t>
            </a:r>
            <a:r>
              <a:rPr lang="en-US" baseline="0" dirty="0" smtClean="0"/>
              <a:t>to the customer.</a:t>
            </a:r>
            <a:endParaRPr lang="en-US" dirty="0" smtClean="0"/>
          </a:p>
          <a:p>
            <a:endParaRPr lang="en-US" dirty="0"/>
          </a:p>
          <a:p>
            <a:r>
              <a:rPr lang="en-US" dirty="0"/>
              <a:t>To get paid for your delivery, you must upload the customer deliverable to the Voucher Validation and Redemption Tool. You may then redeem your voucher for payment. </a:t>
            </a:r>
          </a:p>
          <a:p>
            <a:endParaRPr lang="en-US" dirty="0"/>
          </a:p>
          <a:p>
            <a:r>
              <a:rPr lang="en-US" dirty="0"/>
              <a:t>An invitation to submit a Customer Survey regarding Planning Services is then sent to the Planning Services Contact. This survey is sent by a third party and the Partner does not see it – nor is it required as a program deliverable. </a:t>
            </a:r>
            <a:endParaRPr lang="en-US" dirty="0" smtClean="0"/>
          </a:p>
          <a:p>
            <a:pPr defTabSz="961191">
              <a:spcAft>
                <a:spcPts val="350"/>
              </a:spcAf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AC821A-6465-4716-B707-C186987148B2}"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1999814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Now that you have a basic understanding of the Planning Services delivery process,</a:t>
            </a:r>
            <a:r>
              <a:rPr lang="en-US" baseline="0" dirty="0" smtClean="0"/>
              <a:t> h</a:t>
            </a:r>
            <a:r>
              <a:rPr lang="en-US" dirty="0" smtClean="0"/>
              <a:t>ere are some resources to help you learn about and deliver Planning Services</a:t>
            </a:r>
            <a:r>
              <a:rPr lang="en-US" baseline="0" dirty="0" smtClean="0"/>
              <a:t> engagements on your own</a:t>
            </a:r>
            <a:r>
              <a:rPr lang="en-US" baseline="0" dirty="0" smtClean="0"/>
              <a:t>.</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0982080-DE83-48F6-BDDF-F2A22824BAB0}"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20407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These are just some</a:t>
            </a:r>
            <a:r>
              <a:rPr lang="en-US" baseline="0" dirty="0" smtClean="0"/>
              <a:t> of the valuable resources available on the </a:t>
            </a:r>
            <a:r>
              <a:rPr lang="en-US" baseline="0" dirty="0" smtClean="0"/>
              <a:t>Planning Services Partner Portal. </a:t>
            </a:r>
            <a:r>
              <a:rPr lang="en-US" baseline="0" dirty="0" smtClean="0"/>
              <a:t>For </a:t>
            </a:r>
            <a:r>
              <a:rPr lang="en-US" baseline="0" dirty="0" smtClean="0"/>
              <a:t>full access to </a:t>
            </a:r>
            <a:r>
              <a:rPr lang="en-US" baseline="0" dirty="0" smtClean="0"/>
              <a:t>these </a:t>
            </a:r>
            <a:r>
              <a:rPr lang="en-US" baseline="0" dirty="0" smtClean="0"/>
              <a:t>links, please download the complete presentation file. </a:t>
            </a:r>
            <a:r>
              <a:rPr lang="en-US" dirty="0" smtClean="0"/>
              <a:t>If you have questions</a:t>
            </a:r>
            <a:r>
              <a:rPr lang="en-US" baseline="0" dirty="0" smtClean="0"/>
              <a:t> specific to a particular Planning Services offering, </a:t>
            </a:r>
            <a:r>
              <a:rPr lang="en-US" b="0" baseline="0" dirty="0" smtClean="0"/>
              <a:t>click the “Contact </a:t>
            </a:r>
            <a:r>
              <a:rPr lang="en-US" b="0" baseline="0" dirty="0" smtClean="0"/>
              <a:t>Us” </a:t>
            </a:r>
            <a:r>
              <a:rPr lang="en-US" b="0" baseline="0" dirty="0" smtClean="0"/>
              <a:t>link to </a:t>
            </a:r>
            <a:r>
              <a:rPr lang="en-US" b="0" baseline="0" dirty="0" smtClean="0"/>
              <a:t>access the email help alias for each PS type</a:t>
            </a:r>
            <a:r>
              <a:rPr lang="en-US" b="0" baseline="0" dirty="0" smtClean="0"/>
              <a:t>.</a:t>
            </a:r>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3475BBD-9634-42DF-9B53-2749E3DC0D6C}" type="datetime1">
              <a:rPr lang="en-US" smtClean="0">
                <a:solidFill>
                  <a:prstClr val="black"/>
                </a:solidFill>
              </a:rPr>
              <a:pPr/>
              <a:t>7/31/2013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9538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Thank you for taking the time to view this presentation.</a:t>
            </a:r>
            <a:r>
              <a:rPr lang="en-US" baseline="0" dirty="0" smtClean="0"/>
              <a:t> We trust it was valuable to you and invite you to view the other two presentations in this </a:t>
            </a:r>
            <a:r>
              <a:rPr lang="en-US" baseline="0" dirty="0" smtClean="0"/>
              <a:t>series—Planning Services Program </a:t>
            </a:r>
            <a:r>
              <a:rPr lang="en-US" baseline="0" dirty="0" smtClean="0"/>
              <a:t>Introduction and Program Policies. We wish you the best in delivering </a:t>
            </a:r>
            <a:r>
              <a:rPr lang="en-US" baseline="0" dirty="0" smtClean="0"/>
              <a:t>Microsoft Software Assurance Planning </a:t>
            </a:r>
            <a:r>
              <a:rPr lang="en-US" baseline="0" dirty="0" smtClean="0"/>
              <a:t>Services to your customers.</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5629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Microsoft provides this material solely for informational purposes. MICROSOFT MAKES NO WARRANTIES, EXPRESSED OR IMPLIED, IN THIS DOCUMENT. Eligibility for Software Assurance benefits varies by offering and region and is subject to change. Customers should refer to the Terms and Conditions of their Volume License Agreement for a full understanding of their rights and obligations under Microsoft Volume Licensing programs. (Publication 122012)</a:t>
            </a:r>
          </a:p>
        </p:txBody>
      </p:sp>
      <p:sp>
        <p:nvSpPr>
          <p:cNvPr id="6" name="Date Placeholder 5"/>
          <p:cNvSpPr>
            <a:spLocks noGrp="1"/>
          </p:cNvSpPr>
          <p:nvPr>
            <p:ph type="dt" idx="12"/>
          </p:nvPr>
        </p:nvSpPr>
        <p:spPr/>
        <p:txBody>
          <a:bodyPr/>
          <a:lstStyle/>
          <a:p>
            <a:fld id="{E2CADAF2-BBD7-43C0-9DB7-2251FBE8AEE0}"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25</a:t>
            </a:fld>
            <a:endParaRPr lang="en-US" dirty="0"/>
          </a:p>
        </p:txBody>
      </p:sp>
    </p:spTree>
    <p:extLst>
      <p:ext uri="{BB962C8B-B14F-4D97-AF65-F5344CB8AC3E}">
        <p14:creationId xmlns:p14="http://schemas.microsoft.com/office/powerpoint/2010/main" val="228845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Let’s begin</a:t>
            </a:r>
            <a:r>
              <a:rPr lang="en-US" baseline="0" dirty="0" smtClean="0"/>
              <a:t> with a look at the engagement phases, timeline, and setup.</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C76C96A-B74B-4532-A800-832D9E9E1D1A}"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365079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A Planning</a:t>
            </a:r>
            <a:r>
              <a:rPr lang="en-US" baseline="0" dirty="0" smtClean="0"/>
              <a:t> Services delivery is typically divided into three phases: sales and pre-engagement, the engagement itself, and closure. Keep in mind, as e</a:t>
            </a:r>
            <a:r>
              <a:rPr lang="en-US" dirty="0" smtClean="0"/>
              <a:t>ach</a:t>
            </a:r>
            <a:r>
              <a:rPr lang="en-US" baseline="0" dirty="0" smtClean="0"/>
              <a:t> offering includes different engagement types, there may be slight differences from one engagement to the next</a:t>
            </a:r>
            <a:r>
              <a:rPr lang="en-US" spc="-53" dirty="0">
                <a:gradFill>
                  <a:gsLst>
                    <a:gs pos="0">
                      <a:srgbClr val="FFFFFF"/>
                    </a:gs>
                    <a:gs pos="100000">
                      <a:srgbClr val="FFFFFF"/>
                    </a:gs>
                  </a:gsLst>
                  <a:lin ang="5400000" scaled="0"/>
                </a:gradFill>
                <a:cs typeface="Segoe UI" pitchFamily="34" charset="0"/>
              </a:rPr>
              <a:t>.</a:t>
            </a:r>
            <a:endParaRPr lang="en-US" spc="-53" dirty="0">
              <a:gradFill>
                <a:gsLst>
                  <a:gs pos="0">
                    <a:srgbClr val="FFFFFF"/>
                  </a:gs>
                  <a:gs pos="100000">
                    <a:srgbClr val="FFFFFF"/>
                  </a:gs>
                </a:gsLst>
                <a:lin ang="5400000" scaled="0"/>
              </a:gradFill>
              <a:ea typeface="Segoe UI" pitchFamily="34" charset="0"/>
              <a:cs typeface="Segoe UI" pitchFamily="34"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FAA27B7-A5CC-4693-AB11-0EB2EFCAA438}"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179288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During the sales and pre-engagement phase, you</a:t>
            </a:r>
            <a:r>
              <a:rPr lang="en-US" baseline="0" dirty="0" smtClean="0"/>
              <a:t> will share sales materials, solicit information about the customer’s environment, negotiate the scope and duration of the engagement, and build out either a Statement of Work or Work Order. It’s important to use this phase to ensure you’re meeting with the right on-site business and technical decision makers. It’s also important to secure access to any resources you’ll need to make your assessment, meeting rooms to work from, or to sort through any additional requirements associated with delivering a supplemental lab-based proof of concept.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4B5DA8A-8132-466C-85A2-6480DFE66E23}"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165449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smtClean="0"/>
              <a:t>The recommended workflow for the sales phase includes</a:t>
            </a:r>
            <a:r>
              <a:rPr lang="en-US" baseline="0" dirty="0" smtClean="0"/>
              <a:t> a Microsoft/Partner-only pre-scoping call, followed by a scoping call with the actual customer. The pre-scoping call is your opportunity to assist the Account Manager or Services Executive in selling the service to the customer. It is also the time to review the potential scope and answer any questions your internal team members may have.</a:t>
            </a:r>
          </a:p>
          <a:p>
            <a:pPr defTabSz="961191">
              <a:spcAft>
                <a:spcPts val="350"/>
              </a:spcAft>
              <a:defRPr/>
            </a:pPr>
            <a:endParaRPr lang="en-US" baseline="0" dirty="0" smtClean="0"/>
          </a:p>
          <a:p>
            <a:pPr defTabSz="961191">
              <a:spcAft>
                <a:spcPts val="350"/>
              </a:spcAft>
              <a:defRPr/>
            </a:pPr>
            <a:r>
              <a:rPr lang="en-US" baseline="0" dirty="0" smtClean="0"/>
              <a:t>Once your team is prepared, it will be time to hold a formal scoping call with the customer. During this call, you will work with the customer to determine the actual scope and properly set your customer’s expectations about the proposed engagement and required customer resources.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81FAB70-EAC5-4449-95DC-6C56F65DDA47}"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232535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sz="800" dirty="0"/>
              <a:t>After the scoping call is complete, you will be able to formalize a work order based on the appropriate Planning Services engagement for your customer’s needs. Some Planning Services offerings include an optional Work Order template you can use to setup the engagement. Please refer to each individual Planning Services engagement’s materials and guide(s). </a:t>
            </a:r>
          </a:p>
          <a:p>
            <a:endParaRPr lang="en-US" sz="800" dirty="0"/>
          </a:p>
          <a:p>
            <a:r>
              <a:rPr lang="en-US" dirty="0"/>
              <a:t>Once the work order is signed, you will assign a consultant and send a kick-off email to the customer. If the selected engagement type requires a pre-engagement questionnaire, send it to the customer three weeks ahead of the engagement to provide your consultant with ample time to incorporate the customer’s feedback into the master agenda.  </a:t>
            </a:r>
          </a:p>
          <a:p>
            <a:endParaRPr lang="en-US" dirty="0"/>
          </a:p>
          <a:p>
            <a:r>
              <a:rPr lang="en-US" dirty="0"/>
              <a:t>This questionnaire will help the delivery consultant: </a:t>
            </a:r>
          </a:p>
          <a:p>
            <a:pPr lvl="1"/>
            <a:r>
              <a:rPr lang="en-US" dirty="0"/>
              <a:t>Closely align the delivery to the customer’s specific interests </a:t>
            </a:r>
          </a:p>
          <a:p>
            <a:pPr lvl="1"/>
            <a:r>
              <a:rPr lang="en-US" dirty="0"/>
              <a:t>Start your presentation and discovery portion of the engagement</a:t>
            </a:r>
          </a:p>
          <a:p>
            <a:pPr lvl="1"/>
            <a:r>
              <a:rPr lang="en-US" dirty="0"/>
              <a:t>Complete the mandatory deliverables at the end of the engagement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AFD1057-EA82-44D0-BCFA-3C3F41987538}"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262022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defTabSz="961191">
              <a:spcAft>
                <a:spcPts val="350"/>
              </a:spcAft>
              <a:buNone/>
              <a:defRPr/>
            </a:pPr>
            <a:r>
              <a:rPr lang="en-US" sz="900" dirty="0" smtClean="0"/>
              <a:t>In addition to </a:t>
            </a:r>
            <a:r>
              <a:rPr lang="en-US" sz="900" baseline="0" dirty="0" smtClean="0"/>
              <a:t>the pre-engagement questionnaire, </a:t>
            </a:r>
            <a:r>
              <a:rPr lang="en-US" sz="900" dirty="0" smtClean="0"/>
              <a:t>you will use this phase to </a:t>
            </a:r>
            <a:r>
              <a:rPr lang="en-US" sz="900" baseline="0" dirty="0" smtClean="0"/>
              <a:t>finalize a start date and solicit feedback regarding the customer’s goals, business requirements, and existing environment. </a:t>
            </a:r>
            <a:r>
              <a:rPr lang="en-US" sz="900" dirty="0"/>
              <a:t>The customer should also determine if they need adjustments to the agenda and return any changes along with the completed pre-engagement questionnaire. </a:t>
            </a:r>
            <a:endParaRPr lang="en-US" sz="900" baseline="0" dirty="0" smtClean="0"/>
          </a:p>
          <a:p>
            <a:endParaRPr lang="en-US" sz="900" baseline="0" dirty="0" smtClean="0"/>
          </a:p>
          <a:p>
            <a:r>
              <a:rPr lang="en-US" sz="900" dirty="0"/>
              <a:t>This information will be used throughout the engagement beginning at the pre-engagement customer conference call and for all subsequent customer engagement activities.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E10AD5E-2766-4E79-A7C4-AB9CDF9AD06F}"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121900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191">
              <a:spcAft>
                <a:spcPts val="350"/>
              </a:spcAft>
              <a:defRPr/>
            </a:pPr>
            <a:r>
              <a:rPr lang="en-US" dirty="0"/>
              <a:t>Before you begin the engagement, you should hold a Pre-Engagement Conference Call with the customer. This call serves as </a:t>
            </a:r>
            <a:r>
              <a:rPr lang="en-US" baseline="0" dirty="0" smtClean="0"/>
              <a:t>a supplement to the pre-engagement questionnaire and helps </a:t>
            </a:r>
            <a:r>
              <a:rPr lang="en-US" dirty="0" smtClean="0"/>
              <a:t>address</a:t>
            </a:r>
            <a:r>
              <a:rPr lang="en-US" baseline="0" dirty="0" smtClean="0"/>
              <a:t> any unanswered questions. It also helps </a:t>
            </a:r>
            <a:r>
              <a:rPr lang="en-US" dirty="0" smtClean="0"/>
              <a:t>ensure you are meeting with the right</a:t>
            </a:r>
            <a:r>
              <a:rPr lang="en-US" baseline="0" dirty="0" smtClean="0"/>
              <a:t> people, confirms any assumptions regarding which approach best aligns with the customer’s business goals and requirements, and addresses any onsite engagement logistics including meetings, access, permissions, and so forth.</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FBA0CE8-55DD-4231-BF29-D65D0C9A9AF7}" type="datetime1">
              <a:rPr lang="en-US" smtClean="0"/>
              <a:t>7/31/2013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986173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6225" y="3428438"/>
            <a:ext cx="11885613" cy="1305164"/>
          </a:xfrm>
          <a:noFill/>
        </p:spPr>
        <p:txBody>
          <a:bodyPr lIns="91440" tIns="91440" rIns="182880" bIns="91440" anchor="t" anchorCtr="0"/>
          <a:lstStyle>
            <a:lvl1pPr>
              <a:defRPr lang="en-US" sz="9000" kern="1200" spc="0" baseline="0" dirty="0">
                <a:solidFill>
                  <a:schemeClr val="bg1"/>
                </a:solidFill>
                <a:latin typeface="+mj-lt"/>
                <a:ea typeface="+mn-ea"/>
                <a:cs typeface="+mn-cs"/>
              </a:defRPr>
            </a:lvl1pPr>
          </a:lstStyle>
          <a:p>
            <a:r>
              <a:rPr lang="en-US" smtClean="0"/>
              <a:t>Insert Title</a:t>
            </a:r>
            <a:endParaRPr lang="en-US" dirty="0"/>
          </a:p>
        </p:txBody>
      </p:sp>
      <p:sp>
        <p:nvSpPr>
          <p:cNvPr id="12" name="Text Placeholder 4"/>
          <p:cNvSpPr>
            <a:spLocks noGrp="1"/>
          </p:cNvSpPr>
          <p:nvPr>
            <p:ph type="body" sz="quarter" idx="17" hasCustomPrompt="1"/>
          </p:nvPr>
        </p:nvSpPr>
        <p:spPr>
          <a:xfrm>
            <a:off x="276225" y="4942943"/>
            <a:ext cx="1188561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smtClean="0"/>
              <a:t>Presenter Name, Title</a:t>
            </a:r>
          </a:p>
        </p:txBody>
      </p:sp>
      <p:sp>
        <p:nvSpPr>
          <p:cNvPr id="4" name="Text Placeholder 3"/>
          <p:cNvSpPr>
            <a:spLocks noGrp="1"/>
          </p:cNvSpPr>
          <p:nvPr>
            <p:ph type="body" sz="quarter" idx="18" hasCustomPrompt="1"/>
          </p:nvPr>
        </p:nvSpPr>
        <p:spPr>
          <a:xfrm>
            <a:off x="276225" y="3058521"/>
            <a:ext cx="11885613" cy="452432"/>
          </a:xfrm>
        </p:spPr>
        <p:txBody>
          <a:bodyPr bIns="0" anchor="b"/>
          <a:lstStyle>
            <a:lvl1pPr marL="0" indent="0">
              <a:buNone/>
              <a:defRPr lang="en-US" sz="2600" b="0" kern="1200" cap="none" spc="-50" baseline="0" smtClean="0">
                <a:ln w="3175">
                  <a:noFill/>
                </a:ln>
                <a:solidFill>
                  <a:schemeClr val="bg1"/>
                </a:solidFill>
                <a:effectLst/>
                <a:latin typeface="+mj-lt"/>
                <a:ea typeface="+mn-ea"/>
                <a:cs typeface="Arial" charset="0"/>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Insert subtitle</a:t>
            </a:r>
          </a:p>
        </p:txBody>
      </p:sp>
      <p:sp>
        <p:nvSpPr>
          <p:cNvPr id="14" name="Footer Placeholder 13"/>
          <p:cNvSpPr>
            <a:spLocks noGrp="1"/>
          </p:cNvSpPr>
          <p:nvPr>
            <p:ph type="ftr" sz="quarter" idx="19"/>
          </p:nvPr>
        </p:nvSpPr>
        <p:spPr>
          <a:xfrm>
            <a:off x="276225" y="6448625"/>
            <a:ext cx="4466598" cy="371475"/>
          </a:xfrm>
        </p:spPr>
        <p:txBody>
          <a:bodyPr/>
          <a:lstStyle>
            <a:lvl1pPr>
              <a:defRPr>
                <a:solidFill>
                  <a:schemeClr val="bg1"/>
                </a:solidFill>
              </a:defRPr>
            </a:lvl1pPr>
          </a:lstStyle>
          <a:p>
            <a:endParaRPr lang="en-US" dirty="0"/>
          </a:p>
        </p:txBody>
      </p:sp>
      <p:sp>
        <p:nvSpPr>
          <p:cNvPr id="15" name="Slide Number Placeholder 14"/>
          <p:cNvSpPr>
            <a:spLocks noGrp="1"/>
          </p:cNvSpPr>
          <p:nvPr>
            <p:ph type="sldNum" sz="quarter" idx="20"/>
          </p:nvPr>
        </p:nvSpPr>
        <p:spPr>
          <a:xfrm>
            <a:off x="4756657" y="6448625"/>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pic>
        <p:nvPicPr>
          <p:cNvPr id="17" name="Picture 2" descr="C:\Users\rsasaki\Desktop\MSFT_logo_c_C-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35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Subtitle 1">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6225" y="1113377"/>
            <a:ext cx="11885613" cy="517065"/>
          </a:xfrm>
        </p:spPr>
        <p:txBody>
          <a:bodyPr/>
          <a:lstStyle>
            <a:lvl1pPr marL="0" indent="0">
              <a:buNone/>
              <a:defRPr lang="en-US" sz="2400" kern="1200" spc="-70">
                <a:solidFill>
                  <a:schemeClr val="tx1"/>
                </a:solidFill>
                <a:latin typeface="+mn-lt"/>
                <a:ea typeface="+mn-ea"/>
                <a:cs typeface="+mn-cs"/>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49190836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bullet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6225" y="1113377"/>
            <a:ext cx="11885613" cy="517065"/>
          </a:xfrm>
        </p:spPr>
        <p:txBody>
          <a:bodyPr/>
          <a:lstStyle>
            <a:lvl1pPr marL="0" indent="0">
              <a:buNone/>
              <a:defRPr lang="en-US" sz="2400" kern="1200" spc="-70">
                <a:solidFill>
                  <a:schemeClr val="tx1"/>
                </a:solidFill>
                <a:latin typeface="+mn-lt"/>
                <a:ea typeface="+mn-ea"/>
                <a:cs typeface="+mn-cs"/>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5"/>
          <p:cNvSpPr>
            <a:spLocks noGrp="1"/>
          </p:cNvSpPr>
          <p:nvPr>
            <p:ph type="body" sz="quarter" idx="13"/>
          </p:nvPr>
        </p:nvSpPr>
        <p:spPr>
          <a:xfrm>
            <a:off x="276225" y="1922912"/>
            <a:ext cx="11884025" cy="1702004"/>
          </a:xfrm>
        </p:spPr>
        <p:txBody>
          <a:bodyPr/>
          <a:lstStyle>
            <a:lvl1pPr>
              <a:defRPr sz="2400">
                <a:latin typeface="+mn-lt"/>
              </a:defRPr>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178877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3540413"/>
            <a:ext cx="2755899" cy="2492252"/>
          </a:xfrm>
        </p:spPr>
        <p:txBody>
          <a:bodyPr wrap="square">
            <a:noAutofit/>
          </a:bodyPr>
          <a:lstStyle>
            <a:lvl1pPr marL="153988" indent="-153988">
              <a:lnSpc>
                <a:spcPts val="1900"/>
              </a:lnSpc>
              <a:spcBef>
                <a:spcPts val="0"/>
              </a:spcBef>
              <a:spcAft>
                <a:spcPts val="1200"/>
              </a:spcAft>
              <a:buClr>
                <a:schemeClr val="accent1"/>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8"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3" name="Footer Placeholder 2"/>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3079195" y="3540413"/>
            <a:ext cx="2755899" cy="2492252"/>
          </a:xfrm>
        </p:spPr>
        <p:txBody>
          <a:bodyPr wrap="square">
            <a:noAutofit/>
          </a:bodyPr>
          <a:lstStyle>
            <a:lvl1pPr marL="153988" indent="-153988">
              <a:lnSpc>
                <a:spcPts val="1900"/>
              </a:lnSpc>
              <a:spcBef>
                <a:spcPts val="0"/>
              </a:spcBef>
              <a:spcAft>
                <a:spcPts val="1200"/>
              </a:spcAft>
              <a:buClr>
                <a:schemeClr val="accent1"/>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9" name="Text Placeholder 3"/>
          <p:cNvSpPr>
            <a:spLocks noGrp="1"/>
          </p:cNvSpPr>
          <p:nvPr>
            <p:ph type="body" sz="quarter" idx="15"/>
          </p:nvPr>
        </p:nvSpPr>
        <p:spPr>
          <a:xfrm>
            <a:off x="5883751" y="3540413"/>
            <a:ext cx="2755899" cy="2492252"/>
          </a:xfrm>
        </p:spPr>
        <p:txBody>
          <a:bodyPr wrap="square">
            <a:noAutofit/>
          </a:bodyPr>
          <a:lstStyle>
            <a:lvl1pPr marL="153988" indent="-153988">
              <a:lnSpc>
                <a:spcPts val="1900"/>
              </a:lnSpc>
              <a:spcBef>
                <a:spcPts val="0"/>
              </a:spcBef>
              <a:spcAft>
                <a:spcPts val="1200"/>
              </a:spcAft>
              <a:buClr>
                <a:schemeClr val="accent1"/>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10" name="Text Placeholder 3"/>
          <p:cNvSpPr>
            <a:spLocks noGrp="1"/>
          </p:cNvSpPr>
          <p:nvPr>
            <p:ph type="body" sz="quarter" idx="16"/>
          </p:nvPr>
        </p:nvSpPr>
        <p:spPr>
          <a:xfrm>
            <a:off x="8688307" y="3540413"/>
            <a:ext cx="2755899" cy="2492252"/>
          </a:xfrm>
        </p:spPr>
        <p:txBody>
          <a:bodyPr wrap="square">
            <a:noAutofit/>
          </a:bodyPr>
          <a:lstStyle>
            <a:lvl1pPr marL="153988" indent="-153988">
              <a:lnSpc>
                <a:spcPts val="1900"/>
              </a:lnSpc>
              <a:spcBef>
                <a:spcPts val="0"/>
              </a:spcBef>
              <a:spcAft>
                <a:spcPts val="1200"/>
              </a:spcAft>
              <a:buClr>
                <a:schemeClr val="accent1"/>
              </a:buClr>
              <a:buSzPct val="90000"/>
              <a:buFont typeface="Wingdings 3" pitchFamily="18" charset="2"/>
              <a:buChar char="}"/>
              <a:defRPr sz="16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3540413"/>
            <a:ext cx="3659186" cy="2492252"/>
          </a:xfrm>
        </p:spPr>
        <p:txBody>
          <a:bodyPr wrap="square">
            <a:noAutofit/>
          </a:bodyPr>
          <a:lstStyle>
            <a:lvl1pPr marL="153988" indent="-153988">
              <a:lnSpc>
                <a:spcPts val="2000"/>
              </a:lnSpc>
              <a:spcBef>
                <a:spcPts val="0"/>
              </a:spcBef>
              <a:spcAft>
                <a:spcPts val="1200"/>
              </a:spcAft>
              <a:buClr>
                <a:schemeClr val="accent1"/>
              </a:buClr>
              <a:buSzPct val="90000"/>
              <a:buFont typeface="Wingdings 3" pitchFamily="18" charset="2"/>
              <a:buChar char="}"/>
              <a:defRPr sz="17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8"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3" name="Footer Placeholder 2"/>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4075734" y="3540413"/>
            <a:ext cx="3566160" cy="2492252"/>
          </a:xfrm>
        </p:spPr>
        <p:txBody>
          <a:bodyPr wrap="square">
            <a:noAutofit/>
          </a:bodyPr>
          <a:lstStyle>
            <a:lvl1pPr marL="153988" indent="-153988">
              <a:lnSpc>
                <a:spcPts val="2000"/>
              </a:lnSpc>
              <a:spcBef>
                <a:spcPts val="0"/>
              </a:spcBef>
              <a:spcAft>
                <a:spcPts val="1200"/>
              </a:spcAft>
              <a:buClr>
                <a:schemeClr val="accent1"/>
              </a:buClr>
              <a:buSzPct val="90000"/>
              <a:buFont typeface="Wingdings 3" pitchFamily="18" charset="2"/>
              <a:buChar char="}"/>
              <a:defRPr sz="17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9" name="Text Placeholder 3"/>
          <p:cNvSpPr>
            <a:spLocks noGrp="1"/>
          </p:cNvSpPr>
          <p:nvPr>
            <p:ph type="body" sz="quarter" idx="15"/>
          </p:nvPr>
        </p:nvSpPr>
        <p:spPr>
          <a:xfrm>
            <a:off x="7783802" y="3540413"/>
            <a:ext cx="3657600" cy="2492252"/>
          </a:xfrm>
        </p:spPr>
        <p:txBody>
          <a:bodyPr wrap="square">
            <a:noAutofit/>
          </a:bodyPr>
          <a:lstStyle>
            <a:lvl1pPr marL="153988" indent="-153988">
              <a:lnSpc>
                <a:spcPts val="2000"/>
              </a:lnSpc>
              <a:spcBef>
                <a:spcPts val="0"/>
              </a:spcBef>
              <a:spcAft>
                <a:spcPts val="1200"/>
              </a:spcAft>
              <a:buClr>
                <a:schemeClr val="accent1"/>
              </a:buClr>
              <a:buSzPct val="90000"/>
              <a:buFont typeface="Wingdings 3" pitchFamily="18" charset="2"/>
              <a:buChar char="}"/>
              <a:defRPr sz="17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Tree>
    <p:extLst>
      <p:ext uri="{BB962C8B-B14F-4D97-AF65-F5344CB8AC3E}">
        <p14:creationId xmlns:p14="http://schemas.microsoft.com/office/powerpoint/2010/main" val="395638777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540413"/>
            <a:ext cx="5486399" cy="2492252"/>
          </a:xfrm>
        </p:spPr>
        <p:txBody>
          <a:bodyPr wrap="square">
            <a:noAutofit/>
          </a:bodyPr>
          <a:lstStyle>
            <a:lvl1pPr marL="153988" indent="-153988">
              <a:lnSpc>
                <a:spcPts val="2200"/>
              </a:lnSpc>
              <a:spcBef>
                <a:spcPts val="600"/>
              </a:spcBef>
              <a:spcAft>
                <a:spcPts val="1800"/>
              </a:spcAft>
              <a:buClr>
                <a:schemeClr val="accent1"/>
              </a:buClr>
              <a:buSzPct val="90000"/>
              <a:buFont typeface="Wingdings 3" pitchFamily="18" charset="2"/>
              <a:buChar char="}"/>
              <a:defRPr sz="18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8"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
        <p:nvSpPr>
          <p:cNvPr id="3" name="Footer Placeholder 2"/>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5952036" y="3540413"/>
            <a:ext cx="5486400" cy="2492252"/>
          </a:xfrm>
        </p:spPr>
        <p:txBody>
          <a:bodyPr wrap="square">
            <a:noAutofit/>
          </a:bodyPr>
          <a:lstStyle>
            <a:lvl1pPr marL="153988" indent="-153988">
              <a:lnSpc>
                <a:spcPts val="2200"/>
              </a:lnSpc>
              <a:spcBef>
                <a:spcPts val="600"/>
              </a:spcBef>
              <a:spcAft>
                <a:spcPts val="1800"/>
              </a:spcAft>
              <a:buClr>
                <a:schemeClr val="accent1"/>
              </a:buClr>
              <a:buSzPct val="90000"/>
              <a:buFont typeface="Wingdings 3" pitchFamily="18" charset="2"/>
              <a:buChar char="}"/>
              <a:defRPr sz="1800">
                <a:solidFill>
                  <a:schemeClr val="tx1"/>
                </a:solidFill>
                <a:latin typeface="+mn-lt"/>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p:txBody>
      </p:sp>
    </p:spTree>
    <p:extLst>
      <p:ext uri="{BB962C8B-B14F-4D97-AF65-F5344CB8AC3E}">
        <p14:creationId xmlns:p14="http://schemas.microsoft.com/office/powerpoint/2010/main" val="346057439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276225" y="1223963"/>
            <a:ext cx="4567238" cy="4557712"/>
          </a:xfrm>
        </p:spPr>
        <p:txBody>
          <a:bodyPr>
            <a:noAutofit/>
          </a:bodyPr>
          <a:lstStyle>
            <a:lvl1pPr marL="0" indent="0" algn="ctr">
              <a:buNone/>
              <a:defRPr sz="2800" baseline="0"/>
            </a:lvl1pPr>
          </a:lstStyle>
          <a:p>
            <a:r>
              <a:rPr lang="en-US" dirty="0" smtClean="0"/>
              <a:t>click icon to insert pic</a:t>
            </a:r>
            <a:endParaRPr lang="en-US" dirty="0"/>
          </a:p>
        </p:txBody>
      </p:sp>
      <p:sp>
        <p:nvSpPr>
          <p:cNvPr id="6" name="Title 5"/>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
        <p:nvSpPr>
          <p:cNvPr id="10" name="Text Placeholder 9"/>
          <p:cNvSpPr>
            <a:spLocks noGrp="1"/>
          </p:cNvSpPr>
          <p:nvPr>
            <p:ph type="body" sz="quarter" idx="14"/>
          </p:nvPr>
        </p:nvSpPr>
        <p:spPr>
          <a:xfrm>
            <a:off x="4973638" y="1214437"/>
            <a:ext cx="7186612" cy="4567237"/>
          </a:xfrm>
          <a:solidFill>
            <a:schemeClr val="accent4">
              <a:lumMod val="40000"/>
              <a:lumOff val="60000"/>
            </a:schemeClr>
          </a:solidFill>
        </p:spPr>
        <p:txBody>
          <a:bodyPr lIns="182880" tIns="182880" rIns="182880" bIns="182880">
            <a:normAutofit/>
          </a:bodyPr>
          <a:lstStyle>
            <a:lvl1pPr>
              <a:defRPr sz="2400">
                <a:latin typeface="+mn-lt"/>
              </a:defRPr>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044861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blue til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436475" cy="6994525"/>
          </a:xfrm>
        </p:spPr>
        <p:txBody>
          <a:bodyPr>
            <a:noAutofit/>
          </a:bodyPr>
          <a:lstStyle>
            <a:lvl1pPr marL="5314950" indent="0" algn="l">
              <a:buNone/>
              <a:defRPr sz="2800" baseline="0"/>
            </a:lvl1pPr>
          </a:lstStyle>
          <a:p>
            <a:r>
              <a:rPr lang="en-US" dirty="0" smtClean="0"/>
              <a:t>Click icon to add picture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
        <p:nvSpPr>
          <p:cNvPr id="10" name="Text Placeholder 9"/>
          <p:cNvSpPr>
            <a:spLocks noGrp="1"/>
          </p:cNvSpPr>
          <p:nvPr>
            <p:ph type="body" sz="quarter" idx="14"/>
          </p:nvPr>
        </p:nvSpPr>
        <p:spPr>
          <a:xfrm>
            <a:off x="276225" y="295275"/>
            <a:ext cx="4567238" cy="4213078"/>
          </a:xfrm>
          <a:solidFill>
            <a:srgbClr val="00188F">
              <a:alpha val="80000"/>
            </a:srgbClr>
          </a:solidFill>
        </p:spPr>
        <p:txBody>
          <a:bodyPr lIns="182880" tIns="182880" rIns="182880" bIns="182880">
            <a:normAutofit/>
          </a:bodyPr>
          <a:lstStyle>
            <a:lvl1pPr marL="0" indent="0">
              <a:buNone/>
              <a:defRPr sz="3200">
                <a:solidFill>
                  <a:schemeClr val="bg1"/>
                </a:solidFill>
                <a:latin typeface="+mj-lt"/>
              </a:defRPr>
            </a:lvl1pPr>
            <a:lvl2pPr marL="342900" indent="0">
              <a:buClr>
                <a:schemeClr val="bg1"/>
              </a:buClr>
              <a:buFont typeface="Arial" pitchFamily="34" charset="0"/>
              <a:buNone/>
              <a:defRPr sz="1800">
                <a:solidFill>
                  <a:schemeClr val="bg1"/>
                </a:solidFill>
              </a:defRPr>
            </a:lvl2pPr>
            <a:lvl3pPr marL="571500" indent="0">
              <a:buClr>
                <a:schemeClr val="bg1"/>
              </a:buClr>
              <a:buFont typeface="Arial" pitchFamily="34" charset="0"/>
              <a:buNone/>
              <a:defRPr sz="1600">
                <a:solidFill>
                  <a:schemeClr val="bg1"/>
                </a:solidFill>
              </a:defRPr>
            </a:lvl3pPr>
            <a:lvl4pPr marL="800100" indent="0">
              <a:buClr>
                <a:schemeClr val="bg1"/>
              </a:buClr>
              <a:buFont typeface="Arial" pitchFamily="34" charset="0"/>
              <a:buNone/>
              <a:defRPr sz="1400">
                <a:solidFill>
                  <a:schemeClr val="bg1"/>
                </a:solidFill>
              </a:defRPr>
            </a:lvl4pPr>
            <a:lvl5pPr marL="1028700" indent="0">
              <a:buClr>
                <a:schemeClr val="bg1"/>
              </a:buClr>
              <a:buFont typeface="Arial" pitchFamily="34" charset="0"/>
              <a:buNone/>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70337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til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276225" y="1214438"/>
            <a:ext cx="2614612" cy="2229517"/>
          </a:xfrm>
          <a:solidFill>
            <a:schemeClr val="accent1"/>
          </a:solidFill>
        </p:spPr>
        <p:txBody>
          <a:bodyPr lIns="182880" tIns="182880" rIns="182880" bIns="182880">
            <a:normAutofit/>
          </a:bodyPr>
          <a:lstStyle>
            <a:lvl1pPr marL="0" indent="0">
              <a:buNone/>
              <a:defRPr sz="1800">
                <a:solidFill>
                  <a:schemeClr val="bg1"/>
                </a:solidFill>
                <a:latin typeface="+mn-lt"/>
              </a:defRPr>
            </a:lvl1pPr>
            <a:lvl2pPr marL="342900" indent="0">
              <a:buNone/>
              <a:defRPr sz="1800"/>
            </a:lvl2pPr>
            <a:lvl3pPr marL="571500" indent="0">
              <a:buNone/>
              <a:defRPr sz="1600"/>
            </a:lvl3pPr>
            <a:lvl4pPr marL="800100" indent="0">
              <a:buNone/>
              <a:defRPr sz="1400"/>
            </a:lvl4pPr>
            <a:lvl5pPr marL="1028700" indent="0">
              <a:buNone/>
              <a:defRPr sz="1400"/>
            </a:lvl5pPr>
          </a:lstStyle>
          <a:p>
            <a:pPr lvl="0"/>
            <a:r>
              <a:rPr lang="en-US" dirty="0" smtClean="0"/>
              <a:t>Insert Text</a:t>
            </a:r>
            <a:endParaRPr lang="en-US" dirty="0"/>
          </a:p>
        </p:txBody>
      </p:sp>
      <p:sp>
        <p:nvSpPr>
          <p:cNvPr id="7" name="Text Placeholder 9"/>
          <p:cNvSpPr>
            <a:spLocks noGrp="1"/>
          </p:cNvSpPr>
          <p:nvPr>
            <p:ph type="body" sz="quarter" idx="15" hasCustomPrompt="1"/>
          </p:nvPr>
        </p:nvSpPr>
        <p:spPr>
          <a:xfrm>
            <a:off x="276225" y="3552158"/>
            <a:ext cx="2614612" cy="2229517"/>
          </a:xfrm>
          <a:solidFill>
            <a:schemeClr val="accent1"/>
          </a:solidFill>
        </p:spPr>
        <p:txBody>
          <a:bodyPr lIns="182880" tIns="182880" rIns="182880" bIns="182880">
            <a:normAutofit/>
          </a:bodyPr>
          <a:lstStyle>
            <a:lvl1pPr marL="0" indent="0">
              <a:buNone/>
              <a:defRPr sz="1800">
                <a:solidFill>
                  <a:schemeClr val="bg1"/>
                </a:solidFill>
                <a:latin typeface="+mn-lt"/>
              </a:defRPr>
            </a:lvl1pPr>
            <a:lvl2pPr marL="342900" indent="0">
              <a:buNone/>
              <a:defRPr sz="1800"/>
            </a:lvl2pPr>
            <a:lvl3pPr marL="571500" indent="0">
              <a:buNone/>
              <a:defRPr sz="1600"/>
            </a:lvl3pPr>
            <a:lvl4pPr marL="800100" indent="0">
              <a:buNone/>
              <a:defRPr sz="1400"/>
            </a:lvl4pPr>
            <a:lvl5pPr marL="1028700" indent="0">
              <a:buNone/>
              <a:defRPr sz="1400"/>
            </a:lvl5pPr>
          </a:lstStyle>
          <a:p>
            <a:pPr lvl="0"/>
            <a:r>
              <a:rPr lang="en-US" dirty="0" smtClean="0"/>
              <a:t>Insert Text</a:t>
            </a:r>
            <a:endParaRPr lang="en-US" dirty="0"/>
          </a:p>
        </p:txBody>
      </p:sp>
      <p:sp>
        <p:nvSpPr>
          <p:cNvPr id="9" name="Text Placeholder 9"/>
          <p:cNvSpPr>
            <a:spLocks noGrp="1"/>
          </p:cNvSpPr>
          <p:nvPr>
            <p:ph type="body" sz="quarter" idx="16" hasCustomPrompt="1"/>
          </p:nvPr>
        </p:nvSpPr>
        <p:spPr>
          <a:xfrm>
            <a:off x="3024188" y="1214438"/>
            <a:ext cx="2614612" cy="2229517"/>
          </a:xfrm>
          <a:solidFill>
            <a:schemeClr val="accent1"/>
          </a:solidFill>
        </p:spPr>
        <p:txBody>
          <a:bodyPr lIns="182880" tIns="182880" rIns="182880" bIns="182880">
            <a:normAutofit/>
          </a:bodyPr>
          <a:lstStyle>
            <a:lvl1pPr marL="0" indent="0">
              <a:buNone/>
              <a:defRPr sz="1800">
                <a:solidFill>
                  <a:schemeClr val="bg1"/>
                </a:solidFill>
                <a:latin typeface="+mn-lt"/>
              </a:defRPr>
            </a:lvl1pPr>
            <a:lvl2pPr marL="342900" indent="0">
              <a:buNone/>
              <a:defRPr sz="1800"/>
            </a:lvl2pPr>
            <a:lvl3pPr marL="571500" indent="0">
              <a:buNone/>
              <a:defRPr sz="1600"/>
            </a:lvl3pPr>
            <a:lvl4pPr marL="800100" indent="0">
              <a:buNone/>
              <a:defRPr sz="1400"/>
            </a:lvl4pPr>
            <a:lvl5pPr marL="1028700" indent="0">
              <a:buNone/>
              <a:defRPr sz="1400"/>
            </a:lvl5pPr>
          </a:lstStyle>
          <a:p>
            <a:pPr lvl="0"/>
            <a:r>
              <a:rPr lang="en-US" dirty="0" smtClean="0"/>
              <a:t>Insert Text</a:t>
            </a:r>
            <a:endParaRPr lang="en-US" dirty="0"/>
          </a:p>
        </p:txBody>
      </p:sp>
      <p:sp>
        <p:nvSpPr>
          <p:cNvPr id="11" name="Text Placeholder 9"/>
          <p:cNvSpPr>
            <a:spLocks noGrp="1"/>
          </p:cNvSpPr>
          <p:nvPr>
            <p:ph type="body" sz="quarter" idx="17" hasCustomPrompt="1"/>
          </p:nvPr>
        </p:nvSpPr>
        <p:spPr>
          <a:xfrm>
            <a:off x="3024188" y="3552158"/>
            <a:ext cx="2614612" cy="2229517"/>
          </a:xfrm>
          <a:solidFill>
            <a:schemeClr val="accent1"/>
          </a:solidFill>
        </p:spPr>
        <p:txBody>
          <a:bodyPr lIns="182880" tIns="182880" rIns="182880" bIns="182880">
            <a:normAutofit/>
          </a:bodyPr>
          <a:lstStyle>
            <a:lvl1pPr marL="0" indent="0">
              <a:buNone/>
              <a:defRPr sz="1800">
                <a:solidFill>
                  <a:schemeClr val="bg1"/>
                </a:solidFill>
                <a:latin typeface="+mn-lt"/>
              </a:defRPr>
            </a:lvl1pPr>
            <a:lvl2pPr marL="342900" indent="0">
              <a:buNone/>
              <a:defRPr sz="1800"/>
            </a:lvl2pPr>
            <a:lvl3pPr marL="571500" indent="0">
              <a:buNone/>
              <a:defRPr sz="1600"/>
            </a:lvl3pPr>
            <a:lvl4pPr marL="800100" indent="0">
              <a:buNone/>
              <a:defRPr sz="1400"/>
            </a:lvl4pPr>
            <a:lvl5pPr marL="1028700" indent="0">
              <a:buNone/>
              <a:defRPr sz="1400"/>
            </a:lvl5pPr>
          </a:lstStyle>
          <a:p>
            <a:pPr lvl="0"/>
            <a:r>
              <a:rPr lang="en-US" dirty="0" smtClean="0"/>
              <a:t>Insert Text</a:t>
            </a:r>
            <a:endParaRPr lang="en-US" dirty="0"/>
          </a:p>
        </p:txBody>
      </p:sp>
      <p:sp>
        <p:nvSpPr>
          <p:cNvPr id="8" name="Picture Placeholder 7"/>
          <p:cNvSpPr>
            <a:spLocks noGrp="1"/>
          </p:cNvSpPr>
          <p:nvPr>
            <p:ph type="pic" sz="quarter" idx="13" hasCustomPrompt="1"/>
          </p:nvPr>
        </p:nvSpPr>
        <p:spPr>
          <a:xfrm>
            <a:off x="5761038" y="1214438"/>
            <a:ext cx="6394450" cy="4557712"/>
          </a:xfrm>
        </p:spPr>
        <p:txBody>
          <a:bodyPr>
            <a:noAutofit/>
          </a:bodyPr>
          <a:lstStyle>
            <a:lvl1pPr marL="0" indent="0" algn="ctr">
              <a:buNone/>
              <a:defRPr sz="2800" baseline="0"/>
            </a:lvl1pPr>
          </a:lstStyle>
          <a:p>
            <a:r>
              <a:rPr lang="en-US" dirty="0" smtClean="0"/>
              <a:t>click icon to insert pic</a:t>
            </a:r>
            <a:endParaRPr lang="en-US" dirty="0"/>
          </a:p>
        </p:txBody>
      </p:sp>
      <p:sp>
        <p:nvSpPr>
          <p:cNvPr id="6" name="Title 5"/>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77941985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Blue Box">
    <p:spTree>
      <p:nvGrpSpPr>
        <p:cNvPr id="1" name=""/>
        <p:cNvGrpSpPr/>
        <p:nvPr/>
      </p:nvGrpSpPr>
      <p:grpSpPr>
        <a:xfrm>
          <a:off x="0" y="0"/>
          <a:ext cx="0" cy="0"/>
          <a:chOff x="0" y="0"/>
          <a:chExt cx="0" cy="0"/>
        </a:xfrm>
      </p:grpSpPr>
      <p:sp>
        <p:nvSpPr>
          <p:cNvPr id="7" name="Rectangle 6"/>
          <p:cNvSpPr/>
          <p:nvPr userDrawn="1"/>
        </p:nvSpPr>
        <p:spPr bwMode="auto">
          <a:xfrm>
            <a:off x="276225" y="295275"/>
            <a:ext cx="1827213" cy="1828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130629" y="2315936"/>
            <a:ext cx="12032796" cy="4380139"/>
          </a:xfrm>
        </p:spPr>
        <p:txBody>
          <a:bodyPr>
            <a:normAutofit/>
          </a:bodyPr>
          <a:lstStyle>
            <a:lvl1pPr marL="344488" indent="-344488">
              <a:buClr>
                <a:schemeClr val="accent1"/>
              </a:buClr>
              <a:buSzPct val="100000"/>
              <a:buFont typeface="Arial" pitchFamily="34" charset="0"/>
              <a:buChar char="•"/>
              <a:defRPr lang="en-US" sz="3200" kern="1200" spc="0" baseline="0" dirty="0" smtClean="0">
                <a:solidFill>
                  <a:schemeClr val="tx1"/>
                </a:solidFill>
                <a:latin typeface="+mn-lt"/>
                <a:ea typeface="+mn-ea"/>
                <a:cs typeface="+mn-cs"/>
              </a:defRPr>
            </a:lvl1pPr>
            <a:lvl2pPr marL="584200" indent="-241300">
              <a:buClr>
                <a:schemeClr val="accent1"/>
              </a:buClr>
              <a:buFont typeface="Arial" pitchFamily="34" charset="0"/>
              <a:buChar char="•"/>
              <a:defRPr>
                <a:solidFill>
                  <a:schemeClr val="tx1"/>
                </a:solidFill>
              </a:defRPr>
            </a:lvl2pPr>
            <a:lvl3pPr marL="800100" indent="-228600">
              <a:buClr>
                <a:schemeClr val="accent1"/>
              </a:buClr>
              <a:buFont typeface="Arial" pitchFamily="34" charset="0"/>
              <a:buChar char="•"/>
              <a:defRPr>
                <a:solidFill>
                  <a:schemeClr val="tx1"/>
                </a:solidFill>
              </a:defRPr>
            </a:lvl3pPr>
            <a:lvl4pPr marL="1028700" indent="-228600">
              <a:buClr>
                <a:schemeClr val="accent1"/>
              </a:buClr>
              <a:buFont typeface="Arial" pitchFamily="34" charset="0"/>
              <a:buChar char="•"/>
              <a:defRPr>
                <a:solidFill>
                  <a:schemeClr val="tx1"/>
                </a:solidFill>
              </a:defRPr>
            </a:lvl4pPr>
            <a:lvl5pPr marL="1257300" indent="-228600">
              <a:buClr>
                <a:schemeClr val="accent1"/>
              </a:buClr>
              <a:buFont typeface="Arial" pitchFamily="34" charset="0"/>
              <a:buChar char="•"/>
              <a:defRPr>
                <a:solidFill>
                  <a:schemeClr val="tx1"/>
                </a:solidFill>
              </a:defRPr>
            </a:lvl5pPr>
          </a:lstStyle>
          <a:p>
            <a:pPr marL="344488" marR="0" lvl="0" indent="-344488" algn="l" defTabSz="932742" rtl="0" eaLnBrk="1" fontAlgn="auto" latinLnBrk="0" hangingPunct="1">
              <a:lnSpc>
                <a:spcPct val="90000"/>
              </a:lnSpc>
              <a:spcBef>
                <a:spcPct val="20000"/>
              </a:spcBef>
              <a:spcAft>
                <a:spcPts val="0"/>
              </a:spcAft>
              <a:buClr>
                <a:schemeClr val="tx2"/>
              </a:buClr>
              <a:buSzPct val="70000"/>
              <a:buFont typeface="Wingdings 3" pitchFamily="18" charset="2"/>
              <a:buChar char=""/>
              <a:tabLst/>
            </a:pPr>
            <a:r>
              <a:rPr lang="en-US" smtClean="0"/>
              <a:t>Click to edit Master text styles</a:t>
            </a:r>
          </a:p>
          <a:p>
            <a:pPr marL="344488" marR="0" lvl="1" indent="-344488" algn="l" defTabSz="932742" rtl="0" eaLnBrk="1" fontAlgn="auto" latinLnBrk="0" hangingPunct="1">
              <a:lnSpc>
                <a:spcPct val="90000"/>
              </a:lnSpc>
              <a:spcBef>
                <a:spcPct val="20000"/>
              </a:spcBef>
              <a:spcAft>
                <a:spcPts val="0"/>
              </a:spcAft>
              <a:buClr>
                <a:schemeClr val="tx2"/>
              </a:buClr>
              <a:buSzPct val="70000"/>
              <a:buFont typeface="Wingdings 3" pitchFamily="18" charset="2"/>
              <a:buChar char=""/>
              <a:tabLst/>
            </a:pPr>
            <a:r>
              <a:rPr lang="en-US" smtClean="0"/>
              <a:t>Second level</a:t>
            </a:r>
          </a:p>
          <a:p>
            <a:pPr marL="344488" marR="0" lvl="2" indent="-344488" algn="l" defTabSz="932742" rtl="0" eaLnBrk="1" fontAlgn="auto" latinLnBrk="0" hangingPunct="1">
              <a:lnSpc>
                <a:spcPct val="90000"/>
              </a:lnSpc>
              <a:spcBef>
                <a:spcPct val="20000"/>
              </a:spcBef>
              <a:spcAft>
                <a:spcPts val="0"/>
              </a:spcAft>
              <a:buClr>
                <a:schemeClr val="tx2"/>
              </a:buClr>
              <a:buSzPct val="70000"/>
              <a:buFont typeface="Wingdings 3" pitchFamily="18" charset="2"/>
              <a:buChar char=""/>
              <a:tabLst/>
            </a:pPr>
            <a:r>
              <a:rPr lang="en-US" smtClean="0"/>
              <a:t>Third level</a:t>
            </a:r>
          </a:p>
          <a:p>
            <a:pPr marL="344488" marR="0" lvl="3" indent="-344488" algn="l" defTabSz="932742" rtl="0" eaLnBrk="1" fontAlgn="auto" latinLnBrk="0" hangingPunct="1">
              <a:lnSpc>
                <a:spcPct val="90000"/>
              </a:lnSpc>
              <a:spcBef>
                <a:spcPct val="20000"/>
              </a:spcBef>
              <a:spcAft>
                <a:spcPts val="0"/>
              </a:spcAft>
              <a:buClr>
                <a:schemeClr val="tx2"/>
              </a:buClr>
              <a:buSzPct val="70000"/>
              <a:buFont typeface="Wingdings 3" pitchFamily="18" charset="2"/>
              <a:buChar char=""/>
              <a:tabLst/>
            </a:pPr>
            <a:r>
              <a:rPr lang="en-US" smtClean="0"/>
              <a:t>Fourth level</a:t>
            </a:r>
          </a:p>
          <a:p>
            <a:pPr marL="344488" marR="0" lvl="4" indent="-344488" algn="l" defTabSz="932742" rtl="0" eaLnBrk="1" fontAlgn="auto" latinLnBrk="0" hangingPunct="1">
              <a:lnSpc>
                <a:spcPct val="90000"/>
              </a:lnSpc>
              <a:spcBef>
                <a:spcPct val="20000"/>
              </a:spcBef>
              <a:spcAft>
                <a:spcPts val="0"/>
              </a:spcAft>
              <a:buClr>
                <a:schemeClr val="tx2"/>
              </a:buClr>
              <a:buSzPct val="70000"/>
              <a:buFont typeface="Wingdings 3" pitchFamily="18" charset="2"/>
              <a:buChar char=""/>
              <a:tabLst/>
            </a:pPr>
            <a:r>
              <a:rPr lang="en-US" smtClean="0"/>
              <a:t>Fifth level</a:t>
            </a:r>
            <a:endParaRPr lang="en-US" dirty="0"/>
          </a:p>
        </p:txBody>
      </p:sp>
      <p:sp>
        <p:nvSpPr>
          <p:cNvPr id="6" name="Title 5"/>
          <p:cNvSpPr>
            <a:spLocks noGrp="1"/>
          </p:cNvSpPr>
          <p:nvPr>
            <p:ph type="title"/>
          </p:nvPr>
        </p:nvSpPr>
        <p:spPr>
          <a:xfrm>
            <a:off x="2103438" y="295275"/>
            <a:ext cx="10060765" cy="1828800"/>
          </a:xfrm>
          <a:solidFill>
            <a:schemeClr val="bg2"/>
          </a:solidFill>
        </p:spPr>
        <p:txBody>
          <a:bodyPr tIns="182880">
            <a:normAutofit/>
          </a:bodyPr>
          <a:lstStyle>
            <a:lvl1pPr>
              <a:defRPr>
                <a:solidFill>
                  <a:schemeClr val="accent1"/>
                </a:solidFill>
              </a:defRPr>
            </a:lvl1pPr>
          </a:lstStyle>
          <a:p>
            <a:r>
              <a:rPr lang="en-US"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7216965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mage1">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625" y="-1"/>
            <a:ext cx="12439719" cy="6994526"/>
          </a:xfrm>
          <a:prstGeom prst="rect">
            <a:avLst/>
          </a:prstGeom>
        </p:spPr>
      </p:pic>
      <p:sp>
        <p:nvSpPr>
          <p:cNvPr id="3" name="Rectangle 2"/>
          <p:cNvSpPr/>
          <p:nvPr userDrawn="1"/>
        </p:nvSpPr>
        <p:spPr bwMode="auto">
          <a:xfrm>
            <a:off x="207003" y="250187"/>
            <a:ext cx="6468435" cy="5531488"/>
          </a:xfrm>
          <a:prstGeom prst="rect">
            <a:avLst/>
          </a:prstGeom>
          <a:solidFill>
            <a:schemeClr val="accent1">
              <a:alpha val="6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C:\Users\rsasaki\Desktop\MSFT_logo_c_C-Wh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348798" y="1214438"/>
            <a:ext cx="6153603" cy="3657599"/>
          </a:xfrm>
          <a:noFill/>
        </p:spPr>
        <p:txBody>
          <a:bodyPr lIns="91440" tIns="91440" rIns="182880" bIns="91440" anchor="b" anchorCtr="0"/>
          <a:lstStyle>
            <a:lvl1pPr>
              <a:defRPr lang="en-US" sz="9000" kern="1200" spc="0" baseline="0" dirty="0">
                <a:solidFill>
                  <a:schemeClr val="bg1"/>
                </a:solidFill>
                <a:latin typeface="+mj-lt"/>
                <a:ea typeface="+mn-ea"/>
                <a:cs typeface="+mn-cs"/>
              </a:defRPr>
            </a:lvl1pPr>
          </a:lstStyle>
          <a:p>
            <a:r>
              <a:rPr lang="en-US" dirty="0" smtClean="0"/>
              <a:t>Insert Title</a:t>
            </a:r>
            <a:endParaRPr lang="en-US" dirty="0"/>
          </a:p>
        </p:txBody>
      </p:sp>
      <p:sp>
        <p:nvSpPr>
          <p:cNvPr id="12" name="Text Placeholder 4"/>
          <p:cNvSpPr>
            <a:spLocks noGrp="1"/>
          </p:cNvSpPr>
          <p:nvPr>
            <p:ph type="body" sz="quarter" idx="17" hasCustomPrompt="1"/>
          </p:nvPr>
        </p:nvSpPr>
        <p:spPr>
          <a:xfrm>
            <a:off x="364418" y="4872038"/>
            <a:ext cx="615360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
        <p:nvSpPr>
          <p:cNvPr id="16" name="Footer Placeholder 2"/>
          <p:cNvSpPr>
            <a:spLocks noGrp="1"/>
          </p:cNvSpPr>
          <p:nvPr>
            <p:ph type="ftr" sz="quarter" idx="10"/>
          </p:nvPr>
        </p:nvSpPr>
        <p:spPr>
          <a:xfrm>
            <a:off x="674745" y="6448625"/>
            <a:ext cx="4466598" cy="371475"/>
          </a:xfrm>
        </p:spPr>
        <p:txBody>
          <a:bodyPr/>
          <a:lstStyle/>
          <a:p>
            <a:endParaRPr lang="en-US" dirty="0"/>
          </a:p>
        </p:txBody>
      </p:sp>
      <p:sp>
        <p:nvSpPr>
          <p:cNvPr id="18" name="Slide Number Placeholder 3"/>
          <p:cNvSpPr>
            <a:spLocks noGrp="1"/>
          </p:cNvSpPr>
          <p:nvPr>
            <p:ph type="sldNum" sz="quarter" idx="11"/>
          </p:nvPr>
        </p:nvSpPr>
        <p:spPr>
          <a:xfrm>
            <a:off x="316662"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311010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1923604"/>
          </a:xfrm>
        </p:spPr>
        <p:txBody>
          <a:bodyPr/>
          <a:lstStyle>
            <a:lvl1pPr marL="0" indent="0">
              <a:buNone/>
              <a:defRPr>
                <a:solidFill>
                  <a:schemeClr val="tx1"/>
                </a:solidFill>
              </a:defRPr>
            </a:lvl1pPr>
            <a:lvl2pPr marL="0" indent="0">
              <a:buFontTx/>
              <a:buNone/>
              <a:defRPr sz="1800"/>
            </a:lvl2pPr>
            <a:lvl3pPr marL="228600" indent="0">
              <a:buNone/>
              <a:defRPr sz="1800"/>
            </a:lvl3pPr>
            <a:lvl4pPr marL="457200" indent="0">
              <a:buNone/>
              <a:defRPr sz="1600"/>
            </a:lvl4pPr>
            <a:lvl5pPr marL="685800" indent="0">
              <a:buNone/>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3" hasCustomPrompt="1"/>
          </p:nvPr>
        </p:nvSpPr>
        <p:spPr>
          <a:xfrm>
            <a:off x="278606" y="1214438"/>
            <a:ext cx="5484813" cy="4567237"/>
          </a:xfrm>
        </p:spPr>
        <p:txBody>
          <a:bodyPr>
            <a:noAutofit/>
          </a:bodyPr>
          <a:lstStyle>
            <a:lvl1pPr marL="0" indent="0">
              <a:spcBef>
                <a:spcPts val="600"/>
              </a:spcBef>
              <a:spcAft>
                <a:spcPts val="1200"/>
              </a:spcAft>
              <a:buNone/>
              <a:defRPr>
                <a:solidFill>
                  <a:schemeClr val="accent1"/>
                </a:solidFill>
              </a:defRPr>
            </a:lvl1pPr>
            <a:lvl2pPr marL="0" indent="0">
              <a:spcBef>
                <a:spcPts val="600"/>
              </a:spcBef>
              <a:spcAft>
                <a:spcPts val="1200"/>
              </a:spcAft>
              <a:buNone/>
              <a:defRPr/>
            </a:lvl2pPr>
            <a:lvl3pPr marL="512763" indent="-230188">
              <a:spcBef>
                <a:spcPts val="600"/>
              </a:spcBef>
              <a:spcAft>
                <a:spcPts val="1200"/>
              </a:spcAft>
              <a:defRPr sz="1800"/>
            </a:lvl3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677804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Bullet Content ">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991314"/>
          </a:xfrm>
        </p:spPr>
        <p:txBody>
          <a:bodyPr>
            <a:spAutoFit/>
          </a:bodyPr>
          <a:lstStyle>
            <a:lvl1pPr>
              <a:defRPr>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Bullet Content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1423319"/>
            <a:ext cx="11887200" cy="2102114"/>
          </a:xfrm>
        </p:spPr>
        <p:txBody>
          <a:bodyPr>
            <a:spAutoFit/>
          </a:bodyPr>
          <a:lstStyle>
            <a:lvl1pPr>
              <a:spcBef>
                <a:spcPts val="600"/>
              </a:spcBef>
              <a:spcAft>
                <a:spcPts val="600"/>
              </a:spcAft>
              <a:defRPr sz="2400">
                <a:solidFill>
                  <a:schemeClr val="tx1"/>
                </a:solidFill>
                <a:latin typeface="+mn-lt"/>
              </a:defRPr>
            </a:lvl1pPr>
            <a:lvl2pPr>
              <a:spcBef>
                <a:spcPts val="600"/>
              </a:spcBef>
              <a:spcAft>
                <a:spcPts val="600"/>
              </a:spcAft>
              <a:defRPr sz="2000">
                <a:solidFill>
                  <a:schemeClr val="tx1"/>
                </a:solidFill>
              </a:defRPr>
            </a:lvl2pPr>
            <a:lvl3pPr>
              <a:spcBef>
                <a:spcPts val="600"/>
              </a:spcBef>
              <a:spcAft>
                <a:spcPts val="600"/>
              </a:spcAft>
              <a:defRPr sz="1800">
                <a:solidFill>
                  <a:schemeClr val="tx1"/>
                </a:solidFill>
              </a:defRPr>
            </a:lvl3pPr>
            <a:lvl4pPr>
              <a:spcBef>
                <a:spcPts val="600"/>
              </a:spcBef>
              <a:spcAft>
                <a:spcPts val="600"/>
              </a:spcAft>
              <a:defRPr sz="1600">
                <a:solidFill>
                  <a:schemeClr val="tx1"/>
                </a:solidFill>
              </a:defRPr>
            </a:lvl4pPr>
            <a:lvl5pPr>
              <a:spcBef>
                <a:spcPts val="600"/>
              </a:spcBef>
              <a:spcAft>
                <a:spcPts val="600"/>
              </a:spcAft>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7609252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amp;A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6" y="2157413"/>
            <a:ext cx="11183938" cy="2172390"/>
          </a:xfrm>
        </p:spPr>
        <p:txBody>
          <a:bodyPr/>
          <a:lstStyle>
            <a:lvl1pPr marL="0" indent="0">
              <a:lnSpc>
                <a:spcPts val="2400"/>
              </a:lnSpc>
              <a:spcBef>
                <a:spcPts val="600"/>
              </a:spcBef>
              <a:buNone/>
              <a:tabLst/>
              <a:defRPr sz="2400" b="1">
                <a:latin typeface="Segoe UI Semibold" pitchFamily="34" charset="0"/>
              </a:defRPr>
            </a:lvl1pPr>
            <a:lvl2pPr marL="0" indent="0">
              <a:lnSpc>
                <a:spcPts val="2500"/>
              </a:lnSpc>
              <a:spcBef>
                <a:spcPts val="600"/>
              </a:spcBef>
              <a:spcAft>
                <a:spcPts val="2400"/>
              </a:spcAft>
              <a:buNone/>
              <a:defRPr sz="2350"/>
            </a:lvl2pPr>
            <a:lvl3pPr marL="169863" indent="-169863">
              <a:lnSpc>
                <a:spcPts val="2100"/>
              </a:lnSpc>
              <a:spcBef>
                <a:spcPts val="0"/>
              </a:spcBef>
              <a:spcAft>
                <a:spcPts val="600"/>
              </a:spcAft>
              <a:buSzPct val="70000"/>
              <a:buFont typeface="Wingdings 3" pitchFamily="18" charset="2"/>
              <a:buChar char="}"/>
              <a:defRPr sz="1800"/>
            </a:lvl3pPr>
            <a:lvl4pPr marL="169863" indent="-169863">
              <a:lnSpc>
                <a:spcPts val="2100"/>
              </a:lnSpc>
              <a:spcBef>
                <a:spcPts val="0"/>
              </a:spcBef>
              <a:spcAft>
                <a:spcPts val="600"/>
              </a:spcAft>
              <a:buSzPct val="70000"/>
              <a:buFont typeface="Wingdings 3" pitchFamily="18" charset="2"/>
              <a:buChar char="}"/>
              <a:defRPr sz="1800"/>
            </a:lvl4pPr>
            <a:lvl5pPr marL="169863" indent="-169863">
              <a:lnSpc>
                <a:spcPts val="2100"/>
              </a:lnSpc>
              <a:spcBef>
                <a:spcPts val="0"/>
              </a:spcBef>
              <a:spcAft>
                <a:spcPts val="600"/>
              </a:spcAft>
              <a:buSzPct val="70000"/>
              <a:buFont typeface="Wingdings 3" pitchFamily="18"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032287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amp;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6" y="2157413"/>
            <a:ext cx="5484812" cy="2044149"/>
          </a:xfrm>
        </p:spPr>
        <p:txBody>
          <a:bodyPr/>
          <a:lstStyle>
            <a:lvl1pPr marL="0" indent="0">
              <a:lnSpc>
                <a:spcPts val="2800"/>
              </a:lnSpc>
              <a:spcBef>
                <a:spcPts val="1200"/>
              </a:spcBef>
              <a:buNone/>
              <a:tabLst/>
              <a:defRPr sz="2400" b="1">
                <a:solidFill>
                  <a:schemeClr val="accent3"/>
                </a:solidFill>
                <a:latin typeface="Segoe UI Semibold" pitchFamily="34" charset="0"/>
              </a:defRPr>
            </a:lvl1pPr>
            <a:lvl2pPr marL="0" indent="0">
              <a:lnSpc>
                <a:spcPts val="2200"/>
              </a:lnSpc>
              <a:spcBef>
                <a:spcPts val="1200"/>
              </a:spcBef>
              <a:spcAft>
                <a:spcPts val="600"/>
              </a:spcAft>
              <a:buNone/>
              <a:defRPr sz="1800">
                <a:latin typeface="+mn-lt"/>
              </a:defRPr>
            </a:lvl2pPr>
            <a:lvl3pPr marL="169863" indent="-169863">
              <a:lnSpc>
                <a:spcPts val="2100"/>
              </a:lnSpc>
              <a:spcBef>
                <a:spcPts val="0"/>
              </a:spcBef>
              <a:spcAft>
                <a:spcPts val="600"/>
              </a:spcAft>
              <a:buSzPct val="70000"/>
              <a:buFont typeface="Wingdings 3" pitchFamily="18" charset="2"/>
              <a:buChar char="}"/>
              <a:defRPr sz="1600"/>
            </a:lvl3pPr>
            <a:lvl4pPr marL="169863" indent="-169863">
              <a:lnSpc>
                <a:spcPts val="2100"/>
              </a:lnSpc>
              <a:spcBef>
                <a:spcPts val="0"/>
              </a:spcBef>
              <a:spcAft>
                <a:spcPts val="600"/>
              </a:spcAft>
              <a:buSzPct val="70000"/>
              <a:buFont typeface="Wingdings 3" pitchFamily="18" charset="2"/>
              <a:buChar char="}"/>
              <a:defRPr sz="1600"/>
            </a:lvl4pPr>
            <a:lvl5pPr marL="169863" indent="-169863">
              <a:lnSpc>
                <a:spcPts val="2100"/>
              </a:lnSpc>
              <a:spcBef>
                <a:spcPts val="0"/>
              </a:spcBef>
              <a:spcAft>
                <a:spcPts val="600"/>
              </a:spcAft>
              <a:buSzPct val="70000"/>
              <a:buFont typeface="Wingdings 3" pitchFamily="18"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6331401" y="2157413"/>
            <a:ext cx="5484812" cy="2044149"/>
          </a:xfrm>
        </p:spPr>
        <p:txBody>
          <a:bodyPr/>
          <a:lstStyle>
            <a:lvl1pPr marL="0" indent="0">
              <a:lnSpc>
                <a:spcPts val="2800"/>
              </a:lnSpc>
              <a:spcBef>
                <a:spcPts val="1200"/>
              </a:spcBef>
              <a:buNone/>
              <a:tabLst/>
              <a:defRPr sz="2400" b="1">
                <a:solidFill>
                  <a:schemeClr val="accent3"/>
                </a:solidFill>
                <a:latin typeface="Segoe UI Semibold" pitchFamily="34" charset="0"/>
              </a:defRPr>
            </a:lvl1pPr>
            <a:lvl2pPr marL="0" indent="0">
              <a:lnSpc>
                <a:spcPts val="2200"/>
              </a:lnSpc>
              <a:spcBef>
                <a:spcPts val="1200"/>
              </a:spcBef>
              <a:spcAft>
                <a:spcPts val="600"/>
              </a:spcAft>
              <a:buNone/>
              <a:defRPr sz="1800">
                <a:latin typeface="+mn-lt"/>
              </a:defRPr>
            </a:lvl2pPr>
            <a:lvl3pPr marL="169863" indent="-169863">
              <a:lnSpc>
                <a:spcPts val="2100"/>
              </a:lnSpc>
              <a:spcBef>
                <a:spcPts val="0"/>
              </a:spcBef>
              <a:spcAft>
                <a:spcPts val="600"/>
              </a:spcAft>
              <a:buSzPct val="70000"/>
              <a:buFont typeface="Wingdings 3" pitchFamily="18" charset="2"/>
              <a:buChar char="}"/>
              <a:defRPr sz="1600"/>
            </a:lvl3pPr>
            <a:lvl4pPr marL="169863" indent="-169863">
              <a:lnSpc>
                <a:spcPts val="2100"/>
              </a:lnSpc>
              <a:spcBef>
                <a:spcPts val="0"/>
              </a:spcBef>
              <a:spcAft>
                <a:spcPts val="600"/>
              </a:spcAft>
              <a:buSzPct val="70000"/>
              <a:buFont typeface="Wingdings 3" pitchFamily="18" charset="2"/>
              <a:buChar char="}"/>
              <a:defRPr sz="1600"/>
            </a:lvl4pPr>
            <a:lvl5pPr marL="169863" indent="-169863">
              <a:lnSpc>
                <a:spcPts val="2100"/>
              </a:lnSpc>
              <a:spcBef>
                <a:spcPts val="0"/>
              </a:spcBef>
              <a:spcAft>
                <a:spcPts val="600"/>
              </a:spcAft>
              <a:buSzPct val="70000"/>
              <a:buFont typeface="Wingdings 3" pitchFamily="18"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910223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solidFill>
                  <a:schemeClr val="bg1"/>
                </a:soli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4">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solidFill>
                  <a:schemeClr val="tx1"/>
                </a:soli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783907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mage2">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7818" b="7818"/>
          <a:stretch/>
        </p:blipFill>
        <p:spPr>
          <a:xfrm>
            <a:off x="0" y="0"/>
            <a:ext cx="12436475" cy="6994525"/>
          </a:xfrm>
          <a:prstGeom prst="rect">
            <a:avLst/>
          </a:prstGeom>
        </p:spPr>
      </p:pic>
      <p:sp>
        <p:nvSpPr>
          <p:cNvPr id="3" name="Rectangle 2"/>
          <p:cNvSpPr/>
          <p:nvPr userDrawn="1"/>
        </p:nvSpPr>
        <p:spPr bwMode="auto">
          <a:xfrm>
            <a:off x="207003" y="250187"/>
            <a:ext cx="6468435" cy="5531488"/>
          </a:xfrm>
          <a:prstGeom prst="rect">
            <a:avLst/>
          </a:prstGeom>
          <a:solidFill>
            <a:schemeClr val="accent1">
              <a:alpha val="6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C:\Users\rsasaki\Desktop\MSFT_logo_c_C-Wh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348798" y="1214438"/>
            <a:ext cx="6153603" cy="3657599"/>
          </a:xfrm>
          <a:noFill/>
        </p:spPr>
        <p:txBody>
          <a:bodyPr lIns="91440" tIns="91440" rIns="182880" bIns="91440" anchor="b" anchorCtr="0"/>
          <a:lstStyle>
            <a:lvl1pPr>
              <a:defRPr lang="en-US" sz="9000" kern="1200" spc="0" baseline="0" dirty="0">
                <a:solidFill>
                  <a:schemeClr val="bg1"/>
                </a:solidFill>
                <a:latin typeface="+mj-lt"/>
                <a:ea typeface="+mn-ea"/>
                <a:cs typeface="+mn-cs"/>
              </a:defRPr>
            </a:lvl1pPr>
          </a:lstStyle>
          <a:p>
            <a:r>
              <a:rPr lang="en-US" dirty="0" smtClean="0"/>
              <a:t>Insert Title</a:t>
            </a:r>
            <a:endParaRPr lang="en-US" dirty="0"/>
          </a:p>
        </p:txBody>
      </p:sp>
      <p:sp>
        <p:nvSpPr>
          <p:cNvPr id="12" name="Text Placeholder 4"/>
          <p:cNvSpPr>
            <a:spLocks noGrp="1"/>
          </p:cNvSpPr>
          <p:nvPr>
            <p:ph type="body" sz="quarter" idx="17" hasCustomPrompt="1"/>
          </p:nvPr>
        </p:nvSpPr>
        <p:spPr>
          <a:xfrm>
            <a:off x="364418" y="4872038"/>
            <a:ext cx="615360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
        <p:nvSpPr>
          <p:cNvPr id="16" name="Footer Placeholder 2"/>
          <p:cNvSpPr>
            <a:spLocks noGrp="1"/>
          </p:cNvSpPr>
          <p:nvPr>
            <p:ph type="ftr" sz="quarter" idx="10"/>
          </p:nvPr>
        </p:nvSpPr>
        <p:spPr>
          <a:xfrm>
            <a:off x="674745" y="6448625"/>
            <a:ext cx="4466598" cy="371475"/>
          </a:xfrm>
        </p:spPr>
        <p:txBody>
          <a:bodyPr/>
          <a:lstStyle/>
          <a:p>
            <a:endParaRPr lang="en-US" dirty="0"/>
          </a:p>
        </p:txBody>
      </p:sp>
      <p:sp>
        <p:nvSpPr>
          <p:cNvPr id="18" name="Slide Number Placeholder 3"/>
          <p:cNvSpPr>
            <a:spLocks noGrp="1"/>
          </p:cNvSpPr>
          <p:nvPr>
            <p:ph type="sldNum" sz="quarter" idx="11"/>
          </p:nvPr>
        </p:nvSpPr>
        <p:spPr>
          <a:xfrm>
            <a:off x="316662"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311010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Accent Color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109728" bIns="109728"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797458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2"/>
                </a:solidFill>
              </a:defRPr>
            </a:lvl1pPr>
          </a:lstStyle>
          <a:p>
            <a:endParaRPr lang="en-US" dirty="0"/>
          </a:p>
        </p:txBody>
      </p:sp>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2"/>
                </a:solidFill>
              </a:defRPr>
            </a:lvl1pPr>
          </a:lstStyle>
          <a:p>
            <a:endParaRPr lang="en-US" dirty="0"/>
          </a:p>
        </p:txBody>
      </p:sp>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2"/>
                </a:solidFill>
              </a:defRPr>
            </a:lvl1pPr>
          </a:lstStyle>
          <a:p>
            <a:endParaRPr lang="en-US" dirty="0"/>
          </a:p>
        </p:txBody>
      </p:sp>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ank You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2928402"/>
            <a:ext cx="11889564" cy="917575"/>
          </a:xfrm>
        </p:spPr>
        <p:txBody>
          <a:bodyPr/>
          <a:lstStyle>
            <a:lvl1pPr>
              <a:defRPr sz="7000">
                <a:solidFill>
                  <a:schemeClr val="bg2"/>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bg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894E8EF0-91FF-4791-8529-F57CE0475C15}" type="slidenum">
              <a:rPr lang="en-US" smtClean="0"/>
              <a:pPr/>
              <a:t>‹#›</a:t>
            </a:fld>
            <a:endParaRPr lang="en-US" dirty="0"/>
          </a:p>
        </p:txBody>
      </p:sp>
      <p:pic>
        <p:nvPicPr>
          <p:cNvPr id="7" name="Picture 2" descr="C:\Users\rsasaki\Desktop\MSFT_logo_c_C-W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1768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ank You 3">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42058" cy="6995160"/>
          </a:xfrm>
          <a:prstGeom prst="rect">
            <a:avLst/>
          </a:prstGeom>
        </p:spPr>
      </p:pic>
      <p:sp>
        <p:nvSpPr>
          <p:cNvPr id="2" name="Title 1"/>
          <p:cNvSpPr>
            <a:spLocks noGrp="1"/>
          </p:cNvSpPr>
          <p:nvPr>
            <p:ph type="title"/>
          </p:nvPr>
        </p:nvSpPr>
        <p:spPr>
          <a:xfrm>
            <a:off x="274639" y="2928402"/>
            <a:ext cx="7313611" cy="917575"/>
          </a:xfrm>
        </p:spPr>
        <p:txBody>
          <a:bodyPr/>
          <a:lstStyle>
            <a:lvl1pPr>
              <a:defRPr sz="7000">
                <a:solidFill>
                  <a:schemeClr val="accent1"/>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2"/>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894E8EF0-91FF-4791-8529-F57CE0475C15}" type="slidenum">
              <a:rPr lang="en-US" smtClean="0"/>
              <a:pPr/>
              <a:t>‹#›</a:t>
            </a:fld>
            <a:endParaRPr lang="en-US" dirty="0"/>
          </a:p>
        </p:txBody>
      </p:sp>
      <p:pic>
        <p:nvPicPr>
          <p:cNvPr id="8" name="Picture 2" descr="\\brandcreative\EPRO\CMCreate\_LOGOS_FINAL_DONE\MSFT\MSFT_Logo\No_TM\MSFT_logo_rgb_C-Gray.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373" y="214034"/>
            <a:ext cx="2057140" cy="75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4757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4">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442057" cy="6995160"/>
          </a:xfrm>
          <a:prstGeom prst="rect">
            <a:avLst/>
          </a:prstGeom>
        </p:spPr>
      </p:pic>
      <p:sp>
        <p:nvSpPr>
          <p:cNvPr id="2" name="Title 1"/>
          <p:cNvSpPr>
            <a:spLocks noGrp="1"/>
          </p:cNvSpPr>
          <p:nvPr>
            <p:ph type="title"/>
          </p:nvPr>
        </p:nvSpPr>
        <p:spPr>
          <a:xfrm>
            <a:off x="274639" y="2928402"/>
            <a:ext cx="5246595" cy="2584124"/>
          </a:xfrm>
        </p:spPr>
        <p:txBody>
          <a:bodyPr/>
          <a:lstStyle>
            <a:lvl1pPr>
              <a:defRPr sz="7000">
                <a:solidFill>
                  <a:schemeClr val="bg1"/>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smtClean="0"/>
              <a:t>Microsoft Confidential. For internal use only.</a:t>
            </a:r>
            <a:endParaRPr lang="en-US" dirty="0"/>
          </a:p>
        </p:txBody>
      </p:sp>
      <p:sp>
        <p:nvSpPr>
          <p:cNvPr id="4" name="Slide Number Placeholder 3"/>
          <p:cNvSpPr>
            <a:spLocks noGrp="1"/>
          </p:cNvSpPr>
          <p:nvPr>
            <p:ph type="sldNum" sz="quarter" idx="11"/>
          </p:nvPr>
        </p:nvSpPr>
        <p:spPr>
          <a:xfrm>
            <a:off x="316662" y="6448625"/>
            <a:ext cx="356198" cy="371475"/>
          </a:xfrm>
          <a:prstGeom prst="rect">
            <a:avLst/>
          </a:prstGeom>
        </p:spPr>
        <p:txBody>
          <a:bodyPr/>
          <a:lstStyle>
            <a:lvl1pPr>
              <a:defRPr>
                <a:solidFill>
                  <a:schemeClr val="bg1"/>
                </a:solidFill>
              </a:defRPr>
            </a:lvl1pPr>
          </a:lstStyle>
          <a:p>
            <a:fld id="{894E8EF0-91FF-4791-8529-F57CE0475C15}" type="slidenum">
              <a:rPr lang="en-US" smtClean="0"/>
              <a:pPr/>
              <a:t>‹#›</a:t>
            </a:fld>
            <a:endParaRPr lang="en-US" dirty="0"/>
          </a:p>
        </p:txBody>
      </p:sp>
      <p:pic>
        <p:nvPicPr>
          <p:cNvPr id="9" name="Picture 2" descr="C:\Users\rsasaki\Desktop\MSFT_logo_c_C-Wh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357" y="253401"/>
            <a:ext cx="1792815" cy="6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6739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6044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3">
    <p:bg>
      <p:bgPr>
        <a:solidFill>
          <a:schemeClr val="accent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436475"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auto">
          <a:xfrm>
            <a:off x="207003" y="250187"/>
            <a:ext cx="6468435" cy="5531488"/>
          </a:xfrm>
          <a:prstGeom prst="rect">
            <a:avLst/>
          </a:prstGeom>
          <a:solidFill>
            <a:schemeClr val="accent1">
              <a:alpha val="6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C:\Users\rsasaki\Desktop\MSFT_logo_c_C-Wh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348798" y="1214438"/>
            <a:ext cx="6153603" cy="3657599"/>
          </a:xfrm>
          <a:noFill/>
        </p:spPr>
        <p:txBody>
          <a:bodyPr lIns="91440" tIns="91440" rIns="182880" bIns="91440" anchor="b" anchorCtr="0"/>
          <a:lstStyle>
            <a:lvl1pPr>
              <a:defRPr lang="en-US" sz="9000" kern="1200" spc="0" baseline="0" dirty="0">
                <a:solidFill>
                  <a:schemeClr val="bg1"/>
                </a:solidFill>
                <a:latin typeface="+mj-lt"/>
                <a:ea typeface="+mn-ea"/>
                <a:cs typeface="+mn-cs"/>
              </a:defRPr>
            </a:lvl1pPr>
          </a:lstStyle>
          <a:p>
            <a:r>
              <a:rPr lang="en-US" dirty="0" smtClean="0"/>
              <a:t>Insert Title</a:t>
            </a:r>
            <a:endParaRPr lang="en-US" dirty="0"/>
          </a:p>
        </p:txBody>
      </p:sp>
      <p:sp>
        <p:nvSpPr>
          <p:cNvPr id="12" name="Text Placeholder 4"/>
          <p:cNvSpPr>
            <a:spLocks noGrp="1"/>
          </p:cNvSpPr>
          <p:nvPr>
            <p:ph type="body" sz="quarter" idx="17" hasCustomPrompt="1"/>
          </p:nvPr>
        </p:nvSpPr>
        <p:spPr>
          <a:xfrm>
            <a:off x="364418" y="4872038"/>
            <a:ext cx="615360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
        <p:nvSpPr>
          <p:cNvPr id="16" name="Footer Placeholder 2"/>
          <p:cNvSpPr>
            <a:spLocks noGrp="1"/>
          </p:cNvSpPr>
          <p:nvPr>
            <p:ph type="ftr" sz="quarter" idx="10"/>
          </p:nvPr>
        </p:nvSpPr>
        <p:spPr>
          <a:xfrm>
            <a:off x="674745" y="6448625"/>
            <a:ext cx="4466598" cy="371475"/>
          </a:xfrm>
        </p:spPr>
        <p:txBody>
          <a:bodyPr/>
          <a:lstStyle/>
          <a:p>
            <a:endParaRPr lang="en-US" dirty="0"/>
          </a:p>
        </p:txBody>
      </p:sp>
      <p:sp>
        <p:nvSpPr>
          <p:cNvPr id="18" name="Slide Number Placeholder 3"/>
          <p:cNvSpPr>
            <a:spLocks noGrp="1"/>
          </p:cNvSpPr>
          <p:nvPr>
            <p:ph type="sldNum" sz="quarter" idx="11"/>
          </p:nvPr>
        </p:nvSpPr>
        <p:spPr>
          <a:xfrm>
            <a:off x="316662"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311010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4">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436475"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auto">
          <a:xfrm>
            <a:off x="207003" y="250187"/>
            <a:ext cx="6468435" cy="5531488"/>
          </a:xfrm>
          <a:prstGeom prst="rect">
            <a:avLst/>
          </a:prstGeom>
          <a:solidFill>
            <a:schemeClr val="accent1">
              <a:alpha val="6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C:\Users\rsasaki\Desktop\MSFT_logo_c_C-Wh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348798" y="1214438"/>
            <a:ext cx="6153603" cy="3657599"/>
          </a:xfrm>
          <a:noFill/>
        </p:spPr>
        <p:txBody>
          <a:bodyPr lIns="91440" tIns="91440" rIns="182880" bIns="91440" anchor="b" anchorCtr="0"/>
          <a:lstStyle>
            <a:lvl1pPr>
              <a:defRPr lang="en-US" sz="9000" kern="1200" spc="0" baseline="0" dirty="0">
                <a:solidFill>
                  <a:schemeClr val="bg1"/>
                </a:solidFill>
                <a:latin typeface="+mj-lt"/>
                <a:ea typeface="+mn-ea"/>
                <a:cs typeface="+mn-cs"/>
              </a:defRPr>
            </a:lvl1pPr>
          </a:lstStyle>
          <a:p>
            <a:r>
              <a:rPr lang="en-US" dirty="0" smtClean="0"/>
              <a:t>Insert Title</a:t>
            </a:r>
            <a:endParaRPr lang="en-US" dirty="0"/>
          </a:p>
        </p:txBody>
      </p:sp>
      <p:sp>
        <p:nvSpPr>
          <p:cNvPr id="12" name="Text Placeholder 4"/>
          <p:cNvSpPr>
            <a:spLocks noGrp="1"/>
          </p:cNvSpPr>
          <p:nvPr>
            <p:ph type="body" sz="quarter" idx="17" hasCustomPrompt="1"/>
          </p:nvPr>
        </p:nvSpPr>
        <p:spPr>
          <a:xfrm>
            <a:off x="364418" y="4872038"/>
            <a:ext cx="615360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
        <p:nvSpPr>
          <p:cNvPr id="16" name="Footer Placeholder 2"/>
          <p:cNvSpPr>
            <a:spLocks noGrp="1"/>
          </p:cNvSpPr>
          <p:nvPr>
            <p:ph type="ftr" sz="quarter" idx="10"/>
          </p:nvPr>
        </p:nvSpPr>
        <p:spPr>
          <a:xfrm>
            <a:off x="674745" y="6448625"/>
            <a:ext cx="4466598" cy="371475"/>
          </a:xfrm>
        </p:spPr>
        <p:txBody>
          <a:bodyPr/>
          <a:lstStyle/>
          <a:p>
            <a:endParaRPr lang="en-US" dirty="0"/>
          </a:p>
        </p:txBody>
      </p:sp>
      <p:sp>
        <p:nvSpPr>
          <p:cNvPr id="18" name="Slide Number Placeholder 3"/>
          <p:cNvSpPr>
            <a:spLocks noGrp="1"/>
          </p:cNvSpPr>
          <p:nvPr>
            <p:ph type="sldNum" sz="quarter" idx="11"/>
          </p:nvPr>
        </p:nvSpPr>
        <p:spPr>
          <a:xfrm>
            <a:off x="316662"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197496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mage5">
    <p:bg>
      <p:bgPr>
        <a:solidFill>
          <a:schemeClr val="accent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442825"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auto">
          <a:xfrm>
            <a:off x="207003" y="250187"/>
            <a:ext cx="6468435" cy="5531488"/>
          </a:xfrm>
          <a:prstGeom prst="rect">
            <a:avLst/>
          </a:prstGeom>
          <a:solidFill>
            <a:schemeClr val="accent1">
              <a:alpha val="6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2" descr="C:\Users\rsasaki\Desktop\MSFT_logo_c_C-Wh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003" y="221160"/>
            <a:ext cx="2011658" cy="73987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348798" y="1214438"/>
            <a:ext cx="6153603" cy="3657599"/>
          </a:xfrm>
          <a:noFill/>
        </p:spPr>
        <p:txBody>
          <a:bodyPr lIns="91440" tIns="91440" rIns="182880" bIns="91440" anchor="b" anchorCtr="0"/>
          <a:lstStyle>
            <a:lvl1pPr>
              <a:defRPr lang="en-US" sz="9000" kern="1200" spc="0" baseline="0" dirty="0">
                <a:solidFill>
                  <a:schemeClr val="bg1"/>
                </a:solidFill>
                <a:latin typeface="+mj-lt"/>
                <a:ea typeface="+mn-ea"/>
                <a:cs typeface="+mn-cs"/>
              </a:defRPr>
            </a:lvl1pPr>
          </a:lstStyle>
          <a:p>
            <a:r>
              <a:rPr lang="en-US" dirty="0" smtClean="0"/>
              <a:t>Insert Title</a:t>
            </a:r>
            <a:endParaRPr lang="en-US" dirty="0"/>
          </a:p>
        </p:txBody>
      </p:sp>
      <p:sp>
        <p:nvSpPr>
          <p:cNvPr id="12" name="Text Placeholder 4"/>
          <p:cNvSpPr>
            <a:spLocks noGrp="1"/>
          </p:cNvSpPr>
          <p:nvPr>
            <p:ph type="body" sz="quarter" idx="17" hasCustomPrompt="1"/>
          </p:nvPr>
        </p:nvSpPr>
        <p:spPr>
          <a:xfrm>
            <a:off x="364418" y="4872038"/>
            <a:ext cx="6153603" cy="517065"/>
          </a:xfrm>
          <a:noFill/>
        </p:spPr>
        <p:txBody>
          <a:bodyPr/>
          <a:lstStyle>
            <a:lvl1pPr marL="0" indent="0">
              <a:buNone/>
              <a:defRPr sz="2400">
                <a:solidFill>
                  <a:schemeClr val="bg1"/>
                </a:solidFill>
                <a:latin typeface="+mn-lt"/>
              </a:defRPr>
            </a:lvl1pPr>
            <a:lvl2pPr marL="342900" indent="0">
              <a:buNone/>
              <a:defRPr>
                <a:solidFill>
                  <a:schemeClr val="accent1"/>
                </a:solidFill>
              </a:defRPr>
            </a:lvl2pPr>
            <a:lvl3pPr marL="571500" indent="0">
              <a:buNone/>
              <a:defRPr>
                <a:solidFill>
                  <a:schemeClr val="accent1"/>
                </a:solidFill>
              </a:defRPr>
            </a:lvl3pPr>
            <a:lvl4pPr marL="800100" indent="0">
              <a:buNone/>
              <a:defRPr>
                <a:solidFill>
                  <a:schemeClr val="accent1"/>
                </a:solidFill>
              </a:defRPr>
            </a:lvl4pPr>
            <a:lvl5pPr marL="1028700" indent="0">
              <a:buNone/>
              <a:defRPr>
                <a:solidFill>
                  <a:schemeClr val="accent1"/>
                </a:solidFill>
              </a:defRPr>
            </a:lvl5pPr>
          </a:lstStyle>
          <a:p>
            <a:pPr lvl="0"/>
            <a:r>
              <a:rPr lang="en-US" dirty="0" smtClean="0"/>
              <a:t>Presenter Name, Title</a:t>
            </a:r>
          </a:p>
        </p:txBody>
      </p:sp>
      <p:sp>
        <p:nvSpPr>
          <p:cNvPr id="16" name="Footer Placeholder 2"/>
          <p:cNvSpPr>
            <a:spLocks noGrp="1"/>
          </p:cNvSpPr>
          <p:nvPr>
            <p:ph type="ftr" sz="quarter" idx="10"/>
          </p:nvPr>
        </p:nvSpPr>
        <p:spPr>
          <a:xfrm>
            <a:off x="674745" y="6448625"/>
            <a:ext cx="4466598" cy="371475"/>
          </a:xfrm>
        </p:spPr>
        <p:txBody>
          <a:bodyPr/>
          <a:lstStyle/>
          <a:p>
            <a:endParaRPr lang="en-US" dirty="0"/>
          </a:p>
        </p:txBody>
      </p:sp>
      <p:sp>
        <p:nvSpPr>
          <p:cNvPr id="18" name="Slide Number Placeholder 3"/>
          <p:cNvSpPr>
            <a:spLocks noGrp="1"/>
          </p:cNvSpPr>
          <p:nvPr>
            <p:ph type="sldNum" sz="quarter" idx="11"/>
          </p:nvPr>
        </p:nvSpPr>
        <p:spPr>
          <a:xfrm>
            <a:off x="316662" y="6448625"/>
            <a:ext cx="356198" cy="371475"/>
          </a:xfrm>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4268981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edit agenda</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76225" y="2157413"/>
            <a:ext cx="11885613" cy="2172390"/>
          </a:xfrm>
        </p:spPr>
        <p:txBody>
          <a:bodyPr/>
          <a:lstStyle>
            <a:lvl1pPr marL="0" indent="0">
              <a:lnSpc>
                <a:spcPts val="2400"/>
              </a:lnSpc>
              <a:spcBef>
                <a:spcPts val="600"/>
              </a:spcBef>
              <a:buNone/>
              <a:tabLst/>
              <a:defRPr sz="2400" b="1">
                <a:latin typeface="+mn-lt"/>
              </a:defRPr>
            </a:lvl1pPr>
            <a:lvl2pPr marL="0" indent="0">
              <a:lnSpc>
                <a:spcPts val="2500"/>
              </a:lnSpc>
              <a:spcBef>
                <a:spcPts val="600"/>
              </a:spcBef>
              <a:spcAft>
                <a:spcPts val="2400"/>
              </a:spcAft>
              <a:buNone/>
              <a:defRPr sz="2350"/>
            </a:lvl2pPr>
            <a:lvl3pPr marL="169863" indent="-169863">
              <a:lnSpc>
                <a:spcPts val="2100"/>
              </a:lnSpc>
              <a:spcBef>
                <a:spcPts val="0"/>
              </a:spcBef>
              <a:spcAft>
                <a:spcPts val="600"/>
              </a:spcAft>
              <a:buSzPct val="70000"/>
              <a:buFont typeface="Wingdings 3" pitchFamily="18" charset="2"/>
              <a:buChar char="}"/>
              <a:defRPr sz="1800"/>
            </a:lvl3pPr>
            <a:lvl4pPr marL="169863" indent="-169863">
              <a:lnSpc>
                <a:spcPts val="2100"/>
              </a:lnSpc>
              <a:spcBef>
                <a:spcPts val="0"/>
              </a:spcBef>
              <a:spcAft>
                <a:spcPts val="600"/>
              </a:spcAft>
              <a:buSzPct val="70000"/>
              <a:buFont typeface="Wingdings 3" pitchFamily="18" charset="2"/>
              <a:buChar char="}"/>
              <a:defRPr sz="1800"/>
            </a:lvl4pPr>
            <a:lvl5pPr marL="169863" indent="-169863">
              <a:lnSpc>
                <a:spcPts val="2100"/>
              </a:lnSpc>
              <a:spcBef>
                <a:spcPts val="0"/>
              </a:spcBef>
              <a:spcAft>
                <a:spcPts val="600"/>
              </a:spcAft>
              <a:buSzPct val="70000"/>
              <a:buFont typeface="Wingdings 3" pitchFamily="18"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400873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lvl1pPr>
          </a:lstStyle>
          <a:p>
            <a:r>
              <a:rPr lang="en-US" smtClean="0"/>
              <a:t>Click to edit agenda</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76225" y="2149321"/>
            <a:ext cx="11885613" cy="2086725"/>
          </a:xfrm>
        </p:spPr>
        <p:txBody>
          <a:bodyPr/>
          <a:lstStyle>
            <a:lvl1pPr marL="282575" indent="-282575">
              <a:spcBef>
                <a:spcPts val="400"/>
              </a:spcBef>
              <a:spcAft>
                <a:spcPts val="600"/>
              </a:spcAft>
              <a:defRPr sz="3400"/>
            </a:lvl1pPr>
            <a:lvl2pPr marL="461963" indent="-234950">
              <a:buSzPct val="70000"/>
              <a:buFont typeface="Wingdings 3" pitchFamily="18" charset="2"/>
              <a:buChar char="}"/>
              <a:defRPr/>
            </a:lvl2pPr>
            <a:lvl3pPr marL="687388" indent="-225425">
              <a:defRPr/>
            </a:lvl3pPr>
            <a:lvl4pPr marL="914400" indent="-227013">
              <a:defRPr/>
            </a:lvl4pPr>
            <a:lvl5pPr marL="1141413" indent="-227013">
              <a:tabLst>
                <a:tab pos="1141413" algn="l"/>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174411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solidFill>
                  <a:schemeClr val="bg1"/>
                </a:solidFill>
              </a:defRPr>
            </a:lvl1pPr>
          </a:lstStyle>
          <a:p>
            <a:r>
              <a:rPr lang="en-US" smtClean="0"/>
              <a:t>Click to edit agenda</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5" y="2149321"/>
            <a:ext cx="11885613" cy="2086725"/>
          </a:xfrm>
        </p:spPr>
        <p:txBody>
          <a:bodyPr/>
          <a:lstStyle>
            <a:lvl1pPr marL="282575" indent="-282575">
              <a:spcBef>
                <a:spcPts val="400"/>
              </a:spcBef>
              <a:spcAft>
                <a:spcPts val="600"/>
              </a:spcAft>
              <a:buClr>
                <a:schemeClr val="bg1"/>
              </a:buClr>
              <a:defRPr sz="3400">
                <a:solidFill>
                  <a:schemeClr val="bg1"/>
                </a:solidFill>
              </a:defRPr>
            </a:lvl1pPr>
            <a:lvl2pPr marL="461963" indent="-234950">
              <a:buClr>
                <a:schemeClr val="bg1"/>
              </a:buClr>
              <a:buSzPct val="70000"/>
              <a:buFont typeface="Wingdings 3" pitchFamily="18" charset="2"/>
              <a:buChar char="}"/>
              <a:defRPr>
                <a:solidFill>
                  <a:schemeClr val="bg1"/>
                </a:solidFill>
              </a:defRPr>
            </a:lvl2pPr>
            <a:lvl3pPr marL="687388" indent="-225425">
              <a:buClr>
                <a:schemeClr val="bg1"/>
              </a:buClr>
              <a:defRPr>
                <a:solidFill>
                  <a:schemeClr val="bg1"/>
                </a:solidFill>
              </a:defRPr>
            </a:lvl3pPr>
            <a:lvl4pPr marL="914400" indent="-227013">
              <a:buClr>
                <a:schemeClr val="bg1"/>
              </a:buClr>
              <a:defRPr>
                <a:solidFill>
                  <a:schemeClr val="bg1"/>
                </a:solidFill>
              </a:defRPr>
            </a:lvl4pPr>
            <a:lvl5pPr marL="1141413" indent="-227013">
              <a:buClr>
                <a:schemeClr val="bg1"/>
              </a:buClr>
              <a:tabLst>
                <a:tab pos="1141413" algn="l"/>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74411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674745" y="6448625"/>
            <a:ext cx="4466598" cy="371475"/>
          </a:xfrm>
          <a:prstGeom prst="rect">
            <a:avLst/>
          </a:prstGeom>
        </p:spPr>
        <p:txBody>
          <a:bodyPr vert="horz" lIns="91440" tIns="45720" rIns="91440" bIns="45720" rtlCol="0" anchor="ctr"/>
          <a:lstStyle>
            <a:lvl1pPr algn="l">
              <a:defRPr sz="1000">
                <a:solidFill>
                  <a:schemeClr val="accent1"/>
                </a:solidFill>
              </a:defRPr>
            </a:lvl1pPr>
          </a:lstStyle>
          <a:p>
            <a:endParaRPr lang="en-US" dirty="0"/>
          </a:p>
        </p:txBody>
      </p:sp>
      <p:sp>
        <p:nvSpPr>
          <p:cNvPr id="5" name="Slide Number Placeholder 4"/>
          <p:cNvSpPr>
            <a:spLocks noGrp="1"/>
          </p:cNvSpPr>
          <p:nvPr>
            <p:ph type="sldNum" sz="quarter" idx="4"/>
          </p:nvPr>
        </p:nvSpPr>
        <p:spPr>
          <a:xfrm>
            <a:off x="316662" y="6448625"/>
            <a:ext cx="356198" cy="371475"/>
          </a:xfrm>
          <a:prstGeom prst="rect">
            <a:avLst/>
          </a:prstGeom>
        </p:spPr>
        <p:txBody>
          <a:bodyPr vert="horz" lIns="91440" tIns="45720" rIns="91440" bIns="45720" rtlCol="0" anchor="ctr"/>
          <a:lstStyle>
            <a:lvl1pPr>
              <a:defRPr lang="en-US" sz="1000" smtClean="0">
                <a:solidFill>
                  <a:schemeClr val="accent1"/>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993206559"/>
      </p:ext>
    </p:extLst>
  </p:cSld>
  <p:clrMap bg1="lt1" tx1="dk1" bg2="lt2" tx2="dk2" accent1="accent1" accent2="accent2" accent3="accent3" accent4="accent4" accent5="accent5" accent6="accent6" hlink="hlink" folHlink="folHlink"/>
  <p:sldLayoutIdLst>
    <p:sldLayoutId id="2147484206" r:id="rId1"/>
    <p:sldLayoutId id="2147484239" r:id="rId2"/>
    <p:sldLayoutId id="2147484237" r:id="rId3"/>
    <p:sldLayoutId id="2147484238" r:id="rId4"/>
    <p:sldLayoutId id="2147484242" r:id="rId5"/>
    <p:sldLayoutId id="2147484243" r:id="rId6"/>
    <p:sldLayoutId id="2147484207" r:id="rId7"/>
    <p:sldLayoutId id="2147484208" r:id="rId8"/>
    <p:sldLayoutId id="2147484209" r:id="rId9"/>
    <p:sldLayoutId id="2147484211" r:id="rId10"/>
    <p:sldLayoutId id="2147484212" r:id="rId11"/>
    <p:sldLayoutId id="2147484236" r:id="rId12"/>
    <p:sldLayoutId id="2147484214" r:id="rId13"/>
    <p:sldLayoutId id="2147484215" r:id="rId14"/>
    <p:sldLayoutId id="2147484216" r:id="rId15"/>
    <p:sldLayoutId id="2147484240" r:id="rId16"/>
    <p:sldLayoutId id="2147484249" r:id="rId17"/>
    <p:sldLayoutId id="2147484245" r:id="rId18"/>
    <p:sldLayoutId id="2147484248" r:id="rId19"/>
    <p:sldLayoutId id="2147484217" r:id="rId20"/>
    <p:sldLayoutId id="2147484218" r:id="rId21"/>
    <p:sldLayoutId id="2147484219" r:id="rId22"/>
    <p:sldLayoutId id="2147484220" r:id="rId23"/>
    <p:sldLayoutId id="2147484221" r:id="rId24"/>
    <p:sldLayoutId id="2147484222" r:id="rId25"/>
    <p:sldLayoutId id="2147484225" r:id="rId26"/>
    <p:sldLayoutId id="2147484226" r:id="rId27"/>
    <p:sldLayoutId id="2147484227" r:id="rId28"/>
    <p:sldLayoutId id="2147484228" r:id="rId29"/>
    <p:sldLayoutId id="2147484229" r:id="rId30"/>
    <p:sldLayoutId id="2147484232" r:id="rId31"/>
    <p:sldLayoutId id="2147484233" r:id="rId32"/>
    <p:sldLayoutId id="2147484234" r:id="rId33"/>
    <p:sldLayoutId id="2147484241" r:id="rId34"/>
    <p:sldLayoutId id="2147484244" r:id="rId35"/>
    <p:sldLayoutId id="2147484247" r:id="rId36"/>
    <p:sldLayoutId id="2147484250" r:id="rId37"/>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solidFill>
            <a:schemeClr val="accent1"/>
          </a:solidFill>
          <a:effectLst/>
          <a:latin typeface="+mj-lt"/>
          <a:ea typeface="+mn-ea"/>
          <a:cs typeface="Arial" charset="0"/>
        </a:defRPr>
      </a:lvl1pPr>
    </p:titleStyle>
    <p:bodyStyle>
      <a:lvl1pPr marL="344488" marR="0" indent="-344488" algn="l" defTabSz="932742" rtl="0" eaLnBrk="1" fontAlgn="auto" latinLnBrk="0" hangingPunct="1">
        <a:lnSpc>
          <a:spcPct val="90000"/>
        </a:lnSpc>
        <a:spcBef>
          <a:spcPct val="20000"/>
        </a:spcBef>
        <a:spcAft>
          <a:spcPts val="0"/>
        </a:spcAft>
        <a:buClr>
          <a:schemeClr val="accent1"/>
        </a:buClr>
        <a:buSzPct val="70000"/>
        <a:buFont typeface="Wingdings 3" pitchFamily="18" charset="2"/>
        <a:buChar char=""/>
        <a:tabLst/>
        <a:defRPr sz="4000" kern="1200" spc="0" baseline="0">
          <a:solidFill>
            <a:schemeClr val="tx1"/>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accent1"/>
        </a:buClr>
        <a:buSzPct val="90000"/>
        <a:buFont typeface="Arial" pitchFamily="34" charset="0"/>
        <a:buChar char="•"/>
        <a:tabLst/>
        <a:defRPr sz="2400" kern="1200" spc="0" baseline="0">
          <a:solidFill>
            <a:schemeClr val="tx1"/>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accent1"/>
        </a:buClr>
        <a:buSzPct val="90000"/>
        <a:buFont typeface="Arial" pitchFamily="34" charset="0"/>
        <a:buChar char="•"/>
        <a:tabLst/>
        <a:defRPr sz="2000" kern="1200" spc="0" baseline="0">
          <a:solidFill>
            <a:schemeClr val="tx1"/>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accent1"/>
        </a:buClr>
        <a:buSzPct val="90000"/>
        <a:buFont typeface="Arial" pitchFamily="34" charset="0"/>
        <a:buChar char="•"/>
        <a:tabLst/>
        <a:defRPr sz="1800" kern="1200" spc="0" baseline="0">
          <a:solidFill>
            <a:schemeClr val="tx1"/>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accent1"/>
        </a:buClr>
        <a:buSzPct val="90000"/>
        <a:buFont typeface="Arial" pitchFamily="34" charset="0"/>
        <a:buChar char="•"/>
        <a:tabLst/>
        <a:defRPr sz="18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hyperlink" Target="http://co2pswpuat01.partners.extranet.microsoft.com/en/Pages/FAQ.aspx" TargetMode="External"/><Relationship Id="rId3" Type="http://schemas.openxmlformats.org/officeDocument/2006/relationships/hyperlink" Target="https://microsoft.sharepoint.com/teams/ServicesDPS/_layouts/15/start.aspx" TargetMode="External"/><Relationship Id="rId7" Type="http://schemas.openxmlformats.org/officeDocument/2006/relationships/hyperlink" Target="https://vvr.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co2pswpuat01.partners.extranet.microsoft.com/en/Pages/Guidance-Videos(list).aspx" TargetMode="External"/><Relationship Id="rId5" Type="http://schemas.openxmlformats.org/officeDocument/2006/relationships/hyperlink" Target="https://msftxdps.com/SitePages/template.aspx" TargetMode="External"/><Relationship Id="rId4" Type="http://schemas.openxmlformats.org/officeDocument/2006/relationships/hyperlink" Target="http://co2pswpuat01.partners.extranet.microsoft.com/en/Pages/requireddeliverables.aspx" TargetMode="External"/><Relationship Id="rId9" Type="http://schemas.openxmlformats.org/officeDocument/2006/relationships/hyperlink" Target="http://co2pswpuat01.partners.extranet.microsoft.com/en/Pages/ContactUs.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Delivering </a:t>
            </a:r>
            <a:br>
              <a:rPr lang="en-US" sz="6600" dirty="0" smtClean="0"/>
            </a:br>
            <a:r>
              <a:rPr lang="en-US" sz="6600" dirty="0" smtClean="0"/>
              <a:t>a Planning Services Engagement</a:t>
            </a:r>
            <a:endParaRPr lang="en-US" sz="6600" dirty="0"/>
          </a:p>
        </p:txBody>
      </p:sp>
      <p:sp>
        <p:nvSpPr>
          <p:cNvPr id="4" name="Text Placeholder 3"/>
          <p:cNvSpPr>
            <a:spLocks noGrp="1"/>
          </p:cNvSpPr>
          <p:nvPr>
            <p:ph type="body" sz="quarter" idx="17"/>
          </p:nvPr>
        </p:nvSpPr>
        <p:spPr/>
        <p:txBody>
          <a:bodyPr/>
          <a:lstStyle/>
          <a:p>
            <a:r>
              <a:rPr lang="en-US" dirty="0" smtClean="0"/>
              <a:t>Software Assurance Planning Services</a:t>
            </a:r>
            <a:endParaRPr lang="en-US" dirty="0"/>
          </a:p>
        </p:txBody>
      </p:sp>
    </p:spTree>
    <p:extLst>
      <p:ext uri="{BB962C8B-B14F-4D97-AF65-F5344CB8AC3E}">
        <p14:creationId xmlns:p14="http://schemas.microsoft.com/office/powerpoint/2010/main" val="1354409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4031" r="2593"/>
          <a:stretch/>
        </p:blipFill>
        <p:spPr>
          <a:xfrm>
            <a:off x="276225" y="1216369"/>
            <a:ext cx="6399213" cy="4565306"/>
          </a:xfrm>
          <a:prstGeom prst="rect">
            <a:avLst/>
          </a:prstGeom>
        </p:spPr>
      </p:pic>
      <p:sp>
        <p:nvSpPr>
          <p:cNvPr id="4" name="Text Placeholder 3"/>
          <p:cNvSpPr>
            <a:spLocks noGrp="1"/>
          </p:cNvSpPr>
          <p:nvPr>
            <p:ph type="body" sz="quarter" idx="14"/>
          </p:nvPr>
        </p:nvSpPr>
        <p:spPr>
          <a:xfrm>
            <a:off x="6797675" y="1214438"/>
            <a:ext cx="2614612" cy="2229517"/>
          </a:xfrm>
          <a:solidFill>
            <a:schemeClr val="accent3"/>
          </a:solidFill>
        </p:spPr>
        <p:txBody>
          <a:bodyPr/>
          <a:lstStyle/>
          <a:p>
            <a:r>
              <a:rPr lang="en-US" dirty="0" smtClean="0"/>
              <a:t>Get attendance from the right roles</a:t>
            </a:r>
          </a:p>
          <a:p>
            <a:endParaRPr lang="en-US" dirty="0"/>
          </a:p>
        </p:txBody>
      </p:sp>
      <p:sp>
        <p:nvSpPr>
          <p:cNvPr id="5" name="Text Placeholder 4"/>
          <p:cNvSpPr>
            <a:spLocks noGrp="1"/>
          </p:cNvSpPr>
          <p:nvPr>
            <p:ph type="body" sz="quarter" idx="15"/>
          </p:nvPr>
        </p:nvSpPr>
        <p:spPr>
          <a:xfrm>
            <a:off x="6797675" y="3552158"/>
            <a:ext cx="2614612" cy="2229517"/>
          </a:xfrm>
          <a:solidFill>
            <a:schemeClr val="accent3"/>
          </a:solidFill>
        </p:spPr>
        <p:txBody>
          <a:bodyPr/>
          <a:lstStyle/>
          <a:p>
            <a:r>
              <a:rPr lang="en-US" dirty="0" smtClean="0"/>
              <a:t>Value customer time and focus the sessions on customer need and interest</a:t>
            </a:r>
          </a:p>
          <a:p>
            <a:endParaRPr lang="en-US" dirty="0"/>
          </a:p>
        </p:txBody>
      </p:sp>
      <p:sp>
        <p:nvSpPr>
          <p:cNvPr id="6" name="Text Placeholder 5"/>
          <p:cNvSpPr>
            <a:spLocks noGrp="1"/>
          </p:cNvSpPr>
          <p:nvPr>
            <p:ph type="body" sz="quarter" idx="16"/>
          </p:nvPr>
        </p:nvSpPr>
        <p:spPr>
          <a:xfrm>
            <a:off x="9545638" y="1214438"/>
            <a:ext cx="2614612" cy="2229517"/>
          </a:xfrm>
          <a:solidFill>
            <a:schemeClr val="accent3"/>
          </a:solidFill>
        </p:spPr>
        <p:txBody>
          <a:bodyPr/>
          <a:lstStyle/>
          <a:p>
            <a:r>
              <a:rPr lang="en-US" dirty="0" smtClean="0"/>
              <a:t>Understand the customer challenges and business </a:t>
            </a:r>
            <a:br>
              <a:rPr lang="en-US" dirty="0" smtClean="0"/>
            </a:br>
            <a:r>
              <a:rPr lang="en-US" dirty="0" smtClean="0"/>
              <a:t>drivers—don’t proceed with assumptions</a:t>
            </a:r>
          </a:p>
          <a:p>
            <a:endParaRPr lang="en-US" dirty="0"/>
          </a:p>
        </p:txBody>
      </p:sp>
      <p:sp>
        <p:nvSpPr>
          <p:cNvPr id="7" name="Text Placeholder 6"/>
          <p:cNvSpPr>
            <a:spLocks noGrp="1"/>
          </p:cNvSpPr>
          <p:nvPr>
            <p:ph type="body" sz="quarter" idx="17"/>
          </p:nvPr>
        </p:nvSpPr>
        <p:spPr>
          <a:xfrm>
            <a:off x="9545638" y="3552158"/>
            <a:ext cx="2614612" cy="2229517"/>
          </a:xfrm>
          <a:solidFill>
            <a:schemeClr val="accent3"/>
          </a:solidFill>
        </p:spPr>
        <p:txBody>
          <a:bodyPr/>
          <a:lstStyle/>
          <a:p>
            <a:r>
              <a:rPr lang="en-US" dirty="0" smtClean="0"/>
              <a:t>Sessions are interactive – use whiteboard to explain how concepts fit into environment</a:t>
            </a:r>
          </a:p>
          <a:p>
            <a:endParaRPr lang="en-US" dirty="0" smtClean="0"/>
          </a:p>
          <a:p>
            <a:endParaRPr lang="en-US" dirty="0"/>
          </a:p>
        </p:txBody>
      </p:sp>
      <p:sp>
        <p:nvSpPr>
          <p:cNvPr id="2" name="Title 1"/>
          <p:cNvSpPr>
            <a:spLocks noGrp="1"/>
          </p:cNvSpPr>
          <p:nvPr>
            <p:ph type="title"/>
          </p:nvPr>
        </p:nvSpPr>
        <p:spPr/>
        <p:txBody>
          <a:bodyPr/>
          <a:lstStyle/>
          <a:p>
            <a:r>
              <a:rPr lang="en-US" dirty="0" smtClean="0"/>
              <a:t>Engagement Delivery</a:t>
            </a:r>
            <a:endParaRPr lang="en-US" dirty="0"/>
          </a:p>
        </p:txBody>
      </p:sp>
      <p:sp>
        <p:nvSpPr>
          <p:cNvPr id="9" name="Slide Number Placeholder 8"/>
          <p:cNvSpPr>
            <a:spLocks noGrp="1"/>
          </p:cNvSpPr>
          <p:nvPr>
            <p:ph type="sldNum" sz="quarter" idx="12"/>
          </p:nvPr>
        </p:nvSpPr>
        <p:spPr/>
        <p:txBody>
          <a:bodyPr/>
          <a:lstStyle/>
          <a:p>
            <a:fld id="{894E8EF0-91FF-4791-8529-F57CE0475C15}" type="slidenum">
              <a:rPr lang="en-US" smtClean="0"/>
              <a:pPr/>
              <a:t>10</a:t>
            </a:fld>
            <a:endParaRPr lang="en-US" dirty="0"/>
          </a:p>
        </p:txBody>
      </p:sp>
      <p:pic>
        <p:nvPicPr>
          <p:cNvPr id="12" name="13 column x 7 row grid FINA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 y="911"/>
            <a:ext cx="12433089" cy="6993613"/>
          </a:xfrm>
          <a:prstGeom prst="rect">
            <a:avLst/>
          </a:prstGeom>
        </p:spPr>
      </p:pic>
    </p:spTree>
    <p:extLst>
      <p:ext uri="{BB962C8B-B14F-4D97-AF65-F5344CB8AC3E}">
        <p14:creationId xmlns:p14="http://schemas.microsoft.com/office/powerpoint/2010/main" val="3350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69009" y="1894115"/>
            <a:ext cx="2925038" cy="29763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Complete deliverables &amp; present findings/ recommendations</a:t>
            </a:r>
          </a:p>
        </p:txBody>
      </p:sp>
      <p:sp>
        <p:nvSpPr>
          <p:cNvPr id="10" name="Rectangle 9"/>
          <p:cNvSpPr/>
          <p:nvPr/>
        </p:nvSpPr>
        <p:spPr bwMode="auto">
          <a:xfrm>
            <a:off x="3243361" y="1894115"/>
            <a:ext cx="2925038" cy="29763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Leave the customer with clearly-identified and actionable next steps</a:t>
            </a:r>
          </a:p>
        </p:txBody>
      </p:sp>
      <p:sp>
        <p:nvSpPr>
          <p:cNvPr id="11" name="Rectangle 10"/>
          <p:cNvSpPr/>
          <p:nvPr/>
        </p:nvSpPr>
        <p:spPr bwMode="auto">
          <a:xfrm>
            <a:off x="9192064" y="1894115"/>
            <a:ext cx="2974615" cy="2976336"/>
          </a:xfrm>
          <a:prstGeom prst="rect">
            <a:avLst/>
          </a:prstGeom>
          <a:blipFill>
            <a:blip r:embed="rId3"/>
            <a:srcRect/>
            <a:stretch>
              <a:fillRect l="-51842" t="58" r="57" b="-58"/>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dirty="0">
              <a:solidFill>
                <a:schemeClr val="bg1"/>
              </a:solidFill>
              <a:ea typeface="Segoe UI" pitchFamily="34" charset="0"/>
              <a:cs typeface="Segoe UI" pitchFamily="34" charset="0"/>
            </a:endParaRPr>
          </a:p>
        </p:txBody>
      </p:sp>
      <p:sp>
        <p:nvSpPr>
          <p:cNvPr id="13" name="Rectangle 12"/>
          <p:cNvSpPr/>
          <p:nvPr/>
        </p:nvSpPr>
        <p:spPr bwMode="auto">
          <a:xfrm>
            <a:off x="6217712" y="1894115"/>
            <a:ext cx="2925038" cy="29763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Redeem voucher(s) and upload deliverables on time to receive payment</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13 column x 7 row grid FINA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 y="911"/>
            <a:ext cx="12433089" cy="6993613"/>
          </a:xfrm>
          <a:prstGeom prst="rect">
            <a:avLst/>
          </a:prstGeom>
        </p:spPr>
      </p:pic>
      <p:sp>
        <p:nvSpPr>
          <p:cNvPr id="2" name="Title 1"/>
          <p:cNvSpPr>
            <a:spLocks noGrp="1"/>
          </p:cNvSpPr>
          <p:nvPr>
            <p:ph type="title"/>
          </p:nvPr>
        </p:nvSpPr>
        <p:spPr/>
        <p:txBody>
          <a:bodyPr/>
          <a:lstStyle/>
          <a:p>
            <a:r>
              <a:rPr lang="en-US" dirty="0" smtClean="0"/>
              <a:t>Closure</a:t>
            </a:r>
            <a:endParaRPr lang="en-US" dirty="0"/>
          </a:p>
        </p:txBody>
      </p:sp>
      <p:sp>
        <p:nvSpPr>
          <p:cNvPr id="9" name="Slide Number Placeholder 8"/>
          <p:cNvSpPr>
            <a:spLocks noGrp="1"/>
          </p:cNvSpPr>
          <p:nvPr>
            <p:ph type="sldNum" sz="quarter" idx="11"/>
          </p:nvPr>
        </p:nvSpPr>
        <p:spPr/>
        <p:txBody>
          <a:bodyPr/>
          <a:lstStyle/>
          <a:p>
            <a:fld id="{894E8EF0-91FF-4791-8529-F57CE0475C15}" type="slidenum">
              <a:rPr lang="en-US" smtClean="0"/>
              <a:pPr/>
              <a:t>11</a:t>
            </a:fld>
            <a:endParaRPr lang="en-US" dirty="0"/>
          </a:p>
        </p:txBody>
      </p:sp>
    </p:spTree>
    <p:extLst>
      <p:ext uri="{BB962C8B-B14F-4D97-AF65-F5344CB8AC3E}">
        <p14:creationId xmlns:p14="http://schemas.microsoft.com/office/powerpoint/2010/main" val="29183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Engagement Delivery</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12</a:t>
            </a:fld>
            <a:endParaRPr lang="en-US" dirty="0"/>
          </a:p>
        </p:txBody>
      </p:sp>
    </p:spTree>
    <p:extLst>
      <p:ext uri="{BB962C8B-B14F-4D97-AF65-F5344CB8AC3E}">
        <p14:creationId xmlns:p14="http://schemas.microsoft.com/office/powerpoint/2010/main" val="2475972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86" b="7786"/>
          <a:stretch>
            <a:fillRect/>
          </a:stretch>
        </p:blipFill>
        <p:spPr/>
      </p:pic>
      <p:sp>
        <p:nvSpPr>
          <p:cNvPr id="4" name="Slide Number Placeholder 3"/>
          <p:cNvSpPr>
            <a:spLocks noGrp="1"/>
          </p:cNvSpPr>
          <p:nvPr>
            <p:ph type="sldNum" sz="quarter" idx="12"/>
          </p:nvPr>
        </p:nvSpPr>
        <p:spPr/>
        <p:txBody>
          <a:bodyPr/>
          <a:lstStyle/>
          <a:p>
            <a:fld id="{894E8EF0-91FF-4791-8529-F57CE0475C15}" type="slidenum">
              <a:rPr lang="en-US" smtClean="0"/>
              <a:pPr/>
              <a:t>13</a:t>
            </a:fld>
            <a:endParaRPr lang="en-US" dirty="0"/>
          </a:p>
        </p:txBody>
      </p:sp>
      <p:sp>
        <p:nvSpPr>
          <p:cNvPr id="10" name="Text Placeholder 9"/>
          <p:cNvSpPr>
            <a:spLocks noGrp="1"/>
          </p:cNvSpPr>
          <p:nvPr>
            <p:ph type="body" sz="quarter" idx="14"/>
          </p:nvPr>
        </p:nvSpPr>
        <p:spPr>
          <a:xfrm>
            <a:off x="276225" y="295275"/>
            <a:ext cx="4920926" cy="3670300"/>
          </a:xfrm>
        </p:spPr>
        <p:txBody>
          <a:bodyPr>
            <a:normAutofit/>
          </a:bodyPr>
          <a:lstStyle/>
          <a:p>
            <a:r>
              <a:rPr lang="en-US" dirty="0" smtClean="0"/>
              <a:t>Every engagement should begin with a kickoff meeting to:</a:t>
            </a:r>
          </a:p>
          <a:p>
            <a:pPr marL="628650" lvl="1" indent="-285750">
              <a:spcBef>
                <a:spcPts val="600"/>
              </a:spcBef>
              <a:spcAft>
                <a:spcPts val="600"/>
              </a:spcAft>
              <a:buFont typeface="Arial" pitchFamily="34" charset="0"/>
              <a:buChar char="•"/>
            </a:pPr>
            <a:r>
              <a:rPr lang="en-US" dirty="0" smtClean="0"/>
              <a:t>Introduce the customer/partner teams</a:t>
            </a:r>
          </a:p>
          <a:p>
            <a:pPr marL="628650" lvl="1" indent="-285750">
              <a:spcBef>
                <a:spcPts val="600"/>
              </a:spcBef>
              <a:spcAft>
                <a:spcPts val="600"/>
              </a:spcAft>
              <a:buFont typeface="Arial" pitchFamily="34" charset="0"/>
              <a:buChar char="•"/>
            </a:pPr>
            <a:r>
              <a:rPr lang="en-US" dirty="0" smtClean="0"/>
              <a:t>Set expectations</a:t>
            </a:r>
          </a:p>
          <a:p>
            <a:pPr marL="628650" lvl="1" indent="-285750">
              <a:spcBef>
                <a:spcPts val="600"/>
              </a:spcBef>
              <a:spcAft>
                <a:spcPts val="600"/>
              </a:spcAft>
              <a:buFont typeface="Arial" pitchFamily="34" charset="0"/>
              <a:buChar char="•"/>
            </a:pPr>
            <a:r>
              <a:rPr lang="en-US" dirty="0" smtClean="0"/>
              <a:t>Confirm project scope and agenda</a:t>
            </a:r>
          </a:p>
          <a:p>
            <a:pPr marL="628650" lvl="1" indent="-285750">
              <a:spcBef>
                <a:spcPts val="600"/>
              </a:spcBef>
              <a:spcAft>
                <a:spcPts val="600"/>
              </a:spcAft>
              <a:buFont typeface="Arial" pitchFamily="34" charset="0"/>
              <a:buChar char="•"/>
            </a:pPr>
            <a:r>
              <a:rPr lang="en-US" dirty="0" smtClean="0"/>
              <a:t>Allow for questions and answers</a:t>
            </a:r>
            <a:endParaRPr lang="en-US" dirty="0"/>
          </a:p>
        </p:txBody>
      </p:sp>
    </p:spTree>
    <p:extLst>
      <p:ext uri="{BB962C8B-B14F-4D97-AF65-F5344CB8AC3E}">
        <p14:creationId xmlns:p14="http://schemas.microsoft.com/office/powerpoint/2010/main" val="27065333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366727" y="1324946"/>
            <a:ext cx="7793523" cy="488924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0"/>
          </p:nvPr>
        </p:nvSpPr>
        <p:spPr>
          <a:xfrm>
            <a:off x="4357398" y="1464905"/>
            <a:ext cx="7860425" cy="4447498"/>
          </a:xfrm>
        </p:spPr>
        <p:txBody>
          <a:bodyPr/>
          <a:lstStyle/>
          <a:p>
            <a:pPr>
              <a:spcAft>
                <a:spcPts val="1200"/>
              </a:spcAft>
            </a:pPr>
            <a:r>
              <a:rPr lang="en-US" sz="3600" dirty="0" smtClean="0"/>
              <a:t>Delivery of the technical aspects will vary widely between engagements</a:t>
            </a:r>
          </a:p>
          <a:p>
            <a:pPr>
              <a:spcAft>
                <a:spcPts val="1200"/>
              </a:spcAft>
            </a:pPr>
            <a:r>
              <a:rPr lang="en-US" sz="3600" dirty="0" smtClean="0"/>
              <a:t>Each engagement has delivery materials to help you</a:t>
            </a:r>
          </a:p>
          <a:p>
            <a:pPr>
              <a:spcAft>
                <a:spcPts val="1200"/>
              </a:spcAft>
            </a:pPr>
            <a:r>
              <a:rPr lang="en-US" sz="3600" dirty="0" smtClean="0"/>
              <a:t>Your delivery MUST support the following two tenants:</a:t>
            </a:r>
          </a:p>
          <a:p>
            <a:pPr lvl="2"/>
            <a:r>
              <a:rPr lang="en-US" dirty="0" smtClean="0"/>
              <a:t>Primary purpose is to help customers create a deployment, upgrade, or migration plan</a:t>
            </a:r>
          </a:p>
          <a:p>
            <a:pPr lvl="2"/>
            <a:r>
              <a:rPr lang="en-US" dirty="0" smtClean="0"/>
              <a:t>Outcome is a plan containing findings and recommendations</a:t>
            </a:r>
          </a:p>
        </p:txBody>
      </p:sp>
      <p:sp>
        <p:nvSpPr>
          <p:cNvPr id="3" name="Title 2"/>
          <p:cNvSpPr>
            <a:spLocks noGrp="1"/>
          </p:cNvSpPr>
          <p:nvPr>
            <p:ph type="title"/>
          </p:nvPr>
        </p:nvSpPr>
        <p:spPr/>
        <p:txBody>
          <a:bodyPr/>
          <a:lstStyle/>
          <a:p>
            <a:r>
              <a:rPr lang="en-US" dirty="0" smtClean="0"/>
              <a:t>Technical Delivery</a:t>
            </a:r>
            <a:endParaRPr lang="en-US"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14</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976" t="3729" r="39286" b="2521"/>
          <a:stretch/>
        </p:blipFill>
        <p:spPr>
          <a:xfrm>
            <a:off x="425522" y="1324946"/>
            <a:ext cx="3819907" cy="4889240"/>
          </a:xfrm>
          <a:prstGeom prst="rect">
            <a:avLst/>
          </a:prstGeom>
        </p:spPr>
      </p:pic>
    </p:spTree>
    <p:extLst>
      <p:ext uri="{BB962C8B-B14F-4D97-AF65-F5344CB8AC3E}">
        <p14:creationId xmlns:p14="http://schemas.microsoft.com/office/powerpoint/2010/main" val="11823906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071062"/>
          </a:xfrm>
        </p:spPr>
        <p:txBody>
          <a:bodyPr/>
          <a:lstStyle/>
          <a:p>
            <a:pPr marL="0" indent="0">
              <a:buNone/>
            </a:pPr>
            <a:r>
              <a:rPr lang="en-US" sz="3200" dirty="0" smtClean="0"/>
              <a:t>Partners may use Microsoft-provided or otherwise functionally equivalent materials/methodology to deliver engagements</a:t>
            </a:r>
          </a:p>
        </p:txBody>
      </p:sp>
      <p:sp>
        <p:nvSpPr>
          <p:cNvPr id="3" name="Title 2"/>
          <p:cNvSpPr>
            <a:spLocks noGrp="1"/>
          </p:cNvSpPr>
          <p:nvPr>
            <p:ph type="title"/>
          </p:nvPr>
        </p:nvSpPr>
        <p:spPr/>
        <p:txBody>
          <a:bodyPr/>
          <a:lstStyle/>
          <a:p>
            <a:r>
              <a:rPr lang="en-US" dirty="0" smtClean="0"/>
              <a:t>Materials and Templates</a:t>
            </a:r>
            <a:endParaRPr lang="en-US"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15</a:t>
            </a:fld>
            <a:endParaRPr lang="en-US" dirty="0"/>
          </a:p>
        </p:txBody>
      </p:sp>
      <p:sp>
        <p:nvSpPr>
          <p:cNvPr id="5" name="Rectangle 4"/>
          <p:cNvSpPr/>
          <p:nvPr/>
        </p:nvSpPr>
        <p:spPr bwMode="auto">
          <a:xfrm>
            <a:off x="3292649" y="2722694"/>
            <a:ext cx="8217579" cy="305898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spc="-51" dirty="0">
                <a:gradFill>
                  <a:gsLst>
                    <a:gs pos="0">
                      <a:srgbClr val="FFFFFF"/>
                    </a:gs>
                    <a:gs pos="100000">
                      <a:srgbClr val="FFFFFF"/>
                    </a:gs>
                  </a:gsLst>
                  <a:lin ang="5400000" scaled="0"/>
                </a:gradFill>
                <a:ea typeface="Segoe UI" pitchFamily="34" charset="0"/>
                <a:cs typeface="Segoe UI" pitchFamily="34" charset="0"/>
              </a:rPr>
              <a:t>Microsoft materials vary by engagement and fall into </a:t>
            </a:r>
            <a:r>
              <a:rPr lang="en-US" sz="2400" spc="-51" dirty="0" smtClean="0">
                <a:gradFill>
                  <a:gsLst>
                    <a:gs pos="0">
                      <a:srgbClr val="FFFFFF"/>
                    </a:gs>
                    <a:gs pos="100000">
                      <a:srgbClr val="FFFFFF"/>
                    </a:gs>
                  </a:gsLst>
                  <a:lin ang="5400000" scaled="0"/>
                </a:gradFill>
                <a:ea typeface="Segoe UI" pitchFamily="34" charset="0"/>
                <a:cs typeface="Segoe UI" pitchFamily="34" charset="0"/>
              </a:rPr>
              <a:t/>
            </a:r>
            <a:br>
              <a:rPr lang="en-US" sz="2400" spc="-51" dirty="0" smtClean="0">
                <a:gradFill>
                  <a:gsLst>
                    <a:gs pos="0">
                      <a:srgbClr val="FFFFFF"/>
                    </a:gs>
                    <a:gs pos="100000">
                      <a:srgbClr val="FFFFFF"/>
                    </a:gs>
                  </a:gsLst>
                  <a:lin ang="5400000" scaled="0"/>
                </a:gradFill>
                <a:ea typeface="Segoe UI" pitchFamily="34" charset="0"/>
                <a:cs typeface="Segoe UI" pitchFamily="34" charset="0"/>
              </a:rPr>
            </a:br>
            <a:r>
              <a:rPr lang="en-US" sz="2400" spc="-51" dirty="0" smtClean="0">
                <a:gradFill>
                  <a:gsLst>
                    <a:gs pos="0">
                      <a:srgbClr val="FFFFFF"/>
                    </a:gs>
                    <a:gs pos="100000">
                      <a:srgbClr val="FFFFFF"/>
                    </a:gs>
                  </a:gsLst>
                  <a:lin ang="5400000" scaled="0"/>
                </a:gradFill>
                <a:ea typeface="Segoe UI" pitchFamily="34" charset="0"/>
                <a:cs typeface="Segoe UI" pitchFamily="34" charset="0"/>
              </a:rPr>
              <a:t>several </a:t>
            </a:r>
            <a:r>
              <a:rPr lang="en-US" sz="2400" spc="-51" dirty="0">
                <a:gradFill>
                  <a:gsLst>
                    <a:gs pos="0">
                      <a:srgbClr val="FFFFFF"/>
                    </a:gs>
                    <a:gs pos="100000">
                      <a:srgbClr val="FFFFFF"/>
                    </a:gs>
                  </a:gsLst>
                  <a:lin ang="5400000" scaled="0"/>
                </a:gradFill>
                <a:ea typeface="Segoe UI" pitchFamily="34" charset="0"/>
                <a:cs typeface="Segoe UI" pitchFamily="34" charset="0"/>
              </a:rPr>
              <a:t>general categories:</a:t>
            </a:r>
          </a:p>
          <a:p>
            <a:pPr marL="342900" indent="-342900" defTabSz="932472" fontAlgn="base">
              <a:lnSpc>
                <a:spcPct val="90000"/>
              </a:lnSpc>
              <a:spcBef>
                <a:spcPct val="0"/>
              </a:spcBef>
              <a:spcAft>
                <a:spcPct val="0"/>
              </a:spcAft>
              <a:buFont typeface="Arial" panose="020B0604020202020204" pitchFamily="34" charset="0"/>
              <a:buChar char="•"/>
            </a:pPr>
            <a:r>
              <a:rPr lang="en-US" sz="1900" spc="-70" dirty="0" smtClean="0">
                <a:gradFill>
                  <a:gsLst>
                    <a:gs pos="0">
                      <a:srgbClr val="FFFFFF"/>
                    </a:gs>
                    <a:gs pos="100000">
                      <a:srgbClr val="FFFFFF"/>
                    </a:gs>
                  </a:gsLst>
                  <a:lin ang="5400000" scaled="0"/>
                </a:gradFill>
                <a:ea typeface="Segoe UI" pitchFamily="34" charset="0"/>
                <a:cs typeface="Segoe UI" pitchFamily="34" charset="0"/>
              </a:rPr>
              <a:t>Delivery </a:t>
            </a:r>
            <a:r>
              <a:rPr lang="en-US" sz="1900" spc="-70" dirty="0">
                <a:gradFill>
                  <a:gsLst>
                    <a:gs pos="0">
                      <a:srgbClr val="FFFFFF"/>
                    </a:gs>
                    <a:gs pos="100000">
                      <a:srgbClr val="FFFFFF"/>
                    </a:gs>
                  </a:gsLst>
                  <a:lin ang="5400000" scaled="0"/>
                </a:gradFill>
                <a:ea typeface="Segoe UI" pitchFamily="34" charset="0"/>
                <a:cs typeface="Segoe UI" pitchFamily="34" charset="0"/>
              </a:rPr>
              <a:t>guidance, e.g., a delivery guide</a:t>
            </a:r>
          </a:p>
          <a:p>
            <a:pPr marL="342900" indent="-342900" defTabSz="932472" fontAlgn="base">
              <a:lnSpc>
                <a:spcPct val="90000"/>
              </a:lnSpc>
              <a:spcBef>
                <a:spcPct val="0"/>
              </a:spcBef>
              <a:spcAft>
                <a:spcPct val="0"/>
              </a:spcAft>
              <a:buFont typeface="Arial" panose="020B0604020202020204" pitchFamily="34" charset="0"/>
              <a:buChar char="•"/>
            </a:pPr>
            <a:r>
              <a:rPr lang="en-US" sz="1900" spc="-70" dirty="0">
                <a:gradFill>
                  <a:gsLst>
                    <a:gs pos="0">
                      <a:srgbClr val="FFFFFF"/>
                    </a:gs>
                    <a:gs pos="100000">
                      <a:srgbClr val="FFFFFF"/>
                    </a:gs>
                  </a:gsLst>
                  <a:lin ang="5400000" scaled="0"/>
                </a:gradFill>
                <a:ea typeface="Segoe UI" pitchFamily="34" charset="0"/>
                <a:cs typeface="Segoe UI" pitchFamily="34" charset="0"/>
              </a:rPr>
              <a:t>Delivery materials, e.g., slide decks, sample agenda </a:t>
            </a:r>
          </a:p>
          <a:p>
            <a:pPr marL="342900" indent="-342900" defTabSz="932472" fontAlgn="base">
              <a:lnSpc>
                <a:spcPct val="90000"/>
              </a:lnSpc>
              <a:spcBef>
                <a:spcPct val="0"/>
              </a:spcBef>
              <a:spcAft>
                <a:spcPct val="0"/>
              </a:spcAft>
              <a:buFont typeface="Arial" panose="020B0604020202020204" pitchFamily="34" charset="0"/>
              <a:buChar char="•"/>
            </a:pPr>
            <a:r>
              <a:rPr lang="en-US" sz="1900" spc="-70" dirty="0">
                <a:gradFill>
                  <a:gsLst>
                    <a:gs pos="0">
                      <a:srgbClr val="FFFFFF"/>
                    </a:gs>
                    <a:gs pos="100000">
                      <a:srgbClr val="FFFFFF"/>
                    </a:gs>
                  </a:gsLst>
                  <a:lin ang="5400000" scaled="0"/>
                </a:gradFill>
                <a:ea typeface="Segoe UI" pitchFamily="34" charset="0"/>
                <a:cs typeface="Segoe UI" pitchFamily="34" charset="0"/>
              </a:rPr>
              <a:t>Labs</a:t>
            </a:r>
          </a:p>
          <a:p>
            <a:pPr marL="342900" indent="-342900" defTabSz="932472" fontAlgn="base">
              <a:lnSpc>
                <a:spcPct val="90000"/>
              </a:lnSpc>
              <a:spcBef>
                <a:spcPct val="0"/>
              </a:spcBef>
              <a:spcAft>
                <a:spcPct val="0"/>
              </a:spcAft>
              <a:buFont typeface="Arial" panose="020B0604020202020204" pitchFamily="34" charset="0"/>
              <a:buChar char="•"/>
            </a:pPr>
            <a:r>
              <a:rPr lang="en-US" sz="1900" spc="-70" dirty="0">
                <a:gradFill>
                  <a:gsLst>
                    <a:gs pos="0">
                      <a:srgbClr val="FFFFFF"/>
                    </a:gs>
                    <a:gs pos="100000">
                      <a:srgbClr val="FFFFFF"/>
                    </a:gs>
                  </a:gsLst>
                  <a:lin ang="5400000" scaled="0"/>
                </a:gradFill>
                <a:ea typeface="Segoe UI" pitchFamily="34" charset="0"/>
                <a:cs typeface="Segoe UI" pitchFamily="34" charset="0"/>
              </a:rPr>
              <a:t>Required deliverables</a:t>
            </a:r>
          </a:p>
          <a:p>
            <a:pPr marL="342900" indent="-342900" defTabSz="932472" fontAlgn="base">
              <a:lnSpc>
                <a:spcPct val="90000"/>
              </a:lnSpc>
              <a:spcBef>
                <a:spcPct val="0"/>
              </a:spcBef>
              <a:spcAft>
                <a:spcPct val="0"/>
              </a:spcAft>
              <a:buFont typeface="Arial" panose="020B0604020202020204" pitchFamily="34" charset="0"/>
              <a:buChar char="•"/>
            </a:pPr>
            <a:r>
              <a:rPr lang="en-US" sz="1900" spc="-70" dirty="0">
                <a:gradFill>
                  <a:gsLst>
                    <a:gs pos="0">
                      <a:srgbClr val="FFFFFF"/>
                    </a:gs>
                    <a:gs pos="100000">
                      <a:srgbClr val="FFFFFF"/>
                    </a:gs>
                  </a:gsLst>
                  <a:lin ang="5400000" scaled="0"/>
                </a:gradFill>
                <a:ea typeface="Segoe UI" pitchFamily="34" charset="0"/>
                <a:cs typeface="Segoe UI" pitchFamily="34" charset="0"/>
              </a:rPr>
              <a:t>Sales materials, e.g., a sales presentation, e-mail templates, </a:t>
            </a:r>
            <a:r>
              <a:rPr lang="en-US" sz="1900" spc="-70" dirty="0" smtClean="0">
                <a:gradFill>
                  <a:gsLst>
                    <a:gs pos="0">
                      <a:srgbClr val="FFFFFF"/>
                    </a:gs>
                    <a:gs pos="100000">
                      <a:srgbClr val="FFFFFF"/>
                    </a:gs>
                  </a:gsLst>
                  <a:lin ang="5400000" scaled="0"/>
                </a:gradFill>
                <a:ea typeface="Segoe UI" pitchFamily="34" charset="0"/>
                <a:cs typeface="Segoe UI" pitchFamily="34" charset="0"/>
              </a:rPr>
              <a:t/>
            </a:r>
            <a:br>
              <a:rPr lang="en-US" sz="1900" spc="-70" dirty="0" smtClean="0">
                <a:gradFill>
                  <a:gsLst>
                    <a:gs pos="0">
                      <a:srgbClr val="FFFFFF"/>
                    </a:gs>
                    <a:gs pos="100000">
                      <a:srgbClr val="FFFFFF"/>
                    </a:gs>
                  </a:gsLst>
                  <a:lin ang="5400000" scaled="0"/>
                </a:gradFill>
                <a:ea typeface="Segoe UI" pitchFamily="34" charset="0"/>
                <a:cs typeface="Segoe UI" pitchFamily="34" charset="0"/>
              </a:rPr>
            </a:br>
            <a:r>
              <a:rPr lang="en-US" sz="1900" spc="-70" dirty="0" smtClean="0">
                <a:gradFill>
                  <a:gsLst>
                    <a:gs pos="0">
                      <a:srgbClr val="FFFFFF"/>
                    </a:gs>
                    <a:gs pos="100000">
                      <a:srgbClr val="FFFFFF"/>
                    </a:gs>
                  </a:gsLst>
                  <a:lin ang="5400000" scaled="0"/>
                </a:gradFill>
                <a:ea typeface="Segoe UI" pitchFamily="34" charset="0"/>
                <a:cs typeface="Segoe UI" pitchFamily="34" charset="0"/>
              </a:rPr>
              <a:t>sample </a:t>
            </a:r>
            <a:r>
              <a:rPr lang="en-US" sz="1900" spc="-70" dirty="0">
                <a:gradFill>
                  <a:gsLst>
                    <a:gs pos="0">
                      <a:srgbClr val="FFFFFF"/>
                    </a:gs>
                    <a:gs pos="100000">
                      <a:srgbClr val="FFFFFF"/>
                    </a:gs>
                  </a:gsLst>
                  <a:lin ang="5400000" scaled="0"/>
                </a:gradFill>
                <a:ea typeface="Segoe UI" pitchFamily="34" charset="0"/>
                <a:cs typeface="Segoe UI" pitchFamily="34" charset="0"/>
              </a:rPr>
              <a:t>work order</a:t>
            </a:r>
          </a:p>
          <a:p>
            <a:pPr marL="342900" indent="-342900" defTabSz="932472" fontAlgn="base">
              <a:lnSpc>
                <a:spcPct val="90000"/>
              </a:lnSpc>
              <a:spcBef>
                <a:spcPct val="0"/>
              </a:spcBef>
              <a:spcAft>
                <a:spcPct val="0"/>
              </a:spcAft>
              <a:buFont typeface="Arial" panose="020B0604020202020204" pitchFamily="34" charset="0"/>
              <a:buChar char="•"/>
            </a:pPr>
            <a:r>
              <a:rPr lang="en-US" sz="1900" spc="-70" dirty="0">
                <a:gradFill>
                  <a:gsLst>
                    <a:gs pos="0">
                      <a:srgbClr val="FFFFFF"/>
                    </a:gs>
                    <a:gs pos="100000">
                      <a:srgbClr val="FFFFFF"/>
                    </a:gs>
                  </a:gsLst>
                  <a:lin ang="5400000" scaled="0"/>
                </a:gradFill>
                <a:ea typeface="Segoe UI" pitchFamily="34" charset="0"/>
                <a:cs typeface="Segoe UI" pitchFamily="34" charset="0"/>
              </a:rPr>
              <a:t>Templates, e.g., pre-engagement questionnaire, sample </a:t>
            </a:r>
            <a:r>
              <a:rPr lang="en-US" sz="1900" spc="-70" dirty="0" smtClean="0">
                <a:gradFill>
                  <a:gsLst>
                    <a:gs pos="0">
                      <a:srgbClr val="FFFFFF"/>
                    </a:gs>
                    <a:gs pos="100000">
                      <a:srgbClr val="FFFFFF"/>
                    </a:gs>
                  </a:gsLst>
                  <a:lin ang="5400000" scaled="0"/>
                </a:gradFill>
                <a:ea typeface="Segoe UI" pitchFamily="34" charset="0"/>
                <a:cs typeface="Segoe UI" pitchFamily="34" charset="0"/>
              </a:rPr>
              <a:t>agenda/schedule</a:t>
            </a:r>
            <a:endParaRPr lang="en-US" sz="1900" spc="-7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6225" y="2722693"/>
            <a:ext cx="3016423" cy="30589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200"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25"/>
          <p:cNvSpPr>
            <a:spLocks noEditPoints="1"/>
          </p:cNvSpPr>
          <p:nvPr/>
        </p:nvSpPr>
        <p:spPr bwMode="black">
          <a:xfrm>
            <a:off x="928093" y="3523031"/>
            <a:ext cx="1712686" cy="1458305"/>
          </a:xfrm>
          <a:custGeom>
            <a:avLst/>
            <a:gdLst>
              <a:gd name="T0" fmla="*/ 300 w 300"/>
              <a:gd name="T1" fmla="*/ 201 h 255"/>
              <a:gd name="T2" fmla="*/ 288 w 300"/>
              <a:gd name="T3" fmla="*/ 210 h 255"/>
              <a:gd name="T4" fmla="*/ 285 w 300"/>
              <a:gd name="T5" fmla="*/ 214 h 255"/>
              <a:gd name="T6" fmla="*/ 266 w 300"/>
              <a:gd name="T7" fmla="*/ 230 h 255"/>
              <a:gd name="T8" fmla="*/ 229 w 300"/>
              <a:gd name="T9" fmla="*/ 245 h 255"/>
              <a:gd name="T10" fmla="*/ 169 w 300"/>
              <a:gd name="T11" fmla="*/ 253 h 255"/>
              <a:gd name="T12" fmla="*/ 47 w 300"/>
              <a:gd name="T13" fmla="*/ 231 h 255"/>
              <a:gd name="T14" fmla="*/ 47 w 300"/>
              <a:gd name="T15" fmla="*/ 186 h 255"/>
              <a:gd name="T16" fmla="*/ 89 w 300"/>
              <a:gd name="T17" fmla="*/ 168 h 255"/>
              <a:gd name="T18" fmla="*/ 130 w 300"/>
              <a:gd name="T19" fmla="*/ 171 h 255"/>
              <a:gd name="T20" fmla="*/ 163 w 300"/>
              <a:gd name="T21" fmla="*/ 174 h 255"/>
              <a:gd name="T22" fmla="*/ 198 w 300"/>
              <a:gd name="T23" fmla="*/ 169 h 255"/>
              <a:gd name="T24" fmla="*/ 219 w 300"/>
              <a:gd name="T25" fmla="*/ 182 h 255"/>
              <a:gd name="T26" fmla="*/ 201 w 300"/>
              <a:gd name="T27" fmla="*/ 195 h 255"/>
              <a:gd name="T28" fmla="*/ 174 w 300"/>
              <a:gd name="T29" fmla="*/ 194 h 255"/>
              <a:gd name="T30" fmla="*/ 144 w 300"/>
              <a:gd name="T31" fmla="*/ 202 h 255"/>
              <a:gd name="T32" fmla="*/ 177 w 300"/>
              <a:gd name="T33" fmla="*/ 217 h 255"/>
              <a:gd name="T34" fmla="*/ 223 w 300"/>
              <a:gd name="T35" fmla="*/ 218 h 255"/>
              <a:gd name="T36" fmla="*/ 255 w 300"/>
              <a:gd name="T37" fmla="*/ 209 h 255"/>
              <a:gd name="T38" fmla="*/ 287 w 300"/>
              <a:gd name="T39" fmla="*/ 193 h 255"/>
              <a:gd name="T40" fmla="*/ 300 w 300"/>
              <a:gd name="T41" fmla="*/ 201 h 255"/>
              <a:gd name="T42" fmla="*/ 34 w 300"/>
              <a:gd name="T43" fmla="*/ 173 h 255"/>
              <a:gd name="T44" fmla="*/ 0 w 300"/>
              <a:gd name="T45" fmla="*/ 173 h 255"/>
              <a:gd name="T46" fmla="*/ 0 w 300"/>
              <a:gd name="T47" fmla="*/ 240 h 255"/>
              <a:gd name="T48" fmla="*/ 34 w 300"/>
              <a:gd name="T49" fmla="*/ 240 h 255"/>
              <a:gd name="T50" fmla="*/ 39 w 300"/>
              <a:gd name="T51" fmla="*/ 235 h 255"/>
              <a:gd name="T52" fmla="*/ 39 w 300"/>
              <a:gd name="T53" fmla="*/ 177 h 255"/>
              <a:gd name="T54" fmla="*/ 34 w 300"/>
              <a:gd name="T55" fmla="*/ 173 h 255"/>
              <a:gd name="T56" fmla="*/ 246 w 300"/>
              <a:gd name="T57" fmla="*/ 24 h 255"/>
              <a:gd name="T58" fmla="*/ 246 w 300"/>
              <a:gd name="T59" fmla="*/ 147 h 255"/>
              <a:gd name="T60" fmla="*/ 123 w 300"/>
              <a:gd name="T61" fmla="*/ 147 h 255"/>
              <a:gd name="T62" fmla="*/ 123 w 300"/>
              <a:gd name="T63" fmla="*/ 122 h 255"/>
              <a:gd name="T64" fmla="*/ 99 w 300"/>
              <a:gd name="T65" fmla="*/ 122 h 255"/>
              <a:gd name="T66" fmla="*/ 99 w 300"/>
              <a:gd name="T67" fmla="*/ 0 h 255"/>
              <a:gd name="T68" fmla="*/ 221 w 300"/>
              <a:gd name="T69" fmla="*/ 0 h 255"/>
              <a:gd name="T70" fmla="*/ 221 w 300"/>
              <a:gd name="T71" fmla="*/ 24 h 255"/>
              <a:gd name="T72" fmla="*/ 246 w 300"/>
              <a:gd name="T73" fmla="*/ 24 h 255"/>
              <a:gd name="T74" fmla="*/ 123 w 300"/>
              <a:gd name="T75" fmla="*/ 116 h 255"/>
              <a:gd name="T76" fmla="*/ 123 w 300"/>
              <a:gd name="T77" fmla="*/ 24 h 255"/>
              <a:gd name="T78" fmla="*/ 215 w 300"/>
              <a:gd name="T79" fmla="*/ 24 h 255"/>
              <a:gd name="T80" fmla="*/ 215 w 300"/>
              <a:gd name="T81" fmla="*/ 6 h 255"/>
              <a:gd name="T82" fmla="*/ 105 w 300"/>
              <a:gd name="T83" fmla="*/ 6 h 255"/>
              <a:gd name="T84" fmla="*/ 105 w 300"/>
              <a:gd name="T85" fmla="*/ 116 h 255"/>
              <a:gd name="T86" fmla="*/ 123 w 300"/>
              <a:gd name="T87" fmla="*/ 116 h 255"/>
              <a:gd name="T88" fmla="*/ 224 w 300"/>
              <a:gd name="T89" fmla="*/ 85 h 255"/>
              <a:gd name="T90" fmla="*/ 183 w 300"/>
              <a:gd name="T91" fmla="*/ 56 h 255"/>
              <a:gd name="T92" fmla="*/ 183 w 300"/>
              <a:gd name="T93" fmla="*/ 76 h 255"/>
              <a:gd name="T94" fmla="*/ 145 w 300"/>
              <a:gd name="T95" fmla="*/ 76 h 255"/>
              <a:gd name="T96" fmla="*/ 145 w 300"/>
              <a:gd name="T97" fmla="*/ 94 h 255"/>
              <a:gd name="T98" fmla="*/ 183 w 300"/>
              <a:gd name="T99" fmla="*/ 94 h 255"/>
              <a:gd name="T100" fmla="*/ 183 w 300"/>
              <a:gd name="T101" fmla="*/ 115 h 255"/>
              <a:gd name="T102" fmla="*/ 224 w 300"/>
              <a:gd name="T103" fmla="*/ 8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0" h="255">
                <a:moveTo>
                  <a:pt x="300" y="201"/>
                </a:moveTo>
                <a:cubicBezTo>
                  <a:pt x="300" y="201"/>
                  <a:pt x="299" y="202"/>
                  <a:pt x="288" y="210"/>
                </a:cubicBezTo>
                <a:cubicBezTo>
                  <a:pt x="288" y="210"/>
                  <a:pt x="286" y="214"/>
                  <a:pt x="285" y="214"/>
                </a:cubicBezTo>
                <a:cubicBezTo>
                  <a:pt x="280" y="218"/>
                  <a:pt x="275" y="223"/>
                  <a:pt x="266" y="230"/>
                </a:cubicBezTo>
                <a:cubicBezTo>
                  <a:pt x="257" y="231"/>
                  <a:pt x="238" y="240"/>
                  <a:pt x="229" y="245"/>
                </a:cubicBezTo>
                <a:cubicBezTo>
                  <a:pt x="212" y="244"/>
                  <a:pt x="187" y="248"/>
                  <a:pt x="169" y="253"/>
                </a:cubicBezTo>
                <a:cubicBezTo>
                  <a:pt x="143" y="249"/>
                  <a:pt x="140" y="255"/>
                  <a:pt x="47" y="231"/>
                </a:cubicBezTo>
                <a:cubicBezTo>
                  <a:pt x="47" y="231"/>
                  <a:pt x="47" y="194"/>
                  <a:pt x="47" y="186"/>
                </a:cubicBezTo>
                <a:cubicBezTo>
                  <a:pt x="64" y="182"/>
                  <a:pt x="69" y="171"/>
                  <a:pt x="89" y="168"/>
                </a:cubicBezTo>
                <a:cubicBezTo>
                  <a:pt x="103" y="166"/>
                  <a:pt x="116" y="167"/>
                  <a:pt x="130" y="171"/>
                </a:cubicBezTo>
                <a:cubicBezTo>
                  <a:pt x="139" y="174"/>
                  <a:pt x="148" y="176"/>
                  <a:pt x="163" y="174"/>
                </a:cubicBezTo>
                <a:cubicBezTo>
                  <a:pt x="176" y="173"/>
                  <a:pt x="181" y="169"/>
                  <a:pt x="198" y="169"/>
                </a:cubicBezTo>
                <a:cubicBezTo>
                  <a:pt x="209" y="169"/>
                  <a:pt x="220" y="176"/>
                  <a:pt x="219" y="182"/>
                </a:cubicBezTo>
                <a:cubicBezTo>
                  <a:pt x="219" y="188"/>
                  <a:pt x="208" y="194"/>
                  <a:pt x="201" y="195"/>
                </a:cubicBezTo>
                <a:cubicBezTo>
                  <a:pt x="185" y="195"/>
                  <a:pt x="189" y="194"/>
                  <a:pt x="174" y="194"/>
                </a:cubicBezTo>
                <a:cubicBezTo>
                  <a:pt x="156" y="194"/>
                  <a:pt x="155" y="197"/>
                  <a:pt x="144" y="202"/>
                </a:cubicBezTo>
                <a:cubicBezTo>
                  <a:pt x="155" y="205"/>
                  <a:pt x="162" y="209"/>
                  <a:pt x="177" y="217"/>
                </a:cubicBezTo>
                <a:cubicBezTo>
                  <a:pt x="193" y="215"/>
                  <a:pt x="209" y="217"/>
                  <a:pt x="223" y="218"/>
                </a:cubicBezTo>
                <a:cubicBezTo>
                  <a:pt x="235" y="215"/>
                  <a:pt x="241" y="210"/>
                  <a:pt x="255" y="209"/>
                </a:cubicBezTo>
                <a:cubicBezTo>
                  <a:pt x="264" y="202"/>
                  <a:pt x="276" y="191"/>
                  <a:pt x="287" y="193"/>
                </a:cubicBezTo>
                <a:cubicBezTo>
                  <a:pt x="293" y="194"/>
                  <a:pt x="300" y="201"/>
                  <a:pt x="300" y="201"/>
                </a:cubicBezTo>
                <a:close/>
                <a:moveTo>
                  <a:pt x="34" y="173"/>
                </a:moveTo>
                <a:cubicBezTo>
                  <a:pt x="0" y="173"/>
                  <a:pt x="0" y="173"/>
                  <a:pt x="0" y="173"/>
                </a:cubicBezTo>
                <a:cubicBezTo>
                  <a:pt x="0" y="240"/>
                  <a:pt x="0" y="240"/>
                  <a:pt x="0" y="240"/>
                </a:cubicBezTo>
                <a:cubicBezTo>
                  <a:pt x="34" y="240"/>
                  <a:pt x="34" y="240"/>
                  <a:pt x="34" y="240"/>
                </a:cubicBezTo>
                <a:cubicBezTo>
                  <a:pt x="37" y="240"/>
                  <a:pt x="39" y="238"/>
                  <a:pt x="39" y="235"/>
                </a:cubicBezTo>
                <a:cubicBezTo>
                  <a:pt x="39" y="177"/>
                  <a:pt x="39" y="177"/>
                  <a:pt x="39" y="177"/>
                </a:cubicBezTo>
                <a:cubicBezTo>
                  <a:pt x="39" y="175"/>
                  <a:pt x="37" y="173"/>
                  <a:pt x="34" y="173"/>
                </a:cubicBezTo>
                <a:close/>
                <a:moveTo>
                  <a:pt x="246" y="24"/>
                </a:moveTo>
                <a:cubicBezTo>
                  <a:pt x="246" y="147"/>
                  <a:pt x="246" y="147"/>
                  <a:pt x="246" y="147"/>
                </a:cubicBezTo>
                <a:cubicBezTo>
                  <a:pt x="123" y="147"/>
                  <a:pt x="123" y="147"/>
                  <a:pt x="123" y="147"/>
                </a:cubicBezTo>
                <a:cubicBezTo>
                  <a:pt x="123" y="122"/>
                  <a:pt x="123" y="122"/>
                  <a:pt x="123" y="122"/>
                </a:cubicBezTo>
                <a:cubicBezTo>
                  <a:pt x="99" y="122"/>
                  <a:pt x="99" y="122"/>
                  <a:pt x="99" y="122"/>
                </a:cubicBezTo>
                <a:cubicBezTo>
                  <a:pt x="99" y="0"/>
                  <a:pt x="99" y="0"/>
                  <a:pt x="99" y="0"/>
                </a:cubicBezTo>
                <a:cubicBezTo>
                  <a:pt x="221" y="0"/>
                  <a:pt x="221" y="0"/>
                  <a:pt x="221" y="0"/>
                </a:cubicBezTo>
                <a:cubicBezTo>
                  <a:pt x="221" y="24"/>
                  <a:pt x="221" y="24"/>
                  <a:pt x="221" y="24"/>
                </a:cubicBezTo>
                <a:lnTo>
                  <a:pt x="246" y="24"/>
                </a:lnTo>
                <a:close/>
                <a:moveTo>
                  <a:pt x="123" y="116"/>
                </a:moveTo>
                <a:cubicBezTo>
                  <a:pt x="123" y="24"/>
                  <a:pt x="123" y="24"/>
                  <a:pt x="123" y="24"/>
                </a:cubicBezTo>
                <a:cubicBezTo>
                  <a:pt x="215" y="24"/>
                  <a:pt x="215" y="24"/>
                  <a:pt x="215" y="24"/>
                </a:cubicBezTo>
                <a:cubicBezTo>
                  <a:pt x="215" y="6"/>
                  <a:pt x="215" y="6"/>
                  <a:pt x="215" y="6"/>
                </a:cubicBezTo>
                <a:cubicBezTo>
                  <a:pt x="105" y="6"/>
                  <a:pt x="105" y="6"/>
                  <a:pt x="105" y="6"/>
                </a:cubicBezTo>
                <a:cubicBezTo>
                  <a:pt x="105" y="116"/>
                  <a:pt x="105" y="116"/>
                  <a:pt x="105" y="116"/>
                </a:cubicBezTo>
                <a:lnTo>
                  <a:pt x="123" y="116"/>
                </a:lnTo>
                <a:close/>
                <a:moveTo>
                  <a:pt x="224" y="85"/>
                </a:moveTo>
                <a:cubicBezTo>
                  <a:pt x="183" y="56"/>
                  <a:pt x="183" y="56"/>
                  <a:pt x="183" y="56"/>
                </a:cubicBezTo>
                <a:cubicBezTo>
                  <a:pt x="183" y="76"/>
                  <a:pt x="183" y="76"/>
                  <a:pt x="183" y="76"/>
                </a:cubicBezTo>
                <a:cubicBezTo>
                  <a:pt x="145" y="76"/>
                  <a:pt x="145" y="76"/>
                  <a:pt x="145" y="76"/>
                </a:cubicBezTo>
                <a:cubicBezTo>
                  <a:pt x="145" y="94"/>
                  <a:pt x="145" y="94"/>
                  <a:pt x="145" y="94"/>
                </a:cubicBezTo>
                <a:cubicBezTo>
                  <a:pt x="183" y="94"/>
                  <a:pt x="183" y="94"/>
                  <a:pt x="183" y="94"/>
                </a:cubicBezTo>
                <a:cubicBezTo>
                  <a:pt x="183" y="115"/>
                  <a:pt x="183" y="115"/>
                  <a:pt x="183" y="115"/>
                </a:cubicBezTo>
                <a:lnTo>
                  <a:pt x="224" y="85"/>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8898597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3381"/>
          <a:stretch/>
        </p:blipFill>
        <p:spPr>
          <a:xfrm>
            <a:off x="3934561" y="2124075"/>
            <a:ext cx="3654959" cy="3657600"/>
          </a:xfrm>
          <a:prstGeom prst="rect">
            <a:avLst/>
          </a:prstGeom>
        </p:spPr>
      </p:pic>
      <p:sp>
        <p:nvSpPr>
          <p:cNvPr id="3" name="Title 2"/>
          <p:cNvSpPr>
            <a:spLocks noGrp="1"/>
          </p:cNvSpPr>
          <p:nvPr>
            <p:ph type="title"/>
          </p:nvPr>
        </p:nvSpPr>
        <p:spPr/>
        <p:txBody>
          <a:bodyPr/>
          <a:lstStyle/>
          <a:p>
            <a:r>
              <a:rPr lang="en-US" dirty="0" smtClean="0"/>
              <a:t>Customizing Delivery Materials</a:t>
            </a:r>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16</a:t>
            </a:fld>
            <a:endParaRPr lang="en-US" dirty="0"/>
          </a:p>
        </p:txBody>
      </p:sp>
      <p:sp>
        <p:nvSpPr>
          <p:cNvPr id="7" name="Rectangle 6"/>
          <p:cNvSpPr>
            <a:spLocks noChangeAspect="1"/>
          </p:cNvSpPr>
          <p:nvPr/>
        </p:nvSpPr>
        <p:spPr bwMode="auto">
          <a:xfrm>
            <a:off x="275695" y="2125662"/>
            <a:ext cx="3658866" cy="3657600"/>
          </a:xfrm>
          <a:prstGeom prst="rect">
            <a:avLst/>
          </a:prstGeom>
          <a:solidFill>
            <a:srgbClr val="0017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spc="-51" dirty="0">
                <a:gradFill>
                  <a:gsLst>
                    <a:gs pos="0">
                      <a:srgbClr val="FFFFFF"/>
                    </a:gs>
                    <a:gs pos="100000">
                      <a:srgbClr val="FFFFFF"/>
                    </a:gs>
                  </a:gsLst>
                  <a:lin ang="5400000" scaled="0"/>
                </a:gradFill>
                <a:ea typeface="Segoe UI" pitchFamily="34" charset="0"/>
                <a:cs typeface="Segoe UI" pitchFamily="34" charset="0"/>
              </a:rPr>
              <a:t>You will encounter clients who do not align perfectly with the Planning Services </a:t>
            </a:r>
            <a:r>
              <a:rPr lang="en-US" sz="2400" spc="-51" dirty="0" smtClean="0">
                <a:gradFill>
                  <a:gsLst>
                    <a:gs pos="0">
                      <a:srgbClr val="FFFFFF"/>
                    </a:gs>
                    <a:gs pos="100000">
                      <a:srgbClr val="FFFFFF"/>
                    </a:gs>
                  </a:gsLst>
                  <a:lin ang="5400000" scaled="0"/>
                </a:gradFill>
                <a:ea typeface="Segoe UI" pitchFamily="34" charset="0"/>
                <a:cs typeface="Segoe UI" pitchFamily="34" charset="0"/>
              </a:rPr>
              <a:t>engagements</a:t>
            </a:r>
          </a:p>
        </p:txBody>
      </p:sp>
      <p:sp>
        <p:nvSpPr>
          <p:cNvPr id="9" name="Rectangle 8"/>
          <p:cNvSpPr>
            <a:spLocks noChangeAspect="1"/>
          </p:cNvSpPr>
          <p:nvPr/>
        </p:nvSpPr>
        <p:spPr bwMode="auto">
          <a:xfrm>
            <a:off x="7584884" y="2125662"/>
            <a:ext cx="3655277" cy="36576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You may </a:t>
            </a:r>
            <a:r>
              <a:rPr lang="en-US" sz="2400" dirty="0">
                <a:gradFill>
                  <a:gsLst>
                    <a:gs pos="0">
                      <a:srgbClr val="FFFFFF"/>
                    </a:gs>
                    <a:gs pos="100000">
                      <a:srgbClr val="FFFFFF"/>
                    </a:gs>
                  </a:gsLst>
                  <a:lin ang="5400000" scaled="0"/>
                </a:gradFill>
                <a:ea typeface="Segoe UI" pitchFamily="34" charset="0"/>
                <a:cs typeface="Segoe UI" pitchFamily="34" charset="0"/>
              </a:rPr>
              <a:t>customize the Planning Services engagement to add value to the client as long as it stays within the overall </a:t>
            </a:r>
            <a:r>
              <a:rPr lang="en-US" sz="2400" dirty="0" smtClean="0">
                <a:gradFill>
                  <a:gsLst>
                    <a:gs pos="0">
                      <a:srgbClr val="FFFFFF"/>
                    </a:gs>
                    <a:gs pos="100000">
                      <a:srgbClr val="FFFFFF"/>
                    </a:gs>
                  </a:gsLst>
                  <a:lin ang="5400000" scaled="0"/>
                </a:gradFill>
                <a:ea typeface="Segoe UI" pitchFamily="34" charset="0"/>
                <a:cs typeface="Segoe UI" pitchFamily="34" charset="0"/>
              </a:rPr>
              <a:t>scope</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88963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Tips</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17</a:t>
            </a:fld>
            <a:endParaRPr lang="en-US" dirty="0"/>
          </a:p>
        </p:txBody>
      </p:sp>
      <p:sp>
        <p:nvSpPr>
          <p:cNvPr id="4" name="Rectangle 3"/>
          <p:cNvSpPr/>
          <p:nvPr/>
        </p:nvSpPr>
        <p:spPr bwMode="auto">
          <a:xfrm>
            <a:off x="276225" y="2129631"/>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000" dirty="0" smtClean="0">
                <a:gradFill>
                  <a:gsLst>
                    <a:gs pos="0">
                      <a:srgbClr val="FFFFFF"/>
                    </a:gs>
                    <a:gs pos="100000">
                      <a:srgbClr val="FFFFFF"/>
                    </a:gs>
                  </a:gsLst>
                  <a:lin ang="5400000" scaled="0"/>
                </a:gradFill>
                <a:ea typeface="Segoe UI" pitchFamily="34" charset="0"/>
                <a:cs typeface="Segoe UI" pitchFamily="34" charset="0"/>
              </a:rPr>
              <a:t>Sample agendas and schedules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653020" y="2129631"/>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000" dirty="0" smtClean="0">
                <a:gradFill>
                  <a:gsLst>
                    <a:gs pos="0">
                      <a:srgbClr val="FFFFFF"/>
                    </a:gs>
                    <a:gs pos="100000">
                      <a:srgbClr val="FFFFFF"/>
                    </a:gs>
                  </a:gsLst>
                  <a:lin ang="5400000" scaled="0"/>
                </a:gradFill>
                <a:ea typeface="Segoe UI" pitchFamily="34" charset="0"/>
                <a:cs typeface="Segoe UI" pitchFamily="34" charset="0"/>
              </a:rPr>
              <a:t>Discussions</a:t>
            </a:r>
            <a:r>
              <a:rPr lang="en-US" sz="2000" dirty="0">
                <a:gradFill>
                  <a:gsLst>
                    <a:gs pos="0">
                      <a:srgbClr val="FFFFFF"/>
                    </a:gs>
                    <a:gs pos="100000">
                      <a:srgbClr val="FFFFFF"/>
                    </a:gs>
                  </a:gsLst>
                  <a:lin ang="5400000" scaled="0"/>
                </a:gradFill>
                <a:ea typeface="Segoe UI" pitchFamily="34" charset="0"/>
                <a:cs typeface="Segoe UI" pitchFamily="34" charset="0"/>
              </a:rPr>
              <a:t>, whiteboard diagramming, and demos</a:t>
            </a:r>
          </a:p>
        </p:txBody>
      </p:sp>
      <p:sp>
        <p:nvSpPr>
          <p:cNvPr id="6" name="Rectangle 5"/>
          <p:cNvSpPr/>
          <p:nvPr/>
        </p:nvSpPr>
        <p:spPr bwMode="auto">
          <a:xfrm>
            <a:off x="7396489" y="2129631"/>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000" dirty="0" smtClean="0">
                <a:gradFill>
                  <a:gsLst>
                    <a:gs pos="0">
                      <a:srgbClr val="FFFFFF"/>
                    </a:gs>
                    <a:gs pos="100000">
                      <a:srgbClr val="FFFFFF"/>
                    </a:gs>
                  </a:gsLst>
                  <a:lin ang="5400000" scaled="0"/>
                </a:gradFill>
                <a:ea typeface="Segoe UI" pitchFamily="34" charset="0"/>
                <a:cs typeface="Segoe UI" pitchFamily="34" charset="0"/>
              </a:rPr>
              <a:t>Appropriate </a:t>
            </a:r>
            <a:r>
              <a:rPr lang="en-US" sz="2000" dirty="0">
                <a:gradFill>
                  <a:gsLst>
                    <a:gs pos="0">
                      <a:srgbClr val="FFFFFF"/>
                    </a:gs>
                    <a:gs pos="100000">
                      <a:srgbClr val="FFFFFF"/>
                    </a:gs>
                  </a:gsLst>
                  <a:lin ang="5400000" scaled="0"/>
                </a:gradFill>
                <a:ea typeface="Segoe UI" pitchFamily="34" charset="0"/>
                <a:cs typeface="Segoe UI" pitchFamily="34" charset="0"/>
              </a:rPr>
              <a:t>examples of </a:t>
            </a:r>
            <a:r>
              <a:rPr lang="en-US" sz="2000" dirty="0" smtClean="0">
                <a:gradFill>
                  <a:gsLst>
                    <a:gs pos="0">
                      <a:srgbClr val="FFFFFF"/>
                    </a:gs>
                    <a:gs pos="100000">
                      <a:srgbClr val="FFFFFF"/>
                    </a:gs>
                  </a:gsLst>
                  <a:lin ang="5400000" scaled="0"/>
                </a:gradFill>
                <a:ea typeface="Segoe UI" pitchFamily="34" charset="0"/>
                <a:cs typeface="Segoe UI" pitchFamily="34" charset="0"/>
              </a:rPr>
              <a:t>other engagements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029815" y="2129631"/>
            <a:ext cx="233172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000" dirty="0" smtClean="0">
                <a:gradFill>
                  <a:gsLst>
                    <a:gs pos="0">
                      <a:srgbClr val="FFFFFF"/>
                    </a:gs>
                    <a:gs pos="100000">
                      <a:srgbClr val="FFFFFF"/>
                    </a:gs>
                  </a:gsLst>
                  <a:lin ang="5400000" scaled="0"/>
                </a:gradFill>
                <a:ea typeface="Segoe UI" pitchFamily="34" charset="0"/>
                <a:cs typeface="Segoe UI" pitchFamily="34" charset="0"/>
              </a:rPr>
              <a:t>Best </a:t>
            </a:r>
            <a:r>
              <a:rPr lang="en-US" sz="2000" dirty="0">
                <a:gradFill>
                  <a:gsLst>
                    <a:gs pos="0">
                      <a:srgbClr val="FFFFFF"/>
                    </a:gs>
                    <a:gs pos="100000">
                      <a:srgbClr val="FFFFFF"/>
                    </a:gs>
                  </a:gsLst>
                  <a:lin ang="5400000" scaled="0"/>
                </a:gradFill>
                <a:ea typeface="Segoe UI" pitchFamily="34" charset="0"/>
                <a:cs typeface="Segoe UI" pitchFamily="34" charset="0"/>
              </a:rPr>
              <a:t>practices</a:t>
            </a:r>
          </a:p>
        </p:txBody>
      </p:sp>
      <p:sp>
        <p:nvSpPr>
          <p:cNvPr id="8" name="Rectangle 7"/>
          <p:cNvSpPr/>
          <p:nvPr/>
        </p:nvSpPr>
        <p:spPr bwMode="auto">
          <a:xfrm>
            <a:off x="9773285" y="2129631"/>
            <a:ext cx="2377440" cy="274240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000" dirty="0" smtClean="0">
                <a:gradFill>
                  <a:gsLst>
                    <a:gs pos="0">
                      <a:srgbClr val="FFFFFF"/>
                    </a:gs>
                    <a:gs pos="100000">
                      <a:srgbClr val="FFFFFF"/>
                    </a:gs>
                  </a:gsLst>
                  <a:lin ang="5400000" scaled="0"/>
                </a:gradFill>
                <a:ea typeface="Segoe UI" pitchFamily="34" charset="0"/>
                <a:cs typeface="Segoe UI" pitchFamily="34" charset="0"/>
              </a:rPr>
              <a:t>Current environment documentation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48" descr="C:\Users\sakuu\Documents\Ballmer MGX 2011\Tile Icons\Calendar Enginee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990056" y="3488229"/>
            <a:ext cx="904058" cy="954692"/>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21"/>
          <p:cNvSpPr>
            <a:spLocks noEditPoints="1"/>
          </p:cNvSpPr>
          <p:nvPr/>
        </p:nvSpPr>
        <p:spPr bwMode="black">
          <a:xfrm>
            <a:off x="3442949" y="3662204"/>
            <a:ext cx="751862" cy="751666"/>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05" tIns="41153" rIns="82305" bIns="41153" numCol="1" anchor="t" anchorCtr="0" compatLnSpc="1">
            <a:prstTxWarp prst="textNoShape">
              <a:avLst/>
            </a:prstTxWarp>
          </a:bodyPr>
          <a:lstStyle/>
          <a:p>
            <a:endParaRPr lang="en-US" sz="1600" dirty="0"/>
          </a:p>
        </p:txBody>
      </p:sp>
      <p:grpSp>
        <p:nvGrpSpPr>
          <p:cNvPr id="11" name="Group 10"/>
          <p:cNvGrpSpPr/>
          <p:nvPr/>
        </p:nvGrpSpPr>
        <p:grpSpPr bwMode="black">
          <a:xfrm>
            <a:off x="5683425" y="3729970"/>
            <a:ext cx="1024499" cy="623880"/>
            <a:chOff x="10387012" y="4179358"/>
            <a:chExt cx="974726" cy="593725"/>
          </a:xfrm>
          <a:solidFill>
            <a:srgbClr val="FFFFFF"/>
          </a:solidFill>
        </p:grpSpPr>
        <p:sp>
          <p:nvSpPr>
            <p:cNvPr id="12"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3"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dirty="0"/>
            </a:p>
          </p:txBody>
        </p:sp>
      </p:grpSp>
      <p:sp>
        <p:nvSpPr>
          <p:cNvPr id="17" name="Freeform 18"/>
          <p:cNvSpPr>
            <a:spLocks noEditPoints="1"/>
          </p:cNvSpPr>
          <p:nvPr/>
        </p:nvSpPr>
        <p:spPr bwMode="black">
          <a:xfrm>
            <a:off x="8241312" y="3630547"/>
            <a:ext cx="642073" cy="783323"/>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8" name="Freeform 79"/>
          <p:cNvSpPr>
            <a:spLocks noEditPoints="1"/>
          </p:cNvSpPr>
          <p:nvPr/>
        </p:nvSpPr>
        <p:spPr bwMode="black">
          <a:xfrm>
            <a:off x="10643292" y="3637670"/>
            <a:ext cx="637426" cy="790980"/>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FFFFFF"/>
          </a:solidFill>
          <a:ln>
            <a:noFill/>
          </a:ln>
          <a:extLst/>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8311453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Tips: PowerPoint</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18</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6788" r="16788" b="-204"/>
          <a:stretch/>
        </p:blipFill>
        <p:spPr>
          <a:xfrm>
            <a:off x="276224" y="2124075"/>
            <a:ext cx="2941583" cy="2946689"/>
          </a:xfrm>
          <a:prstGeom prst="rect">
            <a:avLst/>
          </a:prstGeom>
        </p:spPr>
      </p:pic>
      <p:sp>
        <p:nvSpPr>
          <p:cNvPr id="4" name="Rectangle 3"/>
          <p:cNvSpPr/>
          <p:nvPr/>
        </p:nvSpPr>
        <p:spPr bwMode="auto">
          <a:xfrm>
            <a:off x="3219508" y="2130033"/>
            <a:ext cx="2939880" cy="29407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800" dirty="0" smtClean="0">
                <a:gradFill>
                  <a:gsLst>
                    <a:gs pos="0">
                      <a:srgbClr val="FFFFFF"/>
                    </a:gs>
                    <a:gs pos="100000">
                      <a:srgbClr val="FFFFFF"/>
                    </a:gs>
                  </a:gsLst>
                  <a:lin ang="5400000" scaled="0"/>
                </a:gradFill>
                <a:ea typeface="Segoe UI" pitchFamily="34" charset="0"/>
                <a:cs typeface="Segoe UI" pitchFamily="34" charset="0"/>
              </a:rPr>
              <a:t>Presentation order/structure</a:t>
            </a: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159388" y="2130033"/>
            <a:ext cx="2941582" cy="29407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800" dirty="0" smtClean="0">
                <a:gradFill>
                  <a:gsLst>
                    <a:gs pos="0">
                      <a:srgbClr val="FFFFFF"/>
                    </a:gs>
                    <a:gs pos="100000">
                      <a:srgbClr val="FFFFFF"/>
                    </a:gs>
                  </a:gsLst>
                  <a:lin ang="5400000" scaled="0"/>
                </a:gradFill>
                <a:ea typeface="Segoe UI" pitchFamily="34" charset="0"/>
                <a:cs typeface="Segoe UI" pitchFamily="34" charset="0"/>
              </a:rPr>
              <a:t>Speaker </a:t>
            </a:r>
            <a:br>
              <a:rPr lang="en-US" sz="2800" dirty="0" smtClean="0">
                <a:gradFill>
                  <a:gsLst>
                    <a:gs pos="0">
                      <a:srgbClr val="FFFFFF"/>
                    </a:gs>
                    <a:gs pos="100000">
                      <a:srgbClr val="FFFFFF"/>
                    </a:gs>
                  </a:gsLst>
                  <a:lin ang="5400000" scaled="0"/>
                </a:gradFill>
                <a:ea typeface="Segoe UI" pitchFamily="34" charset="0"/>
                <a:cs typeface="Segoe UI" pitchFamily="34" charset="0"/>
              </a:rPr>
            </a:br>
            <a:r>
              <a:rPr lang="en-US" sz="2800" dirty="0" smtClean="0">
                <a:gradFill>
                  <a:gsLst>
                    <a:gs pos="0">
                      <a:srgbClr val="FFFFFF"/>
                    </a:gs>
                    <a:gs pos="100000">
                      <a:srgbClr val="FFFFFF"/>
                    </a:gs>
                  </a:gsLst>
                  <a:lin ang="5400000" scaled="0"/>
                </a:gradFill>
                <a:ea typeface="Segoe UI" pitchFamily="34" charset="0"/>
                <a:cs typeface="Segoe UI" pitchFamily="34" charset="0"/>
              </a:rPr>
              <a:t>notes</a:t>
            </a: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095862" y="2130033"/>
            <a:ext cx="2939879" cy="294073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2800" dirty="0" smtClean="0">
                <a:gradFill>
                  <a:gsLst>
                    <a:gs pos="0">
                      <a:srgbClr val="FFFFFF"/>
                    </a:gs>
                    <a:gs pos="100000">
                      <a:srgbClr val="FFFFFF"/>
                    </a:gs>
                  </a:gsLst>
                  <a:lin ang="5400000" scaled="0"/>
                </a:gradFill>
                <a:ea typeface="Segoe UI" pitchFamily="34" charset="0"/>
                <a:cs typeface="Segoe UI" pitchFamily="34" charset="0"/>
              </a:rPr>
              <a:t>Plan for flexibility</a:t>
            </a: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363443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Engagement Closure</a:t>
            </a:r>
            <a:endParaRPr lang="en-US" dirty="0"/>
          </a:p>
        </p:txBody>
      </p:sp>
      <p:sp>
        <p:nvSpPr>
          <p:cNvPr id="2" name="Slide Number Placeholder 1"/>
          <p:cNvSpPr>
            <a:spLocks noGrp="1"/>
          </p:cNvSpPr>
          <p:nvPr>
            <p:ph type="sldNum" sz="quarter" idx="11"/>
          </p:nvPr>
        </p:nvSpPr>
        <p:spPr/>
        <p:txBody>
          <a:bodyPr/>
          <a:lstStyle/>
          <a:p>
            <a:fld id="{894E8EF0-91FF-4791-8529-F57CE0475C15}" type="slidenum">
              <a:rPr lang="en-US" smtClean="0"/>
              <a:pPr/>
              <a:t>19</a:t>
            </a:fld>
            <a:endParaRPr lang="en-US" dirty="0"/>
          </a:p>
        </p:txBody>
      </p:sp>
    </p:spTree>
    <p:extLst>
      <p:ext uri="{BB962C8B-B14F-4D97-AF65-F5344CB8AC3E}">
        <p14:creationId xmlns:p14="http://schemas.microsoft.com/office/powerpoint/2010/main" val="80782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Slide Number Placeholder 5"/>
          <p:cNvSpPr>
            <a:spLocks noGrp="1"/>
          </p:cNvSpPr>
          <p:nvPr>
            <p:ph type="sldNum" sz="quarter" idx="11"/>
          </p:nvPr>
        </p:nvSpPr>
        <p:spPr/>
        <p:txBody>
          <a:bodyPr/>
          <a:lstStyle/>
          <a:p>
            <a:fld id="{894E8EF0-91FF-4791-8529-F57CE0475C15}" type="slidenum">
              <a:rPr lang="en-US" smtClean="0"/>
              <a:pPr/>
              <a:t>2</a:t>
            </a:fld>
            <a:endParaRPr lang="en-US" dirty="0"/>
          </a:p>
        </p:txBody>
      </p:sp>
      <p:sp>
        <p:nvSpPr>
          <p:cNvPr id="3" name="Text Placeholder 2"/>
          <p:cNvSpPr>
            <a:spLocks noGrp="1"/>
          </p:cNvSpPr>
          <p:nvPr>
            <p:ph type="body" sz="quarter" idx="12"/>
          </p:nvPr>
        </p:nvSpPr>
        <p:spPr>
          <a:xfrm>
            <a:off x="276225" y="2149321"/>
            <a:ext cx="11885613" cy="2452979"/>
          </a:xfrm>
        </p:spPr>
        <p:txBody>
          <a:bodyPr/>
          <a:lstStyle/>
          <a:p>
            <a:r>
              <a:rPr lang="en-US" dirty="0" smtClean="0"/>
              <a:t>Engagement Phases, Timeline, &amp; Setup</a:t>
            </a:r>
          </a:p>
          <a:p>
            <a:r>
              <a:rPr lang="en-US" dirty="0" smtClean="0"/>
              <a:t>Engagement Delivery</a:t>
            </a:r>
          </a:p>
          <a:p>
            <a:r>
              <a:rPr lang="en-US" dirty="0" smtClean="0"/>
              <a:t>Engagement Closure</a:t>
            </a:r>
          </a:p>
          <a:p>
            <a:r>
              <a:rPr lang="en-US" dirty="0" smtClean="0"/>
              <a:t>Resources</a:t>
            </a:r>
          </a:p>
        </p:txBody>
      </p:sp>
    </p:spTree>
    <p:extLst>
      <p:ext uri="{BB962C8B-B14F-4D97-AF65-F5344CB8AC3E}">
        <p14:creationId xmlns:p14="http://schemas.microsoft.com/office/powerpoint/2010/main" val="116226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60" b="7660"/>
          <a:stretch>
            <a:fillRect/>
          </a:stretch>
        </p:blipFill>
        <p:spPr>
          <a:xfrm flipH="1">
            <a:off x="0" y="0"/>
            <a:ext cx="12436475" cy="6994525"/>
          </a:xfrm>
        </p:spPr>
      </p:pic>
      <p:sp>
        <p:nvSpPr>
          <p:cNvPr id="2" name="Slide Number Placeholder 1"/>
          <p:cNvSpPr>
            <a:spLocks noGrp="1"/>
          </p:cNvSpPr>
          <p:nvPr>
            <p:ph type="sldNum" sz="quarter" idx="12"/>
          </p:nvPr>
        </p:nvSpPr>
        <p:spPr/>
        <p:txBody>
          <a:bodyPr/>
          <a:lstStyle/>
          <a:p>
            <a:fld id="{894E8EF0-91FF-4791-8529-F57CE0475C15}" type="slidenum">
              <a:rPr lang="en-US" smtClean="0"/>
              <a:pPr/>
              <a:t>20</a:t>
            </a:fld>
            <a:endParaRPr lang="en-US" dirty="0"/>
          </a:p>
        </p:txBody>
      </p:sp>
      <p:sp>
        <p:nvSpPr>
          <p:cNvPr id="6" name="Text Placeholder 5"/>
          <p:cNvSpPr>
            <a:spLocks noGrp="1"/>
          </p:cNvSpPr>
          <p:nvPr>
            <p:ph type="body" sz="quarter" idx="14"/>
          </p:nvPr>
        </p:nvSpPr>
        <p:spPr/>
        <p:txBody>
          <a:bodyPr>
            <a:normAutofit/>
          </a:bodyPr>
          <a:lstStyle/>
          <a:p>
            <a:r>
              <a:rPr lang="en-US" sz="3600" dirty="0" smtClean="0"/>
              <a:t>All engagements should end with a presentation of findings and recommendations</a:t>
            </a:r>
            <a:endParaRPr lang="en-US" sz="3600" dirty="0"/>
          </a:p>
        </p:txBody>
      </p:sp>
    </p:spTree>
    <p:extLst>
      <p:ext uri="{BB962C8B-B14F-4D97-AF65-F5344CB8AC3E}">
        <p14:creationId xmlns:p14="http://schemas.microsoft.com/office/powerpoint/2010/main" val="4115151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5287601"/>
          </a:xfrm>
        </p:spPr>
        <p:txBody>
          <a:bodyPr/>
          <a:lstStyle/>
          <a:p>
            <a:r>
              <a:rPr lang="en-US" sz="3600" dirty="0" smtClean="0"/>
              <a:t>Wrap-up presentation should include the following:</a:t>
            </a:r>
          </a:p>
          <a:p>
            <a:r>
              <a:rPr lang="en-US" sz="3600" dirty="0" smtClean="0"/>
              <a:t>Summary of what you did during the engagement</a:t>
            </a:r>
          </a:p>
          <a:p>
            <a:r>
              <a:rPr lang="en-US" sz="3600" dirty="0" smtClean="0"/>
              <a:t>Summary of what you found during the engagement:</a:t>
            </a:r>
          </a:p>
          <a:p>
            <a:pPr lvl="1"/>
            <a:r>
              <a:rPr lang="en-US" dirty="0" smtClean="0"/>
              <a:t>Problem and Solution Statement Recap</a:t>
            </a:r>
          </a:p>
          <a:p>
            <a:pPr lvl="1"/>
            <a:r>
              <a:rPr lang="en-US" dirty="0" smtClean="0"/>
              <a:t>Notable Current State Items Found</a:t>
            </a:r>
          </a:p>
          <a:p>
            <a:pPr lvl="1"/>
            <a:r>
              <a:rPr lang="en-US" dirty="0" smtClean="0"/>
              <a:t>Requirements</a:t>
            </a:r>
          </a:p>
          <a:p>
            <a:pPr lvl="1"/>
            <a:r>
              <a:rPr lang="en-US" dirty="0" smtClean="0"/>
              <a:t>Assumptions</a:t>
            </a:r>
          </a:p>
          <a:p>
            <a:pPr lvl="1"/>
            <a:r>
              <a:rPr lang="en-US" dirty="0" smtClean="0"/>
              <a:t>Constraints</a:t>
            </a:r>
          </a:p>
          <a:p>
            <a:pPr lvl="1"/>
            <a:r>
              <a:rPr lang="en-US" dirty="0" smtClean="0"/>
              <a:t>Issues / Risks</a:t>
            </a:r>
          </a:p>
          <a:p>
            <a:r>
              <a:rPr lang="en-US" sz="3600" dirty="0" smtClean="0"/>
              <a:t>Summary of recommendations</a:t>
            </a:r>
          </a:p>
          <a:p>
            <a:r>
              <a:rPr lang="en-US" sz="3600" dirty="0" smtClean="0"/>
              <a:t>Clear and actionable NEXT STEPS</a:t>
            </a:r>
          </a:p>
        </p:txBody>
      </p:sp>
      <p:sp>
        <p:nvSpPr>
          <p:cNvPr id="6" name="Title 5"/>
          <p:cNvSpPr>
            <a:spLocks noGrp="1"/>
          </p:cNvSpPr>
          <p:nvPr>
            <p:ph type="title"/>
          </p:nvPr>
        </p:nvSpPr>
        <p:spPr/>
        <p:txBody>
          <a:bodyPr/>
          <a:lstStyle/>
          <a:p>
            <a:r>
              <a:rPr lang="en-US" dirty="0" smtClean="0"/>
              <a:t>Final Presentation of Planning Deliverable</a:t>
            </a:r>
            <a:endParaRPr lang="en-US"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21</a:t>
            </a:fld>
            <a:endParaRPr lang="en-US" dirty="0"/>
          </a:p>
        </p:txBody>
      </p:sp>
    </p:spTree>
    <p:extLst>
      <p:ext uri="{BB962C8B-B14F-4D97-AF65-F5344CB8AC3E}">
        <p14:creationId xmlns:p14="http://schemas.microsoft.com/office/powerpoint/2010/main" val="42662683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Engagement Wrap-Up Activities</a:t>
            </a:r>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96102512"/>
              </p:ext>
            </p:extLst>
          </p:nvPr>
        </p:nvGraphicFramePr>
        <p:xfrm>
          <a:off x="274640" y="1225067"/>
          <a:ext cx="11889563" cy="5146235"/>
        </p:xfrm>
        <a:graphic>
          <a:graphicData uri="http://schemas.openxmlformats.org/drawingml/2006/table">
            <a:tbl>
              <a:tblPr firstRow="1" firstCol="1" bandRow="1">
                <a:tableStyleId>{9D7B26C5-4107-4FEC-AEDC-1716B250A1EF}</a:tableStyleId>
              </a:tblPr>
              <a:tblGrid>
                <a:gridCol w="1355738"/>
                <a:gridCol w="2017390"/>
                <a:gridCol w="7197441"/>
                <a:gridCol w="1318994"/>
              </a:tblGrid>
              <a:tr h="271973">
                <a:tc>
                  <a:txBody>
                    <a:bodyPr/>
                    <a:lstStyle/>
                    <a:p>
                      <a:pPr marL="0" marR="0" algn="ctr">
                        <a:lnSpc>
                          <a:spcPct val="100000"/>
                        </a:lnSpc>
                        <a:spcBef>
                          <a:spcPts val="300"/>
                        </a:spcBef>
                        <a:spcAft>
                          <a:spcPts val="300"/>
                        </a:spcAft>
                      </a:pPr>
                      <a:r>
                        <a:rPr lang="en-US" sz="1600" dirty="0">
                          <a:effectLst/>
                        </a:rPr>
                        <a:t>Activity</a:t>
                      </a:r>
                      <a:endParaRPr lang="en-US" sz="1600" b="0" dirty="0">
                        <a:solidFill>
                          <a:srgbClr val="FFFFFF"/>
                        </a:solidFill>
                        <a:effectLst/>
                        <a:latin typeface="+mn-lt"/>
                        <a:ea typeface="Arial Narrow" panose="020B0606020202030204" pitchFamily="34" charset="0"/>
                        <a:cs typeface="Segoe UI" panose="020B0502040204020203" pitchFamily="34" charset="0"/>
                      </a:endParaRPr>
                    </a:p>
                  </a:txBody>
                  <a:tcPr marL="19544" marR="19544" marT="7872" marB="7872" anchor="ctr"/>
                </a:tc>
                <a:tc>
                  <a:txBody>
                    <a:bodyPr/>
                    <a:lstStyle/>
                    <a:p>
                      <a:pPr marL="0" marR="0" algn="ctr">
                        <a:lnSpc>
                          <a:spcPct val="100000"/>
                        </a:lnSpc>
                        <a:spcBef>
                          <a:spcPts val="300"/>
                        </a:spcBef>
                        <a:spcAft>
                          <a:spcPts val="300"/>
                        </a:spcAft>
                      </a:pPr>
                      <a:r>
                        <a:rPr lang="en-US" sz="1600" dirty="0" smtClean="0">
                          <a:effectLst/>
                        </a:rPr>
                        <a:t>Item</a:t>
                      </a:r>
                      <a:endParaRPr lang="en-US" sz="1600" b="0" dirty="0">
                        <a:solidFill>
                          <a:srgbClr val="FFFFFF"/>
                        </a:solidFill>
                        <a:effectLst/>
                        <a:latin typeface="+mn-lt"/>
                        <a:ea typeface="Arial Narrow" panose="020B0606020202030204" pitchFamily="34" charset="0"/>
                        <a:cs typeface="Segoe UI" panose="020B0502040204020203" pitchFamily="34" charset="0"/>
                      </a:endParaRPr>
                    </a:p>
                  </a:txBody>
                  <a:tcPr marL="19544" marR="19544" marT="7872" marB="7872" anchor="ctr"/>
                </a:tc>
                <a:tc>
                  <a:txBody>
                    <a:bodyPr/>
                    <a:lstStyle/>
                    <a:p>
                      <a:pPr marL="0" marR="0" algn="ctr">
                        <a:lnSpc>
                          <a:spcPct val="100000"/>
                        </a:lnSpc>
                        <a:spcBef>
                          <a:spcPts val="300"/>
                        </a:spcBef>
                        <a:spcAft>
                          <a:spcPts val="300"/>
                        </a:spcAft>
                      </a:pPr>
                      <a:r>
                        <a:rPr lang="en-US" sz="1600" dirty="0">
                          <a:effectLst/>
                        </a:rPr>
                        <a:t>Description</a:t>
                      </a:r>
                      <a:endParaRPr lang="en-US" sz="1600" b="0" dirty="0">
                        <a:solidFill>
                          <a:srgbClr val="FFFFFF"/>
                        </a:solidFill>
                        <a:effectLst/>
                        <a:latin typeface="+mn-lt"/>
                        <a:ea typeface="Arial Narrow" panose="020B0606020202030204" pitchFamily="34" charset="0"/>
                        <a:cs typeface="Segoe UI" panose="020B0502040204020203" pitchFamily="34" charset="0"/>
                      </a:endParaRPr>
                    </a:p>
                  </a:txBody>
                  <a:tcPr marL="19544" marR="19544" marT="7872" marB="7872" anchor="ctr"/>
                </a:tc>
                <a:tc>
                  <a:txBody>
                    <a:bodyPr/>
                    <a:lstStyle/>
                    <a:p>
                      <a:pPr marL="0" marR="0" algn="ctr">
                        <a:lnSpc>
                          <a:spcPct val="100000"/>
                        </a:lnSpc>
                        <a:spcBef>
                          <a:spcPts val="300"/>
                        </a:spcBef>
                        <a:spcAft>
                          <a:spcPts val="300"/>
                        </a:spcAft>
                      </a:pPr>
                      <a:r>
                        <a:rPr lang="en-US" sz="1600" dirty="0">
                          <a:effectLst/>
                        </a:rPr>
                        <a:t>Mandatory</a:t>
                      </a:r>
                      <a:endParaRPr lang="en-US" sz="1600" b="0" dirty="0">
                        <a:solidFill>
                          <a:srgbClr val="FFFFFF"/>
                        </a:solidFill>
                        <a:effectLst/>
                        <a:latin typeface="+mn-lt"/>
                        <a:ea typeface="Arial Narrow" panose="020B0606020202030204" pitchFamily="34" charset="0"/>
                        <a:cs typeface="Segoe UI" panose="020B0502040204020203" pitchFamily="34" charset="0"/>
                      </a:endParaRPr>
                    </a:p>
                  </a:txBody>
                  <a:tcPr marL="19544" marR="19544" marT="7872" marB="7872" anchor="ctr"/>
                </a:tc>
              </a:tr>
              <a:tr h="768916">
                <a:tc>
                  <a:txBody>
                    <a:bodyPr/>
                    <a:lstStyle/>
                    <a:p>
                      <a:pPr marL="0" marR="0" algn="ctr">
                        <a:lnSpc>
                          <a:spcPct val="100000"/>
                        </a:lnSpc>
                        <a:spcBef>
                          <a:spcPts val="0"/>
                        </a:spcBef>
                        <a:spcAft>
                          <a:spcPts val="0"/>
                        </a:spcAft>
                      </a:pPr>
                      <a:r>
                        <a:rPr lang="en-US" sz="1600" dirty="0">
                          <a:effectLst/>
                        </a:rPr>
                        <a:t>Deliver to customer</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smtClean="0">
                          <a:effectLst/>
                        </a:rPr>
                        <a:t>Final customer deliverable</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a:effectLst/>
                        </a:rPr>
                        <a:t>The content of </a:t>
                      </a:r>
                      <a:r>
                        <a:rPr lang="en-US" sz="1600" dirty="0" smtClean="0">
                          <a:effectLst/>
                        </a:rPr>
                        <a:t>the customer </a:t>
                      </a:r>
                      <a:r>
                        <a:rPr lang="en-US" sz="1600" dirty="0">
                          <a:effectLst/>
                        </a:rPr>
                        <a:t>deliverable is the result of the pre-engagement </a:t>
                      </a:r>
                      <a:r>
                        <a:rPr lang="en-US" sz="1600" dirty="0" smtClean="0">
                          <a:effectLst/>
                        </a:rPr>
                        <a:t>questionnaire (if applicable) </a:t>
                      </a:r>
                      <a:r>
                        <a:rPr lang="en-US" sz="1600" dirty="0">
                          <a:effectLst/>
                        </a:rPr>
                        <a:t>and all activities during the engagement</a:t>
                      </a:r>
                      <a:r>
                        <a:rPr lang="en-US" sz="1600" dirty="0" smtClean="0">
                          <a:effectLst/>
                        </a:rPr>
                        <a:t>.</a:t>
                      </a:r>
                      <a:endParaRPr lang="en-US" sz="1600" b="0" dirty="0" smtClean="0">
                        <a:effectLst/>
                        <a:latin typeface="+mn-lt"/>
                      </a:endParaRPr>
                    </a:p>
                  </a:txBody>
                  <a:tcPr marL="19544" marR="19544" marT="7872" marB="7872" anchor="ctr"/>
                </a:tc>
                <a:tc>
                  <a:txBody>
                    <a:bodyPr/>
                    <a:lstStyle/>
                    <a:p>
                      <a:pPr marL="0" marR="0" algn="ctr">
                        <a:lnSpc>
                          <a:spcPct val="100000"/>
                        </a:lnSpc>
                        <a:spcBef>
                          <a:spcPts val="0"/>
                        </a:spcBef>
                        <a:spcAft>
                          <a:spcPts val="0"/>
                        </a:spcAft>
                      </a:pPr>
                      <a:r>
                        <a:rPr lang="en-US" sz="1600" dirty="0">
                          <a:effectLst/>
                        </a:rPr>
                        <a:t>Yes</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r>
              <a:tr h="768916">
                <a:tc>
                  <a:txBody>
                    <a:bodyPr/>
                    <a:lstStyle/>
                    <a:p>
                      <a:pPr marL="0" marR="0" algn="ctr">
                        <a:lnSpc>
                          <a:spcPct val="100000"/>
                        </a:lnSpc>
                        <a:spcBef>
                          <a:spcPts val="0"/>
                        </a:spcBef>
                        <a:spcAft>
                          <a:spcPts val="0"/>
                        </a:spcAft>
                      </a:pPr>
                      <a:r>
                        <a:rPr lang="en-US" sz="1600" dirty="0">
                          <a:effectLst/>
                        </a:rPr>
                        <a:t>Deliver to customer</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a:effectLst/>
                        </a:rPr>
                        <a:t>Delivery </a:t>
                      </a:r>
                      <a:r>
                        <a:rPr lang="en-US" sz="1600" dirty="0" smtClean="0">
                          <a:effectLst/>
                        </a:rPr>
                        <a:t/>
                      </a:r>
                      <a:br>
                        <a:rPr lang="en-US" sz="1600" dirty="0" smtClean="0">
                          <a:effectLst/>
                        </a:rPr>
                      </a:br>
                      <a:r>
                        <a:rPr lang="en-US" sz="1600" dirty="0" smtClean="0">
                          <a:effectLst/>
                        </a:rPr>
                        <a:t>Evaluation </a:t>
                      </a:r>
                      <a:r>
                        <a:rPr lang="en-US" sz="1600" dirty="0">
                          <a:effectLst/>
                        </a:rPr>
                        <a:t>Form</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smtClean="0">
                          <a:effectLst/>
                        </a:rPr>
                        <a:t>This </a:t>
                      </a:r>
                      <a:r>
                        <a:rPr lang="en-US" sz="1600" dirty="0">
                          <a:effectLst/>
                        </a:rPr>
                        <a:t>will provide valuable data for the </a:t>
                      </a:r>
                      <a:r>
                        <a:rPr lang="en-US" sz="1600" dirty="0" smtClean="0">
                          <a:effectLst/>
                        </a:rPr>
                        <a:t>Partner </a:t>
                      </a:r>
                      <a:r>
                        <a:rPr lang="en-US" sz="1600" dirty="0">
                          <a:effectLst/>
                        </a:rPr>
                        <a:t>to tailor future deliveries and feedback for the delivery consultant to perfect their delivery style.</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gn="ctr">
                        <a:lnSpc>
                          <a:spcPct val="100000"/>
                        </a:lnSpc>
                        <a:spcBef>
                          <a:spcPts val="0"/>
                        </a:spcBef>
                        <a:spcAft>
                          <a:spcPts val="0"/>
                        </a:spcAft>
                      </a:pPr>
                      <a:r>
                        <a:rPr lang="en-US" sz="1600" dirty="0">
                          <a:effectLst/>
                        </a:rPr>
                        <a:t>No</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r>
              <a:tr h="768916">
                <a:tc>
                  <a:txBody>
                    <a:bodyPr/>
                    <a:lstStyle/>
                    <a:p>
                      <a:pPr marL="0" marR="0" algn="ctr">
                        <a:lnSpc>
                          <a:spcPct val="100000"/>
                        </a:lnSpc>
                        <a:spcBef>
                          <a:spcPts val="0"/>
                        </a:spcBef>
                        <a:spcAft>
                          <a:spcPts val="0"/>
                        </a:spcAft>
                      </a:pPr>
                      <a:r>
                        <a:rPr lang="en-US" sz="1600" dirty="0">
                          <a:effectLst/>
                        </a:rPr>
                        <a:t>Deliver to customer</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a:effectLst/>
                        </a:rPr>
                        <a:t>Slide </a:t>
                      </a:r>
                      <a:r>
                        <a:rPr lang="en-US" sz="1600" dirty="0" smtClean="0">
                          <a:effectLst/>
                        </a:rPr>
                        <a:t>decks </a:t>
                      </a:r>
                      <a:br>
                        <a:rPr lang="en-US" sz="1600" dirty="0" smtClean="0">
                          <a:effectLst/>
                        </a:rPr>
                      </a:br>
                      <a:r>
                        <a:rPr lang="en-US" sz="1600" dirty="0" smtClean="0">
                          <a:effectLst/>
                        </a:rPr>
                        <a:t>(if</a:t>
                      </a:r>
                      <a:r>
                        <a:rPr lang="en-US" sz="1600" baseline="0" dirty="0" smtClean="0">
                          <a:effectLst/>
                        </a:rPr>
                        <a:t> applicable)</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smtClean="0">
                          <a:effectLst/>
                        </a:rPr>
                        <a:t>Some programs allow the </a:t>
                      </a:r>
                      <a:r>
                        <a:rPr lang="en-US" sz="1600" dirty="0">
                          <a:effectLst/>
                        </a:rPr>
                        <a:t>slides that are used for the </a:t>
                      </a:r>
                      <a:r>
                        <a:rPr lang="en-US" sz="1600" dirty="0" smtClean="0">
                          <a:effectLst/>
                        </a:rPr>
                        <a:t>presentations to be left with the </a:t>
                      </a:r>
                      <a:r>
                        <a:rPr lang="en-US" sz="1600" dirty="0">
                          <a:effectLst/>
                        </a:rPr>
                        <a:t>customer</a:t>
                      </a:r>
                      <a:r>
                        <a:rPr lang="en-US" sz="1600" dirty="0" smtClean="0">
                          <a:effectLst/>
                        </a:rPr>
                        <a:t>.  Check with your individual</a:t>
                      </a:r>
                      <a:r>
                        <a:rPr lang="en-US" sz="1600" baseline="0" dirty="0" smtClean="0">
                          <a:effectLst/>
                        </a:rPr>
                        <a:t> program for details.</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gn="ctr">
                        <a:lnSpc>
                          <a:spcPct val="100000"/>
                        </a:lnSpc>
                        <a:spcBef>
                          <a:spcPts val="0"/>
                        </a:spcBef>
                        <a:spcAft>
                          <a:spcPts val="0"/>
                        </a:spcAft>
                      </a:pPr>
                      <a:r>
                        <a:rPr lang="en-US" sz="1600" dirty="0">
                          <a:effectLst/>
                        </a:rPr>
                        <a:t>No</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r>
              <a:tr h="1038407">
                <a:tc>
                  <a:txBody>
                    <a:bodyPr/>
                    <a:lstStyle/>
                    <a:p>
                      <a:pPr marL="0" marR="0" algn="ctr">
                        <a:lnSpc>
                          <a:spcPct val="100000"/>
                        </a:lnSpc>
                        <a:spcBef>
                          <a:spcPts val="0"/>
                        </a:spcBef>
                        <a:spcAft>
                          <a:spcPts val="0"/>
                        </a:spcAft>
                      </a:pPr>
                      <a:r>
                        <a:rPr lang="en-US" sz="1600" dirty="0">
                          <a:effectLst/>
                        </a:rPr>
                        <a:t>Get Paid</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a:effectLst/>
                        </a:rPr>
                        <a:t>Planning Services Completion </a:t>
                      </a:r>
                      <a:r>
                        <a:rPr lang="en-US" sz="1600" dirty="0" smtClean="0">
                          <a:effectLst/>
                        </a:rPr>
                        <a:t>Report / Final</a:t>
                      </a:r>
                      <a:r>
                        <a:rPr lang="en-US" sz="1600" baseline="0" dirty="0" smtClean="0">
                          <a:effectLst/>
                        </a:rPr>
                        <a:t> customer deliverable</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smtClean="0">
                          <a:effectLst/>
                        </a:rPr>
                        <a:t>The customer deliverable is the proof</a:t>
                      </a:r>
                      <a:r>
                        <a:rPr lang="en-US" sz="1600" baseline="0" dirty="0" smtClean="0">
                          <a:effectLst/>
                        </a:rPr>
                        <a:t> of delivery </a:t>
                      </a:r>
                      <a:r>
                        <a:rPr lang="en-US" sz="1600" dirty="0" smtClean="0">
                          <a:effectLst/>
                        </a:rPr>
                        <a:t>of </a:t>
                      </a:r>
                      <a:r>
                        <a:rPr lang="en-US" sz="1600" dirty="0">
                          <a:effectLst/>
                        </a:rPr>
                        <a:t>an engagement. </a:t>
                      </a:r>
                      <a:r>
                        <a:rPr lang="en-US" sz="1600" dirty="0" smtClean="0">
                          <a:effectLst/>
                        </a:rPr>
                        <a:t>This customer deliverable must be uploaded </a:t>
                      </a:r>
                      <a:r>
                        <a:rPr lang="en-US" sz="1600" dirty="0">
                          <a:effectLst/>
                        </a:rPr>
                        <a:t>into </a:t>
                      </a:r>
                      <a:r>
                        <a:rPr lang="en-US" sz="1600" u="none" dirty="0" smtClean="0">
                          <a:effectLst/>
                        </a:rPr>
                        <a:t>VVR</a:t>
                      </a:r>
                      <a:r>
                        <a:rPr lang="en-US" sz="1600" dirty="0" smtClean="0">
                          <a:effectLst/>
                        </a:rPr>
                        <a:t> </a:t>
                      </a:r>
                      <a:r>
                        <a:rPr lang="en-US" sz="1600" dirty="0">
                          <a:effectLst/>
                        </a:rPr>
                        <a:t>as part of the </a:t>
                      </a:r>
                      <a:r>
                        <a:rPr lang="en-US" sz="1600" dirty="0" smtClean="0">
                          <a:effectLst/>
                        </a:rPr>
                        <a:t>redemption </a:t>
                      </a:r>
                      <a:r>
                        <a:rPr lang="en-US" sz="1600" dirty="0">
                          <a:effectLst/>
                        </a:rPr>
                        <a:t>and payment process</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gn="ctr">
                        <a:lnSpc>
                          <a:spcPct val="100000"/>
                        </a:lnSpc>
                        <a:spcBef>
                          <a:spcPts val="0"/>
                        </a:spcBef>
                        <a:spcAft>
                          <a:spcPts val="0"/>
                        </a:spcAft>
                      </a:pPr>
                      <a:r>
                        <a:rPr lang="en-US" sz="1600" dirty="0">
                          <a:effectLst/>
                        </a:rPr>
                        <a:t>Yes</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r>
              <a:tr h="782929">
                <a:tc>
                  <a:txBody>
                    <a:bodyPr/>
                    <a:lstStyle/>
                    <a:p>
                      <a:pPr marL="0" marR="0" algn="ctr">
                        <a:lnSpc>
                          <a:spcPct val="100000"/>
                        </a:lnSpc>
                        <a:spcBef>
                          <a:spcPts val="0"/>
                        </a:spcBef>
                        <a:spcAft>
                          <a:spcPts val="0"/>
                        </a:spcAft>
                      </a:pPr>
                      <a:r>
                        <a:rPr lang="en-US" sz="1600" dirty="0">
                          <a:effectLst/>
                        </a:rPr>
                        <a:t>Get Paid</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a:effectLst/>
                        </a:rPr>
                        <a:t>Voucher steps to redeem/get-paid</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a:effectLst/>
                        </a:rPr>
                        <a:t>The Partner redeems the voucher at the end of the engagement by submitting the deliverables through the Voucher Validation and Redemption (VVR) </a:t>
                      </a:r>
                      <a:r>
                        <a:rPr lang="en-US" sz="1600" dirty="0" smtClean="0">
                          <a:effectLst/>
                        </a:rPr>
                        <a:t>Tool</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gn="ctr">
                        <a:lnSpc>
                          <a:spcPct val="100000"/>
                        </a:lnSpc>
                        <a:spcBef>
                          <a:spcPts val="0"/>
                        </a:spcBef>
                        <a:spcAft>
                          <a:spcPts val="0"/>
                        </a:spcAft>
                      </a:pPr>
                      <a:r>
                        <a:rPr lang="en-US" sz="1600" dirty="0">
                          <a:effectLst/>
                        </a:rPr>
                        <a:t>Yes</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r>
              <a:tr h="746178">
                <a:tc>
                  <a:txBody>
                    <a:bodyPr/>
                    <a:lstStyle/>
                    <a:p>
                      <a:pPr marL="0" marR="0" algn="ctr">
                        <a:lnSpc>
                          <a:spcPct val="100000"/>
                        </a:lnSpc>
                        <a:spcBef>
                          <a:spcPts val="0"/>
                        </a:spcBef>
                        <a:spcAft>
                          <a:spcPts val="0"/>
                        </a:spcAft>
                      </a:pPr>
                      <a:r>
                        <a:rPr lang="en-US" sz="1600" dirty="0">
                          <a:effectLst/>
                        </a:rPr>
                        <a:t>Customer Survey</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smtClean="0">
                          <a:effectLst/>
                        </a:rPr>
                        <a:t>Third-party survey</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nSpc>
                          <a:spcPct val="100000"/>
                        </a:lnSpc>
                        <a:spcBef>
                          <a:spcPts val="0"/>
                        </a:spcBef>
                        <a:spcAft>
                          <a:spcPts val="0"/>
                        </a:spcAft>
                      </a:pPr>
                      <a:r>
                        <a:rPr lang="en-US" sz="1600" dirty="0" smtClean="0">
                          <a:effectLst/>
                        </a:rPr>
                        <a:t>This </a:t>
                      </a:r>
                      <a:r>
                        <a:rPr lang="en-US" sz="1600" dirty="0">
                          <a:effectLst/>
                        </a:rPr>
                        <a:t>customer survey is optional and allows the customer to provide feedback on Packaged Services as part of their SA benefit.</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c>
                  <a:txBody>
                    <a:bodyPr/>
                    <a:lstStyle/>
                    <a:p>
                      <a:pPr marL="0" marR="0" algn="ctr">
                        <a:lnSpc>
                          <a:spcPct val="100000"/>
                        </a:lnSpc>
                        <a:spcBef>
                          <a:spcPts val="0"/>
                        </a:spcBef>
                        <a:spcAft>
                          <a:spcPts val="0"/>
                        </a:spcAft>
                      </a:pPr>
                      <a:r>
                        <a:rPr lang="en-US" sz="1600" dirty="0">
                          <a:effectLst/>
                        </a:rPr>
                        <a:t>No</a:t>
                      </a:r>
                      <a:endParaRPr lang="en-US" sz="1600" b="0" dirty="0">
                        <a:solidFill>
                          <a:srgbClr val="505050"/>
                        </a:solidFill>
                        <a:effectLst/>
                        <a:latin typeface="+mn-lt"/>
                        <a:ea typeface="Segoe UI" panose="020B0502040204020203" pitchFamily="34" charset="0"/>
                        <a:cs typeface="Times New Roman" panose="02020603050405020304" pitchFamily="18" charset="0"/>
                      </a:endParaRPr>
                    </a:p>
                  </a:txBody>
                  <a:tcPr marL="19544" marR="19544" marT="7872" marB="7872" anchor="ctr"/>
                </a:tc>
              </a:tr>
            </a:tbl>
          </a:graphicData>
        </a:graphic>
      </p:graphicFrame>
    </p:spTree>
    <p:extLst>
      <p:ext uri="{BB962C8B-B14F-4D97-AF65-F5344CB8AC3E}">
        <p14:creationId xmlns:p14="http://schemas.microsoft.com/office/powerpoint/2010/main" val="40524351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2" name="Slide Number Placeholder 1"/>
          <p:cNvSpPr>
            <a:spLocks noGrp="1"/>
          </p:cNvSpPr>
          <p:nvPr>
            <p:ph type="sldNum" sz="quarter" idx="11"/>
          </p:nvPr>
        </p:nvSpPr>
        <p:spPr/>
        <p:txBody>
          <a:bodyPr/>
          <a:lstStyle/>
          <a:p>
            <a:fld id="{894E8EF0-91FF-4791-8529-F57CE0475C15}" type="slidenum">
              <a:rPr lang="en-US" smtClean="0"/>
              <a:pPr/>
              <a:t>23</a:t>
            </a:fld>
            <a:endParaRPr lang="en-US" dirty="0"/>
          </a:p>
        </p:txBody>
      </p:sp>
    </p:spTree>
    <p:extLst>
      <p:ext uri="{BB962C8B-B14F-4D97-AF65-F5344CB8AC3E}">
        <p14:creationId xmlns:p14="http://schemas.microsoft.com/office/powerpoint/2010/main" val="5873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a:solidFill>
                  <a:srgbClr val="68217A"/>
                </a:solidFill>
              </a:rPr>
              <a:pPr/>
              <a:t>24</a:t>
            </a:fld>
            <a:endParaRPr dirty="0">
              <a:solidFill>
                <a:srgbClr val="68217A"/>
              </a:solidFill>
            </a:endParaRPr>
          </a:p>
        </p:txBody>
      </p:sp>
      <p:sp>
        <p:nvSpPr>
          <p:cNvPr id="4" name="TextBox 3"/>
          <p:cNvSpPr txBox="1"/>
          <p:nvPr/>
        </p:nvSpPr>
        <p:spPr>
          <a:xfrm>
            <a:off x="468630" y="1817370"/>
            <a:ext cx="11121390" cy="1554480"/>
          </a:xfrm>
          <a:prstGeom prst="rect">
            <a:avLst/>
          </a:prstGeom>
          <a:noFill/>
        </p:spPr>
        <p:txBody>
          <a:bodyPr wrap="square" lIns="182880" tIns="146304" rIns="182880" bIns="146304" rtlCol="0">
            <a:noAutofit/>
          </a:bodyPr>
          <a:lstStyle/>
          <a:p>
            <a:endParaRPr lang="en-US" sz="2400" spc="-70" dirty="0" smtClean="0">
              <a:gradFill>
                <a:gsLst>
                  <a:gs pos="2917">
                    <a:srgbClr val="4F4F4F"/>
                  </a:gs>
                  <a:gs pos="30000">
                    <a:srgbClr val="4F4F4F"/>
                  </a:gs>
                </a:gsLst>
                <a:lin ang="5400000" scaled="0"/>
              </a:gradFill>
            </a:endParaRPr>
          </a:p>
        </p:txBody>
      </p:sp>
      <p:graphicFrame>
        <p:nvGraphicFramePr>
          <p:cNvPr id="5" name="Table 4"/>
          <p:cNvGraphicFramePr>
            <a:graphicFrameLocks noGrp="1"/>
          </p:cNvGraphicFramePr>
          <p:nvPr>
            <p:extLst>
              <p:ext uri="{D42A27DB-BD31-4B8C-83A1-F6EECF244321}">
                <p14:modId xmlns:p14="http://schemas.microsoft.com/office/powerpoint/2010/main" val="818619198"/>
              </p:ext>
            </p:extLst>
          </p:nvPr>
        </p:nvGraphicFramePr>
        <p:xfrm>
          <a:off x="276225" y="1214437"/>
          <a:ext cx="11884025" cy="5150618"/>
        </p:xfrm>
        <a:graphic>
          <a:graphicData uri="http://schemas.openxmlformats.org/drawingml/2006/table">
            <a:tbl>
              <a:tblPr firstRow="1" bandRow="1">
                <a:tableStyleId>{9D7B26C5-4107-4FEC-AEDC-1716B250A1EF}</a:tableStyleId>
              </a:tblPr>
              <a:tblGrid>
                <a:gridCol w="4266278"/>
                <a:gridCol w="7617747"/>
              </a:tblGrid>
              <a:tr h="399339">
                <a:tc>
                  <a:txBody>
                    <a:bodyPr/>
                    <a:lstStyle/>
                    <a:p>
                      <a:r>
                        <a:rPr lang="en-US" sz="1800" dirty="0" smtClean="0"/>
                        <a:t>Training/Guidance,</a:t>
                      </a:r>
                      <a:r>
                        <a:rPr lang="en-US" sz="1800" baseline="0" dirty="0" smtClean="0"/>
                        <a:t> Tools and Sites</a:t>
                      </a:r>
                      <a:endParaRPr lang="en-US" sz="1800" b="0" dirty="0"/>
                    </a:p>
                  </a:txBody>
                  <a:tcPr/>
                </a:tc>
                <a:tc>
                  <a:txBody>
                    <a:bodyPr/>
                    <a:lstStyle/>
                    <a:p>
                      <a:r>
                        <a:rPr lang="en-US" sz="1800" dirty="0" smtClean="0"/>
                        <a:t>Description</a:t>
                      </a:r>
                      <a:endParaRPr lang="en-US" sz="1800" b="0" dirty="0"/>
                    </a:p>
                  </a:txBody>
                  <a:tcPr/>
                </a:tc>
              </a:tr>
              <a:tr h="80295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u="sng" kern="1200" dirty="0" smtClean="0">
                          <a:effectLst/>
                          <a:hlinkClick r:id="rId3"/>
                        </a:rPr>
                        <a:t>SA Planning Services Partner Portal</a:t>
                      </a:r>
                      <a:endParaRPr lang="en-US" sz="1600" kern="1200" dirty="0" smtClean="0">
                        <a:solidFill>
                          <a:schemeClr val="dk1"/>
                        </a:solidFill>
                        <a:effectLst/>
                        <a:latin typeface="+mn-lt"/>
                        <a:ea typeface="+mn-ea"/>
                        <a:cs typeface="+mn-cs"/>
                      </a:endParaRPr>
                    </a:p>
                  </a:txBody>
                  <a:tcPr/>
                </a:tc>
                <a:tc>
                  <a:txBody>
                    <a:bodyPr/>
                    <a:lstStyle/>
                    <a:p>
                      <a:r>
                        <a:rPr lang="en-US" sz="1600" dirty="0" smtClean="0"/>
                        <a:t>PS</a:t>
                      </a:r>
                      <a:r>
                        <a:rPr lang="en-US" sz="1600" baseline="0" dirty="0" smtClean="0"/>
                        <a:t> programs portal including information on the value of the benefit, “how-to” resources for selling and delivering by PS type, required deliverables, process templates and resources.  </a:t>
                      </a:r>
                      <a:endParaRPr lang="en-US" sz="1600" b="0" dirty="0">
                        <a:solidFill>
                          <a:srgbClr val="0A5BBA"/>
                        </a:solidFill>
                      </a:endParaRPr>
                    </a:p>
                  </a:txBody>
                  <a:tcPr/>
                </a:tc>
              </a:tr>
              <a:tr h="56504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u="sng" kern="1200" dirty="0" smtClean="0">
                          <a:effectLst/>
                          <a:hlinkClick r:id="rId4"/>
                        </a:rPr>
                        <a:t>Required Deliverables by PS Type</a:t>
                      </a:r>
                      <a:endParaRPr lang="en-US" sz="1600" kern="1200" dirty="0" smtClean="0">
                        <a:effectLs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mn-lt"/>
                        <a:ea typeface="+mn-ea"/>
                        <a:cs typeface="+mn-cs"/>
                      </a:endParaRPr>
                    </a:p>
                  </a:txBody>
                  <a:tcPr/>
                </a:tc>
                <a:tc>
                  <a:txBody>
                    <a:bodyPr/>
                    <a:lstStyle/>
                    <a:p>
                      <a:r>
                        <a:rPr lang="en-US" sz="1600" baseline="0" dirty="0" smtClean="0"/>
                        <a:t>Access the Required Deliverable templates by PS type, and the link to the Completion Report.</a:t>
                      </a:r>
                      <a:endParaRPr lang="en-US" sz="1600" b="0" baseline="0" dirty="0" smtClean="0">
                        <a:solidFill>
                          <a:srgbClr val="0A5BBA"/>
                        </a:solidFill>
                      </a:endParaRPr>
                    </a:p>
                  </a:txBody>
                  <a:tcPr/>
                </a:tc>
              </a:tr>
              <a:tr h="56504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u="sng" kern="1200" dirty="0" smtClean="0">
                          <a:effectLst/>
                          <a:hlinkClick r:id="rId5"/>
                        </a:rPr>
                        <a:t>Planning Services Completion Report </a:t>
                      </a:r>
                      <a:endParaRPr lang="en-US" sz="1600" kern="1200" dirty="0" smtClean="0">
                        <a:effectLs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mn-lt"/>
                        <a:ea typeface="+mn-ea"/>
                        <a:cs typeface="+mn-cs"/>
                      </a:endParaRPr>
                    </a:p>
                  </a:txBody>
                  <a:tcPr/>
                </a:tc>
                <a:tc>
                  <a:txBody>
                    <a:bodyPr/>
                    <a:lstStyle/>
                    <a:p>
                      <a:r>
                        <a:rPr lang="en-US" sz="1600" baseline="0" dirty="0" smtClean="0"/>
                        <a:t>Link to InfoPath Form; one of the 2 required deliverables.</a:t>
                      </a:r>
                      <a:endParaRPr lang="en-US" sz="1600" b="0" baseline="0" dirty="0" smtClean="0">
                        <a:solidFill>
                          <a:srgbClr val="0A5BBA"/>
                        </a:solidFill>
                      </a:endParaRPr>
                    </a:p>
                  </a:txBody>
                  <a:tcPr/>
                </a:tc>
              </a:tr>
              <a:tr h="80295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u="sng" kern="1200" dirty="0" smtClean="0">
                          <a:effectLst/>
                          <a:hlinkClick r:id="rId6"/>
                        </a:rPr>
                        <a:t>Planning Services:  Voucher Life Cycle Videos</a:t>
                      </a:r>
                      <a:endParaRPr lang="en-US" sz="1600" kern="1200" dirty="0" smtClean="0">
                        <a:effectLs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mn-lt"/>
                        <a:ea typeface="+mn-ea"/>
                        <a:cs typeface="+mn-cs"/>
                      </a:endParaRPr>
                    </a:p>
                  </a:txBody>
                  <a:tcPr/>
                </a:tc>
                <a:tc>
                  <a:txBody>
                    <a:bodyPr/>
                    <a:lstStyle/>
                    <a:p>
                      <a:r>
                        <a:rPr lang="en-US" sz="1600" baseline="0" dirty="0" smtClean="0"/>
                        <a:t>Short 5-part series of videos demonstrating the end-to-end voucher life cycle steps including Creating, Reserving and Redeeming PS vouchers, and creating a payment request.</a:t>
                      </a:r>
                      <a:endParaRPr lang="en-US" sz="1600" b="0" baseline="0" dirty="0" smtClean="0">
                        <a:solidFill>
                          <a:srgbClr val="0A5BBA"/>
                        </a:solidFill>
                      </a:endParaRPr>
                    </a:p>
                  </a:txBody>
                  <a:tcPr/>
                </a:tc>
              </a:tr>
              <a:tr h="56504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u="sng" kern="1200" dirty="0" smtClean="0">
                          <a:effectLst/>
                          <a:hlinkClick r:id="rId7"/>
                        </a:rPr>
                        <a:t>Voucher Validation &amp; Redemption (VVR) Tool</a:t>
                      </a:r>
                      <a:endParaRPr lang="en-US" sz="1600" kern="1200" dirty="0" smtClean="0">
                        <a:effectLst/>
                      </a:endParaRPr>
                    </a:p>
                  </a:txBody>
                  <a:tcPr/>
                </a:tc>
                <a:tc>
                  <a:txBody>
                    <a:bodyPr/>
                    <a:lstStyle/>
                    <a:p>
                      <a:r>
                        <a:rPr lang="en-US" sz="1600" dirty="0" smtClean="0"/>
                        <a:t>Partner-facing</a:t>
                      </a:r>
                      <a:r>
                        <a:rPr lang="en-US" sz="1600" baseline="0" dirty="0" smtClean="0"/>
                        <a:t> internal tool used by Planning Services’ partners to reserve and redeem vouchers.</a:t>
                      </a:r>
                      <a:endParaRPr lang="en-US" sz="1600" b="0" dirty="0">
                        <a:solidFill>
                          <a:srgbClr val="0A5BBA"/>
                        </a:solidFill>
                      </a:endParaRPr>
                    </a:p>
                  </a:txBody>
                  <a:tcPr/>
                </a:tc>
              </a:tr>
              <a:tr h="802956">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kern="1200" dirty="0" smtClean="0">
                          <a:effectLst/>
                          <a:hlinkClick r:id="rId8"/>
                        </a:rPr>
                        <a:t>Frequently Asked Questions</a:t>
                      </a:r>
                      <a:endParaRPr lang="en-US" sz="1600" kern="1200" dirty="0" smtClean="0">
                        <a:solidFill>
                          <a:schemeClr val="dk1"/>
                        </a:solidFill>
                        <a:effectLst/>
                        <a:latin typeface="+mn-lt"/>
                        <a:ea typeface="+mn-ea"/>
                        <a:cs typeface="+mn-cs"/>
                      </a:endParaRPr>
                    </a:p>
                  </a:txBody>
                  <a:tcPr/>
                </a:tc>
                <a:tc>
                  <a:txBody>
                    <a:bodyPr/>
                    <a:lstStyle/>
                    <a:p>
                      <a:r>
                        <a:rPr lang="en-US" sz="1600" baseline="0" dirty="0" smtClean="0"/>
                        <a:t>List of the top Frequently Asked Questions about the Software Assurance Planning Services </a:t>
                      </a:r>
                      <a:endParaRPr lang="en-US" sz="1600" b="0" baseline="0" dirty="0" smtClean="0">
                        <a:solidFill>
                          <a:srgbClr val="0A5BBA"/>
                        </a:solidFill>
                      </a:endParaRPr>
                    </a:p>
                  </a:txBody>
                  <a:tcPr/>
                </a:tc>
              </a:tr>
              <a:tr h="565043">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600" kern="1200" dirty="0" smtClean="0">
                          <a:effectLst/>
                          <a:hlinkClick r:id="rId9"/>
                        </a:rPr>
                        <a:t>Contact Us</a:t>
                      </a:r>
                      <a:r>
                        <a:rPr lang="en-US" sz="1600" kern="1200" dirty="0" smtClean="0">
                          <a:effectLst/>
                        </a:rPr>
                        <a:t> </a:t>
                      </a:r>
                      <a:endParaRPr lang="en-US" sz="1600" kern="1200" dirty="0" smtClean="0">
                        <a:solidFill>
                          <a:schemeClr val="dk1"/>
                        </a:solidFill>
                        <a:effectLst/>
                        <a:latin typeface="+mn-lt"/>
                        <a:ea typeface="+mn-ea"/>
                        <a:cs typeface="+mn-cs"/>
                      </a:endParaRPr>
                    </a:p>
                  </a:txBody>
                  <a:tcPr/>
                </a:tc>
                <a:tc>
                  <a:txBody>
                    <a:bodyPr/>
                    <a:lstStyle/>
                    <a:p>
                      <a:r>
                        <a:rPr lang="en-US" sz="1600" dirty="0" smtClean="0"/>
                        <a:t>Contact the help aliases for each of the Planning Services.  </a:t>
                      </a:r>
                      <a:endParaRPr lang="en-US" sz="1600" b="0" dirty="0">
                        <a:solidFill>
                          <a:srgbClr val="0A5BBA"/>
                        </a:solidFill>
                      </a:endParaRPr>
                    </a:p>
                  </a:txBody>
                  <a:tcPr/>
                </a:tc>
              </a:tr>
            </a:tbl>
          </a:graphicData>
        </a:graphic>
      </p:graphicFrame>
    </p:spTree>
    <p:extLst>
      <p:ext uri="{BB962C8B-B14F-4D97-AF65-F5344CB8AC3E}">
        <p14:creationId xmlns:p14="http://schemas.microsoft.com/office/powerpoint/2010/main" val="16732864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o Light"/>
              </a:rPr>
              <a:t>Thank you </a:t>
            </a:r>
            <a:endParaRPr lang="en-US" dirty="0">
              <a:latin typeface="Segoe Pro Light"/>
            </a:endParaRPr>
          </a:p>
        </p:txBody>
      </p:sp>
      <p:sp>
        <p:nvSpPr>
          <p:cNvPr id="4" name="Slide Number Placeholder 3"/>
          <p:cNvSpPr>
            <a:spLocks noGrp="1"/>
          </p:cNvSpPr>
          <p:nvPr>
            <p:ph type="sldNum" sz="quarter" idx="11"/>
          </p:nvPr>
        </p:nvSpPr>
        <p:spPr/>
        <p:txBody>
          <a:bodyPr/>
          <a:lstStyle/>
          <a:p>
            <a:fld id="{894E8EF0-91FF-4791-8529-F57CE0475C15}" type="slidenum">
              <a:rPr lang="en-US" smtClean="0"/>
              <a:pPr/>
              <a:t>25</a:t>
            </a:fld>
            <a:endParaRPr lang="en-US" dirty="0"/>
          </a:p>
        </p:txBody>
      </p:sp>
      <p:sp>
        <p:nvSpPr>
          <p:cNvPr id="3" name="TextBox 2"/>
          <p:cNvSpPr txBox="1"/>
          <p:nvPr/>
        </p:nvSpPr>
        <p:spPr>
          <a:xfrm>
            <a:off x="316662" y="4927599"/>
            <a:ext cx="4690533" cy="1168400"/>
          </a:xfrm>
          <a:prstGeom prst="rect">
            <a:avLst/>
          </a:prstGeom>
          <a:noFill/>
        </p:spPr>
        <p:txBody>
          <a:bodyPr wrap="square" lIns="182880" tIns="146304" rIns="182880" bIns="146304" rtlCol="0">
            <a:noAutofit/>
          </a:bodyPr>
          <a:lstStyle/>
          <a:p>
            <a:endParaRPr lang="en-US" sz="3200" spc="-70" dirty="0" smtClean="0">
              <a:solidFill>
                <a:schemeClr val="bg1"/>
              </a:solidFill>
              <a:latin typeface="+mj-lt"/>
            </a:endParaRPr>
          </a:p>
        </p:txBody>
      </p:sp>
    </p:spTree>
    <p:extLst>
      <p:ext uri="{BB962C8B-B14F-4D97-AF65-F5344CB8AC3E}">
        <p14:creationId xmlns:p14="http://schemas.microsoft.com/office/powerpoint/2010/main" val="2364530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Engagement Phases, Timeline, &amp; Setup</a:t>
            </a:r>
            <a:endParaRPr lang="en-US"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3</a:t>
            </a:fld>
            <a:endParaRPr lang="en-US" dirty="0"/>
          </a:p>
        </p:txBody>
      </p:sp>
    </p:spTree>
    <p:extLst>
      <p:ext uri="{BB962C8B-B14F-4D97-AF65-F5344CB8AC3E}">
        <p14:creationId xmlns:p14="http://schemas.microsoft.com/office/powerpoint/2010/main" val="136413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613" b="6137"/>
          <a:stretch/>
        </p:blipFill>
        <p:spPr>
          <a:xfrm flipH="1">
            <a:off x="0" y="0"/>
            <a:ext cx="12436475" cy="6983414"/>
          </a:xfrm>
          <a:prstGeom prst="rect">
            <a:avLst/>
          </a:prstGeom>
        </p:spPr>
      </p:pic>
      <p:sp>
        <p:nvSpPr>
          <p:cNvPr id="2" name="Slide Number Placeholder 1"/>
          <p:cNvSpPr>
            <a:spLocks noGrp="1"/>
          </p:cNvSpPr>
          <p:nvPr>
            <p:ph type="sldNum" sz="quarter" idx="12"/>
          </p:nvPr>
        </p:nvSpPr>
        <p:spPr/>
        <p:txBody>
          <a:bodyPr/>
          <a:lstStyle/>
          <a:p>
            <a:fld id="{894E8EF0-91FF-4791-8529-F57CE0475C15}" type="slidenum">
              <a:rPr lang="en-US" smtClean="0"/>
              <a:pPr/>
              <a:t>4</a:t>
            </a:fld>
            <a:endParaRPr lang="en-US" dirty="0"/>
          </a:p>
        </p:txBody>
      </p:sp>
      <p:sp>
        <p:nvSpPr>
          <p:cNvPr id="6" name="Text Placeholder 5"/>
          <p:cNvSpPr>
            <a:spLocks noGrp="1"/>
          </p:cNvSpPr>
          <p:nvPr>
            <p:ph type="body" sz="quarter" idx="14"/>
          </p:nvPr>
        </p:nvSpPr>
        <p:spPr/>
        <p:txBody>
          <a:bodyPr/>
          <a:lstStyle/>
          <a:p>
            <a:r>
              <a:rPr lang="en-US" spc="-51" dirty="0" smtClean="0">
                <a:gradFill>
                  <a:gsLst>
                    <a:gs pos="0">
                      <a:srgbClr val="FFFFFF"/>
                    </a:gs>
                    <a:gs pos="100000">
                      <a:srgbClr val="FFFFFF"/>
                    </a:gs>
                  </a:gsLst>
                  <a:lin ang="5400000" scaled="0"/>
                </a:gradFill>
                <a:ea typeface="Segoe UI" pitchFamily="34" charset="0"/>
                <a:cs typeface="Segoe UI" pitchFamily="34" charset="0"/>
              </a:rPr>
              <a:t>A Planning Services delivery is generally divided into 3 phases:</a:t>
            </a:r>
          </a:p>
          <a:p>
            <a:pPr marL="569913" lvl="1" indent="-227013">
              <a:buFont typeface="Arial" pitchFamily="34" charset="0"/>
              <a:buChar char="•"/>
            </a:pPr>
            <a:r>
              <a:rPr lang="en-US" sz="2400" spc="-51" dirty="0" smtClean="0">
                <a:gradFill>
                  <a:gsLst>
                    <a:gs pos="0">
                      <a:srgbClr val="FFFFFF"/>
                    </a:gs>
                    <a:gs pos="100000">
                      <a:srgbClr val="FFFFFF"/>
                    </a:gs>
                  </a:gsLst>
                  <a:lin ang="5400000" scaled="0"/>
                </a:gradFill>
                <a:ea typeface="Segoe UI" pitchFamily="34" charset="0"/>
                <a:cs typeface="Segoe UI" pitchFamily="34" charset="0"/>
              </a:rPr>
              <a:t>Sales &amp; Pre-Engagement</a:t>
            </a:r>
          </a:p>
          <a:p>
            <a:pPr marL="569913" lvl="1" indent="-227013">
              <a:buFont typeface="Arial" pitchFamily="34" charset="0"/>
              <a:buChar char="•"/>
            </a:pPr>
            <a:r>
              <a:rPr lang="en-US" sz="2400" spc="-51" dirty="0" smtClean="0">
                <a:gradFill>
                  <a:gsLst>
                    <a:gs pos="0">
                      <a:srgbClr val="FFFFFF"/>
                    </a:gs>
                    <a:gs pos="100000">
                      <a:srgbClr val="FFFFFF"/>
                    </a:gs>
                  </a:gsLst>
                  <a:lin ang="5400000" scaled="0"/>
                </a:gradFill>
                <a:ea typeface="Segoe UI" pitchFamily="34" charset="0"/>
                <a:cs typeface="Segoe UI" pitchFamily="34" charset="0"/>
              </a:rPr>
              <a:t>Engagement Delivery</a:t>
            </a:r>
          </a:p>
          <a:p>
            <a:pPr marL="569913" lvl="1" indent="-227013">
              <a:buFont typeface="Arial" pitchFamily="34" charset="0"/>
              <a:buChar char="•"/>
            </a:pPr>
            <a:r>
              <a:rPr lang="en-US" sz="2400" spc="-51" dirty="0" smtClean="0">
                <a:gradFill>
                  <a:gsLst>
                    <a:gs pos="0">
                      <a:srgbClr val="FFFFFF"/>
                    </a:gs>
                    <a:gs pos="100000">
                      <a:srgbClr val="FFFFFF"/>
                    </a:gs>
                  </a:gsLst>
                  <a:lin ang="5400000" scaled="0"/>
                </a:gradFill>
                <a:ea typeface="Segoe UI" pitchFamily="34" charset="0"/>
                <a:cs typeface="Segoe UI" pitchFamily="34" charset="0"/>
              </a:rPr>
              <a:t>Closure</a:t>
            </a:r>
          </a:p>
          <a:p>
            <a:endParaRPr lang="en-US" dirty="0"/>
          </a:p>
        </p:txBody>
      </p:sp>
    </p:spTree>
    <p:extLst>
      <p:ext uri="{BB962C8B-B14F-4D97-AF65-F5344CB8AC3E}">
        <p14:creationId xmlns:p14="http://schemas.microsoft.com/office/powerpoint/2010/main" val="3427047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smtClean="0"/>
              <a:t>Discover customer challenges and business drivers</a:t>
            </a:r>
          </a:p>
          <a:p>
            <a:endParaRPr lang="en-US" dirty="0"/>
          </a:p>
        </p:txBody>
      </p:sp>
      <p:sp>
        <p:nvSpPr>
          <p:cNvPr id="5" name="Text Placeholder 4"/>
          <p:cNvSpPr>
            <a:spLocks noGrp="1"/>
          </p:cNvSpPr>
          <p:nvPr>
            <p:ph type="body" sz="quarter" idx="15"/>
          </p:nvPr>
        </p:nvSpPr>
        <p:spPr/>
        <p:txBody>
          <a:bodyPr/>
          <a:lstStyle/>
          <a:p>
            <a:r>
              <a:rPr lang="en-US" dirty="0" smtClean="0"/>
              <a:t>Get buy-in and sign-off on the engagement</a:t>
            </a:r>
          </a:p>
          <a:p>
            <a:endParaRPr lang="en-US" dirty="0" smtClean="0"/>
          </a:p>
          <a:p>
            <a:endParaRPr lang="en-US" dirty="0"/>
          </a:p>
        </p:txBody>
      </p:sp>
      <p:sp>
        <p:nvSpPr>
          <p:cNvPr id="6" name="Text Placeholder 5"/>
          <p:cNvSpPr>
            <a:spLocks noGrp="1"/>
          </p:cNvSpPr>
          <p:nvPr>
            <p:ph type="body" sz="quarter" idx="16"/>
          </p:nvPr>
        </p:nvSpPr>
        <p:spPr/>
        <p:txBody>
          <a:bodyPr/>
          <a:lstStyle/>
          <a:p>
            <a:r>
              <a:rPr lang="en-US" dirty="0" smtClean="0"/>
              <a:t>Define customer needs</a:t>
            </a:r>
          </a:p>
          <a:p>
            <a:endParaRPr lang="en-US" dirty="0" smtClean="0"/>
          </a:p>
          <a:p>
            <a:endParaRPr lang="en-US" dirty="0"/>
          </a:p>
        </p:txBody>
      </p:sp>
      <p:sp>
        <p:nvSpPr>
          <p:cNvPr id="7" name="Text Placeholder 6"/>
          <p:cNvSpPr>
            <a:spLocks noGrp="1"/>
          </p:cNvSpPr>
          <p:nvPr>
            <p:ph type="body" sz="quarter" idx="17"/>
          </p:nvPr>
        </p:nvSpPr>
        <p:spPr/>
        <p:txBody>
          <a:bodyPr>
            <a:normAutofit/>
          </a:bodyPr>
          <a:lstStyle/>
          <a:p>
            <a:r>
              <a:rPr lang="en-US" dirty="0" smtClean="0"/>
              <a:t>Customize the engagement based on customer needs</a:t>
            </a:r>
          </a:p>
          <a:p>
            <a:endParaRPr lang="en-US" dirty="0"/>
          </a:p>
        </p:txBody>
      </p:sp>
      <p:pic>
        <p:nvPicPr>
          <p:cNvPr id="17" name="Picture Placeholder 16"/>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234" r="23634" b="171"/>
          <a:stretch/>
        </p:blipFill>
        <p:spPr/>
      </p:pic>
      <p:sp>
        <p:nvSpPr>
          <p:cNvPr id="2" name="Title 1"/>
          <p:cNvSpPr>
            <a:spLocks noGrp="1"/>
          </p:cNvSpPr>
          <p:nvPr>
            <p:ph type="title"/>
          </p:nvPr>
        </p:nvSpPr>
        <p:spPr/>
        <p:txBody>
          <a:bodyPr/>
          <a:lstStyle/>
          <a:p>
            <a:r>
              <a:rPr lang="en-US" dirty="0" smtClean="0"/>
              <a:t>Sales and Pre-Engagement</a:t>
            </a:r>
            <a:endParaRPr lang="en-US" dirty="0"/>
          </a:p>
        </p:txBody>
      </p:sp>
      <p:sp>
        <p:nvSpPr>
          <p:cNvPr id="9" name="Slide Number Placeholder 8"/>
          <p:cNvSpPr>
            <a:spLocks noGrp="1"/>
          </p:cNvSpPr>
          <p:nvPr>
            <p:ph type="sldNum" sz="quarter" idx="12"/>
          </p:nvPr>
        </p:nvSpPr>
        <p:spPr/>
        <p:txBody>
          <a:bodyPr/>
          <a:lstStyle/>
          <a:p>
            <a:fld id="{894E8EF0-91FF-4791-8529-F57CE0475C15}" type="slidenum">
              <a:rPr lang="en-US" smtClean="0"/>
              <a:pPr/>
              <a:t>5</a:t>
            </a:fld>
            <a:endParaRPr lang="en-US" dirty="0"/>
          </a:p>
        </p:txBody>
      </p:sp>
      <p:pic>
        <p:nvPicPr>
          <p:cNvPr id="12" name="13 column x 7 row grid FINA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 y="911"/>
            <a:ext cx="12433089" cy="6993613"/>
          </a:xfrm>
          <a:prstGeom prst="rect">
            <a:avLst/>
          </a:prstGeom>
        </p:spPr>
      </p:pic>
    </p:spTree>
    <p:extLst>
      <p:ext uri="{BB962C8B-B14F-4D97-AF65-F5344CB8AC3E}">
        <p14:creationId xmlns:p14="http://schemas.microsoft.com/office/powerpoint/2010/main" val="220668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Engagement Timeline – Services Sales Phase</a:t>
            </a:r>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83967585"/>
              </p:ext>
            </p:extLst>
          </p:nvPr>
        </p:nvGraphicFramePr>
        <p:xfrm>
          <a:off x="316662" y="1241301"/>
          <a:ext cx="11843588" cy="5010209"/>
        </p:xfrm>
        <a:graphic>
          <a:graphicData uri="http://schemas.openxmlformats.org/drawingml/2006/table">
            <a:tbl>
              <a:tblPr firstRow="1" firstCol="1" bandRow="1">
                <a:tableStyleId>{9D7B26C5-4107-4FEC-AEDC-1716B250A1EF}</a:tableStyleId>
              </a:tblPr>
              <a:tblGrid>
                <a:gridCol w="1935642"/>
                <a:gridCol w="6949475"/>
                <a:gridCol w="1967366"/>
                <a:gridCol w="991105"/>
              </a:tblGrid>
              <a:tr h="293761">
                <a:tc>
                  <a:txBody>
                    <a:bodyPr/>
                    <a:lstStyle/>
                    <a:p>
                      <a:pPr marL="0" marR="0" algn="ctr">
                        <a:lnSpc>
                          <a:spcPct val="100000"/>
                        </a:lnSpc>
                        <a:spcBef>
                          <a:spcPts val="300"/>
                        </a:spcBef>
                        <a:spcAft>
                          <a:spcPts val="300"/>
                        </a:spcAft>
                      </a:pPr>
                      <a:r>
                        <a:rPr lang="en-US" sz="1600" dirty="0">
                          <a:effectLst/>
                        </a:rPr>
                        <a:t>Activity</a:t>
                      </a:r>
                      <a:endParaRPr lang="en-US" sz="1600" b="1" dirty="0">
                        <a:solidFill>
                          <a:srgbClr val="FFFFFF"/>
                        </a:solidFill>
                        <a:effectLst/>
                        <a:latin typeface="+mn-lt"/>
                        <a:ea typeface="Arial Narrow" panose="020B0606020202030204" pitchFamily="34" charset="0"/>
                        <a:cs typeface="Segoe UI" panose="020B0502040204020203" pitchFamily="34" charset="0"/>
                      </a:endParaRPr>
                    </a:p>
                  </a:txBody>
                  <a:tcPr marL="35490" marR="35490" marT="14295" marB="14295"/>
                </a:tc>
                <a:tc>
                  <a:txBody>
                    <a:bodyPr/>
                    <a:lstStyle/>
                    <a:p>
                      <a:pPr marL="0" marR="0" algn="ctr">
                        <a:lnSpc>
                          <a:spcPct val="100000"/>
                        </a:lnSpc>
                        <a:spcBef>
                          <a:spcPts val="300"/>
                        </a:spcBef>
                        <a:spcAft>
                          <a:spcPts val="300"/>
                        </a:spcAft>
                      </a:pPr>
                      <a:r>
                        <a:rPr lang="en-US" sz="1600" dirty="0">
                          <a:effectLst/>
                        </a:rPr>
                        <a:t>Description</a:t>
                      </a:r>
                      <a:endParaRPr lang="en-US" sz="1600" b="1" dirty="0">
                        <a:solidFill>
                          <a:srgbClr val="FFFFFF"/>
                        </a:solidFill>
                        <a:effectLst/>
                        <a:latin typeface="+mn-lt"/>
                        <a:ea typeface="Arial Narrow" panose="020B0606020202030204" pitchFamily="34" charset="0"/>
                        <a:cs typeface="Segoe UI" panose="020B0502040204020203" pitchFamily="34" charset="0"/>
                      </a:endParaRPr>
                    </a:p>
                  </a:txBody>
                  <a:tcPr marL="35490" marR="35490" marT="14295" marB="14295"/>
                </a:tc>
                <a:tc>
                  <a:txBody>
                    <a:bodyPr/>
                    <a:lstStyle/>
                    <a:p>
                      <a:pPr marL="0" marR="0" algn="ctr">
                        <a:lnSpc>
                          <a:spcPct val="100000"/>
                        </a:lnSpc>
                        <a:spcBef>
                          <a:spcPts val="300"/>
                        </a:spcBef>
                        <a:spcAft>
                          <a:spcPts val="300"/>
                        </a:spcAft>
                      </a:pPr>
                      <a:r>
                        <a:rPr lang="en-US" sz="1600" dirty="0">
                          <a:effectLst/>
                        </a:rPr>
                        <a:t>Responsible Party</a:t>
                      </a:r>
                      <a:endParaRPr lang="en-US" sz="1600" b="1" dirty="0">
                        <a:solidFill>
                          <a:srgbClr val="FFFFFF"/>
                        </a:solidFill>
                        <a:effectLst/>
                        <a:latin typeface="+mn-lt"/>
                        <a:ea typeface="Arial Narrow" panose="020B0606020202030204" pitchFamily="34" charset="0"/>
                        <a:cs typeface="Segoe UI" panose="020B0502040204020203" pitchFamily="34" charset="0"/>
                      </a:endParaRPr>
                    </a:p>
                  </a:txBody>
                  <a:tcPr marL="35490" marR="35490" marT="14295" marB="14295"/>
                </a:tc>
                <a:tc>
                  <a:txBody>
                    <a:bodyPr/>
                    <a:lstStyle/>
                    <a:p>
                      <a:pPr marL="0" marR="0" algn="ctr">
                        <a:lnSpc>
                          <a:spcPct val="100000"/>
                        </a:lnSpc>
                        <a:spcBef>
                          <a:spcPts val="300"/>
                        </a:spcBef>
                        <a:spcAft>
                          <a:spcPts val="300"/>
                        </a:spcAft>
                      </a:pPr>
                      <a:r>
                        <a:rPr lang="en-US" sz="1600" dirty="0">
                          <a:effectLst/>
                        </a:rPr>
                        <a:t>Timeline</a:t>
                      </a:r>
                      <a:endParaRPr lang="en-US" sz="1600" b="1" dirty="0">
                        <a:solidFill>
                          <a:srgbClr val="FFFFFF"/>
                        </a:solidFill>
                        <a:effectLst/>
                        <a:latin typeface="+mn-lt"/>
                        <a:ea typeface="Arial Narrow" panose="020B0606020202030204" pitchFamily="34" charset="0"/>
                        <a:cs typeface="Segoe UI" panose="020B0502040204020203" pitchFamily="34" charset="0"/>
                      </a:endParaRPr>
                    </a:p>
                  </a:txBody>
                  <a:tcPr marL="35490" marR="35490" marT="14295" marB="14295"/>
                </a:tc>
              </a:tr>
              <a:tr h="1711991">
                <a:tc>
                  <a:txBody>
                    <a:bodyPr/>
                    <a:lstStyle/>
                    <a:p>
                      <a:pPr marL="0" marR="0" algn="ctr">
                        <a:lnSpc>
                          <a:spcPct val="100000"/>
                        </a:lnSpc>
                        <a:spcBef>
                          <a:spcPts val="0"/>
                        </a:spcBef>
                        <a:spcAft>
                          <a:spcPts val="0"/>
                        </a:spcAft>
                      </a:pPr>
                      <a:r>
                        <a:rPr lang="en-US" sz="1400" dirty="0">
                          <a:effectLst/>
                        </a:rPr>
                        <a:t>Conducting the </a:t>
                      </a:r>
                      <a:r>
                        <a:rPr lang="en-US" sz="1400" dirty="0" smtClean="0">
                          <a:effectLst/>
                        </a:rPr>
                        <a:t/>
                      </a:r>
                      <a:br>
                        <a:rPr lang="en-US" sz="1400" dirty="0" smtClean="0">
                          <a:effectLst/>
                        </a:rPr>
                      </a:br>
                      <a:r>
                        <a:rPr lang="en-US" sz="1400" dirty="0" smtClean="0">
                          <a:effectLst/>
                        </a:rPr>
                        <a:t>pre-scoping </a:t>
                      </a:r>
                      <a:r>
                        <a:rPr lang="en-US" sz="1400" dirty="0">
                          <a:effectLst/>
                        </a:rPr>
                        <a:t>call</a:t>
                      </a:r>
                      <a:endParaRPr lang="en-US" sz="1400" dirty="0">
                        <a:solidFill>
                          <a:srgbClr val="505050"/>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nSpc>
                          <a:spcPct val="100000"/>
                        </a:lnSpc>
                        <a:spcBef>
                          <a:spcPts val="0"/>
                        </a:spcBef>
                        <a:spcAft>
                          <a:spcPts val="0"/>
                        </a:spcAft>
                      </a:pPr>
                      <a:r>
                        <a:rPr lang="en-US" sz="1400" dirty="0">
                          <a:effectLst/>
                        </a:rPr>
                        <a:t>The purpose of this internal only (not with customer) call </a:t>
                      </a:r>
                      <a:r>
                        <a:rPr lang="en-US" sz="1400" dirty="0" smtClean="0">
                          <a:effectLst/>
                        </a:rPr>
                        <a:t>is</a:t>
                      </a:r>
                      <a:r>
                        <a:rPr lang="en-US" sz="1400" baseline="0" dirty="0" smtClean="0">
                          <a:effectLst/>
                        </a:rPr>
                        <a:t> </a:t>
                      </a:r>
                      <a:r>
                        <a:rPr lang="en-US" sz="1400" dirty="0" smtClean="0">
                          <a:effectLst/>
                        </a:rPr>
                        <a:t>to </a:t>
                      </a:r>
                      <a:endParaRPr lang="en-US" sz="1400" dirty="0">
                        <a:effectLst/>
                      </a:endParaRPr>
                    </a:p>
                    <a:p>
                      <a:pPr marL="342900" marR="0" lvl="0" indent="-342900">
                        <a:lnSpc>
                          <a:spcPct val="100000"/>
                        </a:lnSpc>
                        <a:spcBef>
                          <a:spcPts val="0"/>
                        </a:spcBef>
                        <a:spcAft>
                          <a:spcPts val="0"/>
                        </a:spcAft>
                        <a:buFont typeface="Symbol" panose="05050102010706020507" pitchFamily="18" charset="2"/>
                        <a:buChar char=""/>
                      </a:pPr>
                      <a:r>
                        <a:rPr lang="en-US" sz="1400" dirty="0">
                          <a:effectLst/>
                        </a:rPr>
                        <a:t>Assist the Account Manager / Services Executive in selling the service to the </a:t>
                      </a:r>
                      <a:r>
                        <a:rPr lang="en-US" sz="1400" dirty="0" smtClean="0">
                          <a:effectLst/>
                        </a:rPr>
                        <a:t>customer</a:t>
                      </a:r>
                      <a:endParaRPr lang="en-US" sz="1400" dirty="0">
                        <a:effectLst/>
                      </a:endParaRPr>
                    </a:p>
                    <a:p>
                      <a:pPr marL="342900" marR="0" lvl="0" indent="-342900">
                        <a:lnSpc>
                          <a:spcPct val="100000"/>
                        </a:lnSpc>
                        <a:spcBef>
                          <a:spcPts val="0"/>
                        </a:spcBef>
                        <a:spcAft>
                          <a:spcPts val="0"/>
                        </a:spcAft>
                        <a:buFont typeface="Symbol" panose="05050102010706020507" pitchFamily="18" charset="2"/>
                        <a:buChar char=""/>
                      </a:pPr>
                      <a:r>
                        <a:rPr lang="en-US" sz="1400" dirty="0">
                          <a:effectLst/>
                        </a:rPr>
                        <a:t>To answer questions</a:t>
                      </a:r>
                    </a:p>
                    <a:p>
                      <a:pPr marL="342900" marR="0" lvl="0" indent="-342900">
                        <a:lnSpc>
                          <a:spcPct val="100000"/>
                        </a:lnSpc>
                        <a:spcBef>
                          <a:spcPts val="0"/>
                        </a:spcBef>
                        <a:spcAft>
                          <a:spcPts val="0"/>
                        </a:spcAft>
                        <a:buFont typeface="Symbol" panose="05050102010706020507" pitchFamily="18" charset="2"/>
                        <a:buChar char=""/>
                      </a:pPr>
                      <a:r>
                        <a:rPr lang="en-US" sz="1400" dirty="0">
                          <a:effectLst/>
                        </a:rPr>
                        <a:t>To review the scope</a:t>
                      </a:r>
                    </a:p>
                    <a:p>
                      <a:pPr marL="342900" marR="0" lvl="0" indent="-342900">
                        <a:lnSpc>
                          <a:spcPct val="100000"/>
                        </a:lnSpc>
                        <a:spcBef>
                          <a:spcPts val="0"/>
                        </a:spcBef>
                        <a:spcAft>
                          <a:spcPts val="0"/>
                        </a:spcAft>
                        <a:buFont typeface="Symbol" panose="05050102010706020507" pitchFamily="18" charset="2"/>
                        <a:buChar char=""/>
                      </a:pPr>
                      <a:r>
                        <a:rPr lang="en-US" sz="1400" dirty="0">
                          <a:effectLst/>
                        </a:rPr>
                        <a:t>To discuss which customer resources will be needed for the scoping call.</a:t>
                      </a:r>
                      <a:endParaRPr lang="en-US" sz="1400" dirty="0">
                        <a:solidFill>
                          <a:schemeClr val="tx1"/>
                        </a:solidFill>
                        <a:effectLst/>
                        <a:latin typeface="+mn-lt"/>
                        <a:cs typeface="Times New Roman" panose="02020603050405020304" pitchFamily="18" charset="0"/>
                      </a:endParaRPr>
                    </a:p>
                  </a:txBody>
                  <a:tcPr anchor="ctr"/>
                </a:tc>
                <a:tc>
                  <a:txBody>
                    <a:bodyPr/>
                    <a:lstStyle/>
                    <a:p>
                      <a:pPr marL="0" marR="0">
                        <a:lnSpc>
                          <a:spcPct val="100000"/>
                        </a:lnSpc>
                        <a:spcBef>
                          <a:spcPts val="0"/>
                        </a:spcBef>
                        <a:spcAft>
                          <a:spcPts val="0"/>
                        </a:spcAft>
                      </a:pPr>
                      <a:r>
                        <a:rPr lang="en-US" sz="1400" dirty="0">
                          <a:effectLst/>
                        </a:rPr>
                        <a:t>Account </a:t>
                      </a:r>
                      <a:r>
                        <a:rPr lang="en-US" sz="1400" dirty="0" smtClean="0">
                          <a:effectLst/>
                        </a:rPr>
                        <a:t>Manager (AM)</a:t>
                      </a:r>
                      <a:r>
                        <a:rPr lang="en-US" sz="1400" baseline="0" dirty="0" smtClean="0">
                          <a:effectLst/>
                        </a:rPr>
                        <a:t> </a:t>
                      </a:r>
                      <a:r>
                        <a:rPr lang="en-US" sz="1400" dirty="0" smtClean="0">
                          <a:effectLst/>
                        </a:rPr>
                        <a:t>and/or </a:t>
                      </a:r>
                      <a:r>
                        <a:rPr lang="en-US" sz="1400" dirty="0">
                          <a:effectLst/>
                        </a:rPr>
                        <a:t>Services Sales </a:t>
                      </a:r>
                      <a:r>
                        <a:rPr lang="en-US" sz="1400" dirty="0" smtClean="0">
                          <a:effectLst/>
                        </a:rPr>
                        <a:t>Executive (SE)</a:t>
                      </a:r>
                      <a:endParaRPr lang="en-US" sz="1400" dirty="0">
                        <a:solidFill>
                          <a:schemeClr val="tx1"/>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gn="ctr">
                        <a:lnSpc>
                          <a:spcPct val="100000"/>
                        </a:lnSpc>
                        <a:spcBef>
                          <a:spcPts val="200"/>
                        </a:spcBef>
                        <a:spcAft>
                          <a:spcPts val="400"/>
                        </a:spcAft>
                      </a:pPr>
                      <a:r>
                        <a:rPr lang="en-US" sz="1400" dirty="0">
                          <a:effectLst/>
                        </a:rPr>
                        <a:t>T-x</a:t>
                      </a:r>
                      <a:endParaRPr lang="en-US" sz="1400" dirty="0">
                        <a:solidFill>
                          <a:schemeClr val="tx1"/>
                        </a:solidFill>
                        <a:effectLst/>
                        <a:latin typeface="+mn-lt"/>
                        <a:ea typeface="Arial Narrow" panose="020B0606020202030204" pitchFamily="34" charset="0"/>
                        <a:cs typeface="Arial" panose="020B0604020202020204" pitchFamily="34" charset="0"/>
                      </a:endParaRPr>
                    </a:p>
                  </a:txBody>
                  <a:tcPr marL="35490" marR="35490" marT="14295" marB="14295" anchor="ctr"/>
                </a:tc>
              </a:tr>
              <a:tr h="1707502">
                <a:tc>
                  <a:txBody>
                    <a:bodyPr/>
                    <a:lstStyle/>
                    <a:p>
                      <a:pPr marL="0" marR="0" algn="ctr">
                        <a:lnSpc>
                          <a:spcPct val="100000"/>
                        </a:lnSpc>
                        <a:spcBef>
                          <a:spcPts val="0"/>
                        </a:spcBef>
                        <a:spcAft>
                          <a:spcPts val="0"/>
                        </a:spcAft>
                      </a:pPr>
                      <a:r>
                        <a:rPr lang="en-US" sz="1400" dirty="0">
                          <a:effectLst/>
                        </a:rPr>
                        <a:t>Conducting </a:t>
                      </a:r>
                      <a:r>
                        <a:rPr lang="en-US" sz="1400" dirty="0" smtClean="0">
                          <a:effectLst/>
                        </a:rPr>
                        <a:t/>
                      </a:r>
                      <a:br>
                        <a:rPr lang="en-US" sz="1400" dirty="0" smtClean="0">
                          <a:effectLst/>
                        </a:rPr>
                      </a:br>
                      <a:r>
                        <a:rPr lang="en-US" sz="1400" dirty="0" smtClean="0">
                          <a:effectLst/>
                        </a:rPr>
                        <a:t>the </a:t>
                      </a:r>
                      <a:r>
                        <a:rPr lang="en-US" sz="1400" dirty="0">
                          <a:effectLst/>
                        </a:rPr>
                        <a:t>scoping call</a:t>
                      </a:r>
                      <a:endParaRPr lang="en-US" sz="1400" dirty="0">
                        <a:solidFill>
                          <a:srgbClr val="505050"/>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nSpc>
                          <a:spcPct val="100000"/>
                        </a:lnSpc>
                        <a:spcBef>
                          <a:spcPts val="0"/>
                        </a:spcBef>
                        <a:spcAft>
                          <a:spcPts val="0"/>
                        </a:spcAft>
                      </a:pPr>
                      <a:r>
                        <a:rPr lang="en-US" sz="1400" dirty="0">
                          <a:effectLst/>
                        </a:rPr>
                        <a:t>During this call, which is conducted with the customer contact and the appropriate customer technical resources:</a:t>
                      </a:r>
                    </a:p>
                    <a:p>
                      <a:pPr marL="342900" marR="0" lvl="0" indent="-342900">
                        <a:lnSpc>
                          <a:spcPct val="100000"/>
                        </a:lnSpc>
                        <a:spcBef>
                          <a:spcPts val="0"/>
                        </a:spcBef>
                        <a:spcAft>
                          <a:spcPts val="0"/>
                        </a:spcAft>
                        <a:buFont typeface="Symbol" panose="05050102010706020507" pitchFamily="18" charset="2"/>
                        <a:buChar char=""/>
                      </a:pPr>
                      <a:r>
                        <a:rPr lang="en-US" sz="1400" dirty="0">
                          <a:effectLst/>
                        </a:rPr>
                        <a:t>The scope of the engagement is set</a:t>
                      </a:r>
                    </a:p>
                    <a:p>
                      <a:pPr marL="342900" marR="0" lvl="0" indent="-342900">
                        <a:lnSpc>
                          <a:spcPct val="100000"/>
                        </a:lnSpc>
                        <a:spcBef>
                          <a:spcPts val="0"/>
                        </a:spcBef>
                        <a:spcAft>
                          <a:spcPts val="0"/>
                        </a:spcAft>
                        <a:buFont typeface="Symbol" panose="05050102010706020507" pitchFamily="18" charset="2"/>
                        <a:buChar char=""/>
                      </a:pPr>
                      <a:r>
                        <a:rPr lang="en-US" sz="1400" dirty="0">
                          <a:effectLst/>
                        </a:rPr>
                        <a:t>The customer expectations are set</a:t>
                      </a:r>
                    </a:p>
                    <a:p>
                      <a:pPr marL="342900" marR="0" lvl="0" indent="-342900">
                        <a:lnSpc>
                          <a:spcPct val="100000"/>
                        </a:lnSpc>
                        <a:spcBef>
                          <a:spcPts val="0"/>
                        </a:spcBef>
                        <a:spcAft>
                          <a:spcPts val="0"/>
                        </a:spcAft>
                        <a:buFont typeface="Symbol" panose="05050102010706020507" pitchFamily="18" charset="2"/>
                        <a:buChar char=""/>
                      </a:pPr>
                      <a:r>
                        <a:rPr lang="en-US" sz="1400" dirty="0">
                          <a:effectLst/>
                        </a:rPr>
                        <a:t>The necessary customer resource and time commitment is communicated</a:t>
                      </a:r>
                      <a:r>
                        <a:rPr lang="en-US" sz="1400" dirty="0" smtClean="0">
                          <a:effectLst/>
                        </a:rPr>
                        <a:t>.</a:t>
                      </a:r>
                    </a:p>
                    <a:p>
                      <a:pPr marL="342900" marR="0" lvl="0" indent="-342900">
                        <a:lnSpc>
                          <a:spcPct val="100000"/>
                        </a:lnSpc>
                        <a:spcBef>
                          <a:spcPts val="0"/>
                        </a:spcBef>
                        <a:spcAft>
                          <a:spcPts val="0"/>
                        </a:spcAft>
                        <a:buFont typeface="Symbol" panose="05050102010706020507" pitchFamily="18" charset="2"/>
                        <a:buChar char=""/>
                      </a:pPr>
                      <a:r>
                        <a:rPr lang="en-US" sz="1400" dirty="0" smtClean="0">
                          <a:effectLst/>
                        </a:rPr>
                        <a:t>Activate,</a:t>
                      </a:r>
                      <a:r>
                        <a:rPr lang="en-US" sz="1400" baseline="0" dirty="0" smtClean="0">
                          <a:effectLst/>
                        </a:rPr>
                        <a:t> create, and assign voucher</a:t>
                      </a:r>
                      <a:endParaRPr lang="en-US" sz="1400" dirty="0">
                        <a:solidFill>
                          <a:schemeClr val="tx1"/>
                        </a:solidFill>
                        <a:effectLst/>
                        <a:latin typeface="+mn-lt"/>
                        <a:cs typeface="Times New Roman" panose="02020603050405020304" pitchFamily="18" charset="0"/>
                      </a:endParaRPr>
                    </a:p>
                  </a:txBody>
                  <a:tcPr anchor="ctr"/>
                </a:tc>
                <a:tc>
                  <a:txBody>
                    <a:bodyPr/>
                    <a:lstStyle/>
                    <a:p>
                      <a:pPr marL="0" marR="0">
                        <a:lnSpc>
                          <a:spcPct val="100000"/>
                        </a:lnSpc>
                        <a:spcBef>
                          <a:spcPts val="0"/>
                        </a:spcBef>
                        <a:spcAft>
                          <a:spcPts val="0"/>
                        </a:spcAft>
                      </a:pPr>
                      <a:r>
                        <a:rPr lang="en-US" sz="1400" dirty="0">
                          <a:effectLst/>
                        </a:rPr>
                        <a:t>Account Manager and/or Services Sales Executive</a:t>
                      </a:r>
                      <a:endParaRPr lang="en-US" sz="1400" dirty="0">
                        <a:solidFill>
                          <a:schemeClr val="tx1"/>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400" dirty="0">
                          <a:effectLst/>
                        </a:rPr>
                        <a:t>T-x</a:t>
                      </a:r>
                      <a:endParaRPr lang="en-US" sz="1400" dirty="0">
                        <a:solidFill>
                          <a:schemeClr val="tx1"/>
                        </a:solidFill>
                        <a:effectLst/>
                        <a:latin typeface="+mn-lt"/>
                        <a:ea typeface="Segoe UI" panose="020B0502040204020203" pitchFamily="34" charset="0"/>
                        <a:cs typeface="Times New Roman" panose="02020603050405020304" pitchFamily="18" charset="0"/>
                      </a:endParaRPr>
                    </a:p>
                  </a:txBody>
                  <a:tcPr marL="35490" marR="35490" marT="14295" marB="14295" anchor="ctr"/>
                </a:tc>
              </a:tr>
              <a:tr h="1296955">
                <a:tc>
                  <a:txBody>
                    <a:bodyPr/>
                    <a:lstStyle/>
                    <a:p>
                      <a:pPr marL="0" marR="0" algn="ctr">
                        <a:lnSpc>
                          <a:spcPct val="100000"/>
                        </a:lnSpc>
                        <a:spcBef>
                          <a:spcPts val="0"/>
                        </a:spcBef>
                        <a:spcAft>
                          <a:spcPts val="0"/>
                        </a:spcAft>
                      </a:pPr>
                      <a:r>
                        <a:rPr lang="en-US" sz="1400" dirty="0">
                          <a:effectLst/>
                        </a:rPr>
                        <a:t>Finalizing the </a:t>
                      </a:r>
                      <a:r>
                        <a:rPr lang="en-US" sz="1400" dirty="0" smtClean="0">
                          <a:effectLst/>
                        </a:rPr>
                        <a:t/>
                      </a:r>
                      <a:br>
                        <a:rPr lang="en-US" sz="1400" dirty="0" smtClean="0">
                          <a:effectLst/>
                        </a:rPr>
                      </a:br>
                      <a:r>
                        <a:rPr lang="en-US" sz="1400" dirty="0" smtClean="0">
                          <a:effectLst/>
                        </a:rPr>
                        <a:t>work </a:t>
                      </a:r>
                      <a:r>
                        <a:rPr lang="en-US" sz="1400" dirty="0">
                          <a:effectLst/>
                        </a:rPr>
                        <a:t>orders</a:t>
                      </a:r>
                      <a:endParaRPr lang="en-US" sz="1400" dirty="0">
                        <a:solidFill>
                          <a:srgbClr val="505050"/>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nSpc>
                          <a:spcPct val="100000"/>
                        </a:lnSpc>
                        <a:spcBef>
                          <a:spcPts val="0"/>
                        </a:spcBef>
                        <a:spcAft>
                          <a:spcPts val="0"/>
                        </a:spcAft>
                      </a:pPr>
                      <a:r>
                        <a:rPr lang="en-US" sz="1400" dirty="0">
                          <a:effectLst/>
                        </a:rPr>
                        <a:t>The scoping data is incorporated into the customer work order, and the contract is finalized. This process may involve the participation of the Account Manager / Services Executive</a:t>
                      </a:r>
                      <a:r>
                        <a:rPr lang="en-US" sz="1400" dirty="0" smtClean="0">
                          <a:effectLst/>
                        </a:rPr>
                        <a:t>.</a:t>
                      </a:r>
                    </a:p>
                    <a:p>
                      <a:pPr marL="0" marR="0">
                        <a:lnSpc>
                          <a:spcPct val="100000"/>
                        </a:lnSpc>
                        <a:spcBef>
                          <a:spcPts val="0"/>
                        </a:spcBef>
                        <a:spcAft>
                          <a:spcPts val="0"/>
                        </a:spcAft>
                      </a:pPr>
                      <a:endParaRPr lang="en-US" sz="1400" dirty="0" smtClean="0">
                        <a:effectLst/>
                      </a:endParaRPr>
                    </a:p>
                    <a:p>
                      <a:pPr marL="0" marR="0">
                        <a:lnSpc>
                          <a:spcPct val="100000"/>
                        </a:lnSpc>
                        <a:spcBef>
                          <a:spcPts val="0"/>
                        </a:spcBef>
                        <a:spcAft>
                          <a:spcPts val="0"/>
                        </a:spcAft>
                      </a:pPr>
                      <a:r>
                        <a:rPr lang="en-US" sz="1400" dirty="0" smtClean="0">
                          <a:effectLst/>
                        </a:rPr>
                        <a:t>Reserve voucher</a:t>
                      </a:r>
                      <a:endParaRPr lang="en-US" sz="1400" dirty="0">
                        <a:solidFill>
                          <a:schemeClr val="tx1"/>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nSpc>
                          <a:spcPct val="100000"/>
                        </a:lnSpc>
                        <a:spcBef>
                          <a:spcPts val="0"/>
                        </a:spcBef>
                        <a:spcAft>
                          <a:spcPts val="0"/>
                        </a:spcAft>
                      </a:pPr>
                      <a:r>
                        <a:rPr lang="en-US" sz="1400" dirty="0" smtClean="0">
                          <a:effectLst/>
                        </a:rPr>
                        <a:t>Project</a:t>
                      </a:r>
                      <a:r>
                        <a:rPr lang="en-US" sz="1400" baseline="0" dirty="0" smtClean="0">
                          <a:effectLst/>
                        </a:rPr>
                        <a:t> or Engagement </a:t>
                      </a:r>
                      <a:r>
                        <a:rPr lang="en-US" sz="1400" dirty="0" smtClean="0">
                          <a:effectLst/>
                        </a:rPr>
                        <a:t>Manager </a:t>
                      </a:r>
                      <a:endParaRPr lang="en-US" sz="1400" dirty="0">
                        <a:solidFill>
                          <a:schemeClr val="tx1"/>
                        </a:solidFill>
                        <a:effectLst/>
                        <a:latin typeface="+mn-lt"/>
                        <a:ea typeface="Segoe UI" panose="020B0502040204020203" pitchFamily="34" charset="0"/>
                        <a:cs typeface="Times New Roman" panose="02020603050405020304" pitchFamily="18" charset="0"/>
                      </a:endParaRPr>
                    </a:p>
                  </a:txBody>
                  <a:tcPr anchor="ctr"/>
                </a:tc>
                <a:tc>
                  <a:txBody>
                    <a:bodyPr/>
                    <a:lstStyle/>
                    <a:p>
                      <a:pPr marL="0" marR="0" algn="ctr">
                        <a:lnSpc>
                          <a:spcPct val="100000"/>
                        </a:lnSpc>
                        <a:spcBef>
                          <a:spcPts val="0"/>
                        </a:spcBef>
                        <a:spcAft>
                          <a:spcPts val="0"/>
                        </a:spcAft>
                      </a:pPr>
                      <a:r>
                        <a:rPr lang="en-US" sz="1400" dirty="0">
                          <a:effectLst/>
                        </a:rPr>
                        <a:t>T-x</a:t>
                      </a:r>
                      <a:endParaRPr lang="en-US" sz="1400" dirty="0">
                        <a:solidFill>
                          <a:schemeClr val="tx1"/>
                        </a:solidFill>
                        <a:effectLst/>
                        <a:latin typeface="+mn-lt"/>
                        <a:ea typeface="Segoe UI" panose="020B0502040204020203" pitchFamily="34" charset="0"/>
                        <a:cs typeface="Times New Roman" panose="02020603050405020304" pitchFamily="18" charset="0"/>
                      </a:endParaRPr>
                    </a:p>
                  </a:txBody>
                  <a:tcPr marL="35490" marR="35490" marT="14295" marB="14295" anchor="ctr"/>
                </a:tc>
              </a:tr>
            </a:tbl>
          </a:graphicData>
        </a:graphic>
      </p:graphicFrame>
    </p:spTree>
    <p:extLst>
      <p:ext uri="{BB962C8B-B14F-4D97-AF65-F5344CB8AC3E}">
        <p14:creationId xmlns:p14="http://schemas.microsoft.com/office/powerpoint/2010/main" val="27690117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333494"/>
          </a:xfrm>
        </p:spPr>
        <p:txBody>
          <a:bodyPr/>
          <a:lstStyle/>
          <a:p>
            <a:r>
              <a:rPr lang="en-US" sz="3600" dirty="0" smtClean="0"/>
              <a:t>Work with the customer to:</a:t>
            </a:r>
          </a:p>
          <a:p>
            <a:pPr lvl="1"/>
            <a:r>
              <a:rPr lang="en-US" sz="2400" dirty="0" smtClean="0"/>
              <a:t>Define and refine the scope to meet their needs</a:t>
            </a:r>
          </a:p>
          <a:p>
            <a:pPr lvl="1"/>
            <a:r>
              <a:rPr lang="en-US" sz="2400" dirty="0" smtClean="0"/>
              <a:t>Identify the most appropriate Planning Services engagement type </a:t>
            </a:r>
          </a:p>
          <a:p>
            <a:pPr lvl="1"/>
            <a:r>
              <a:rPr lang="en-US" sz="2400" dirty="0" smtClean="0"/>
              <a:t>Formalize the </a:t>
            </a:r>
            <a:r>
              <a:rPr lang="en-US" sz="2400" dirty="0"/>
              <a:t>W</a:t>
            </a:r>
            <a:r>
              <a:rPr lang="en-US" sz="2400" dirty="0" smtClean="0"/>
              <a:t>ork </a:t>
            </a:r>
            <a:r>
              <a:rPr lang="en-US" sz="2400" dirty="0"/>
              <a:t>O</a:t>
            </a:r>
            <a:r>
              <a:rPr lang="en-US" sz="2400" dirty="0" smtClean="0"/>
              <a:t>rder (WO)</a:t>
            </a:r>
          </a:p>
          <a:p>
            <a:r>
              <a:rPr lang="en-US" sz="3600" dirty="0" smtClean="0"/>
              <a:t>After WO is signed, the Project or Engagement Manager: </a:t>
            </a:r>
          </a:p>
          <a:p>
            <a:pPr lvl="1"/>
            <a:r>
              <a:rPr lang="en-US" sz="2400" dirty="0" smtClean="0"/>
              <a:t>Selects a consultant to deliver the engagement</a:t>
            </a:r>
          </a:p>
          <a:p>
            <a:pPr lvl="1"/>
            <a:r>
              <a:rPr lang="en-US" sz="2400" dirty="0" smtClean="0"/>
              <a:t>Sends the Kick-off email to the customer (with Pre-Engagement Questionnaire and Preliminary Agenda)</a:t>
            </a:r>
          </a:p>
          <a:p>
            <a:pPr lvl="2"/>
            <a:r>
              <a:rPr lang="en-US" sz="2000" dirty="0" smtClean="0"/>
              <a:t>Kick-off e-mail sent – T-3 weeks</a:t>
            </a:r>
          </a:p>
          <a:p>
            <a:pPr lvl="2"/>
            <a:r>
              <a:rPr lang="en-US" sz="2000" dirty="0" smtClean="0"/>
              <a:t>Questionnaire/Agenda due from customer – T-2 weeks</a:t>
            </a:r>
          </a:p>
        </p:txBody>
      </p:sp>
      <p:sp>
        <p:nvSpPr>
          <p:cNvPr id="3" name="Title 2"/>
          <p:cNvSpPr>
            <a:spLocks noGrp="1"/>
          </p:cNvSpPr>
          <p:nvPr>
            <p:ph type="title"/>
          </p:nvPr>
        </p:nvSpPr>
        <p:spPr/>
        <p:txBody>
          <a:bodyPr/>
          <a:lstStyle/>
          <a:p>
            <a:r>
              <a:rPr lang="en-US" dirty="0" smtClean="0"/>
              <a:t>Recommended Engagement Setup</a:t>
            </a:r>
            <a:endParaRPr lang="en-US"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7</a:t>
            </a:fld>
            <a:endParaRPr lang="en-US" dirty="0"/>
          </a:p>
        </p:txBody>
      </p:sp>
    </p:spTree>
    <p:extLst>
      <p:ext uri="{BB962C8B-B14F-4D97-AF65-F5344CB8AC3E}">
        <p14:creationId xmlns:p14="http://schemas.microsoft.com/office/powerpoint/2010/main" val="24375096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Engagement Timeline – Pre-Engagement</a:t>
            </a:r>
            <a:endParaRPr lang="en-US"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060874"/>
              </p:ext>
            </p:extLst>
          </p:nvPr>
        </p:nvGraphicFramePr>
        <p:xfrm>
          <a:off x="316661" y="1212848"/>
          <a:ext cx="11843589" cy="5230728"/>
        </p:xfrm>
        <a:graphic>
          <a:graphicData uri="http://schemas.openxmlformats.org/drawingml/2006/table">
            <a:tbl>
              <a:tblPr firstRow="1" firstCol="1" bandRow="1">
                <a:tableStyleId>{9D7B26C5-4107-4FEC-AEDC-1716B250A1EF}</a:tableStyleId>
              </a:tblPr>
              <a:tblGrid>
                <a:gridCol w="2687796"/>
                <a:gridCol w="6186196"/>
                <a:gridCol w="2095656"/>
                <a:gridCol w="873941"/>
              </a:tblGrid>
              <a:tr h="219698">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Activity</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Description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Role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Timeline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r>
              <a:tr h="844944">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Confirm preliminary agenda, </a:t>
                      </a:r>
                      <a:r>
                        <a:rPr lang="en-US" sz="1400" b="1" dirty="0" smtClean="0">
                          <a:solidFill>
                            <a:schemeClr val="tx1"/>
                          </a:solidFill>
                          <a:effectLst/>
                          <a:latin typeface="+mn-lt"/>
                          <a:ea typeface="Calibri" panose="020F0502020204030204" pitchFamily="34" charset="0"/>
                          <a:cs typeface="Times New Roman" panose="02020603050405020304" pitchFamily="18" charset="0"/>
                        </a:rPr>
                        <a:t>consultant, </a:t>
                      </a:r>
                      <a:r>
                        <a:rPr lang="en-US" sz="1400" b="1" dirty="0">
                          <a:solidFill>
                            <a:schemeClr val="tx1"/>
                          </a:solidFill>
                          <a:effectLst/>
                          <a:latin typeface="+mn-lt"/>
                          <a:ea typeface="Calibri" panose="020F0502020204030204" pitchFamily="34" charset="0"/>
                          <a:cs typeface="Times New Roman" panose="02020603050405020304" pitchFamily="18" charset="0"/>
                        </a:rPr>
                        <a:t>and supporting team</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After a location and tentative dates for the engagement have been determined, identify your team members and begin the process of aligning resources for the project.</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Project or Engagement Manager </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T-x</a:t>
                      </a:r>
                    </a:p>
                  </a:txBody>
                  <a:tcPr marL="14605" marR="14605" marT="5715" marB="5715"/>
                </a:tc>
              </a:tr>
              <a:tr h="470163">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Finalizing the start date with customer and delivery team</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The Project or Engagement Manager will work with your primary customer contact and possibly an Account Manager or Solution Engineer to negotiate a project start date. </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Project or Engagement Manager </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T-3 weeks</a:t>
                      </a:r>
                    </a:p>
                  </a:txBody>
                  <a:tcPr marL="14605" marR="14605" marT="5715" marB="5715"/>
                </a:tc>
              </a:tr>
              <a:tr h="2303851">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Kick-off email w/pre-engagement questionnaire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The Project or Engagement Manager sends email to the customer with the contact information for the delivery consultant.  </a:t>
                      </a:r>
                    </a:p>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If your engagement requires a pre-engagement questionnaire template, include a copy of it with the kick-off email with a preliminary agenda. The pre-engagement questionnaire should be completed and returned to you </a:t>
                      </a:r>
                      <a:r>
                        <a:rPr lang="en-US" sz="1200" b="1" dirty="0">
                          <a:solidFill>
                            <a:schemeClr val="tx1"/>
                          </a:solidFill>
                          <a:effectLst/>
                          <a:latin typeface="+mn-lt"/>
                          <a:ea typeface="Calibri" panose="020F0502020204030204" pitchFamily="34" charset="0"/>
                          <a:cs typeface="Times New Roman" panose="02020603050405020304" pitchFamily="18" charset="0"/>
                        </a:rPr>
                        <a:t>2 weeks before the engagement starts</a:t>
                      </a:r>
                      <a:r>
                        <a:rPr lang="en-US" sz="1200" dirty="0">
                          <a:solidFill>
                            <a:schemeClr val="tx1"/>
                          </a:solidFill>
                          <a:effectLst/>
                          <a:latin typeface="+mn-lt"/>
                          <a:ea typeface="Calibri" panose="020F0502020204030204" pitchFamily="34" charset="0"/>
                          <a:cs typeface="Times New Roman" panose="02020603050405020304" pitchFamily="18" charset="0"/>
                        </a:rPr>
                        <a:t>. The questionnaire will enable you to customize the delivery to meet the specific interests and needs of the customer organization.   If the customer needs to adjust the agenda their feedback should be returned with their completed pre-engagement questionnaire.</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Project or Engagement Manager </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T-3 weeks</a:t>
                      </a:r>
                    </a:p>
                  </a:txBody>
                  <a:tcPr marL="14605" marR="14605" marT="5715" marB="5715"/>
                </a:tc>
              </a:tr>
              <a:tr h="656498">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Customer returns pre-engagement questionnaire and agenda</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The customer needs to complete and return the pre-engagement questionnaire and agenda so the delivery consultant can integrate their feedback from the pre-engagement form into the master agenda.</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Customer</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T-2 weeks</a:t>
                      </a:r>
                    </a:p>
                  </a:txBody>
                  <a:tcPr marL="14605" marR="14605" marT="5715" marB="5715"/>
                </a:tc>
              </a:tr>
              <a:tr h="692798">
                <a:tc>
                  <a:txBody>
                    <a:bodyPr/>
                    <a:lstStyle/>
                    <a:p>
                      <a:pPr marL="0" marR="0">
                        <a:lnSpc>
                          <a:spcPct val="105000"/>
                        </a:lnSpc>
                        <a:spcBef>
                          <a:spcPts val="0"/>
                        </a:spcBef>
                        <a:spcAft>
                          <a:spcPts val="800"/>
                        </a:spcAft>
                      </a:pPr>
                      <a:r>
                        <a:rPr lang="en-US" sz="1400" b="1" dirty="0">
                          <a:solidFill>
                            <a:schemeClr val="tx1"/>
                          </a:solidFill>
                          <a:effectLst/>
                          <a:latin typeface="+mn-lt"/>
                          <a:ea typeface="Calibri" panose="020F0502020204030204" pitchFamily="34" charset="0"/>
                          <a:cs typeface="Times New Roman" panose="02020603050405020304" pitchFamily="18" charset="0"/>
                        </a:rPr>
                        <a:t>Pre-Engagement Customer Conference Call</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The purpose of the conference call is to assist the delivery consultant with filling out the pre-engagement questionnaire (if applicable), discover any topics not yet covered, and finalize the delivery agenda with the customer.</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Project or Engagement Manager </a:t>
                      </a:r>
                    </a:p>
                  </a:txBody>
                  <a:tcPr marL="14605" marR="14605" marT="5715" marB="5715"/>
                </a:tc>
                <a:tc>
                  <a:txBody>
                    <a:bodyPr/>
                    <a:lstStyle/>
                    <a:p>
                      <a:pPr marL="0" marR="0">
                        <a:lnSpc>
                          <a:spcPct val="105000"/>
                        </a:lnSpc>
                        <a:spcBef>
                          <a:spcPts val="0"/>
                        </a:spcBef>
                        <a:spcAft>
                          <a:spcPts val="800"/>
                        </a:spcAft>
                      </a:pPr>
                      <a:r>
                        <a:rPr lang="en-US" sz="1200" dirty="0">
                          <a:solidFill>
                            <a:schemeClr val="tx1"/>
                          </a:solidFill>
                          <a:effectLst/>
                          <a:latin typeface="+mn-lt"/>
                          <a:ea typeface="Calibri" panose="020F0502020204030204" pitchFamily="34" charset="0"/>
                          <a:cs typeface="Times New Roman" panose="02020603050405020304" pitchFamily="18" charset="0"/>
                        </a:rPr>
                        <a:t>T-1.5 weeks</a:t>
                      </a:r>
                    </a:p>
                  </a:txBody>
                  <a:tcPr marL="14605" marR="14605" marT="5715" marB="5715"/>
                </a:tc>
              </a:tr>
            </a:tbl>
          </a:graphicData>
        </a:graphic>
      </p:graphicFrame>
    </p:spTree>
    <p:extLst>
      <p:ext uri="{BB962C8B-B14F-4D97-AF65-F5344CB8AC3E}">
        <p14:creationId xmlns:p14="http://schemas.microsoft.com/office/powerpoint/2010/main" val="27185076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Pre-Engagement Conference Call</a:t>
            </a:r>
            <a:endParaRPr lang="en-US" dirty="0"/>
          </a:p>
        </p:txBody>
      </p:sp>
      <p:sp>
        <p:nvSpPr>
          <p:cNvPr id="2" name="Text Placeholder 1"/>
          <p:cNvSpPr>
            <a:spLocks noGrp="1"/>
          </p:cNvSpPr>
          <p:nvPr>
            <p:ph type="body" sz="quarter" idx="10"/>
          </p:nvPr>
        </p:nvSpPr>
        <p:spPr>
          <a:xfrm>
            <a:off x="274638" y="1212850"/>
            <a:ext cx="11887200" cy="1292662"/>
          </a:xfrm>
        </p:spPr>
        <p:txBody>
          <a:bodyPr/>
          <a:lstStyle/>
          <a:p>
            <a:r>
              <a:rPr lang="en-US" dirty="0" smtClean="0"/>
              <a:t>All Planning Services engagements should </a:t>
            </a:r>
            <a:br>
              <a:rPr lang="en-US" dirty="0" smtClean="0"/>
            </a:br>
            <a:r>
              <a:rPr lang="en-US" dirty="0" smtClean="0"/>
              <a:t>start with a Pre-Engagement Conference Call</a:t>
            </a:r>
            <a:endParaRPr lang="en-US"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9</a:t>
            </a:fld>
            <a:endParaRPr lang="en-US" dirty="0"/>
          </a:p>
        </p:txBody>
      </p:sp>
      <p:sp>
        <p:nvSpPr>
          <p:cNvPr id="5" name="Rectangle 4"/>
          <p:cNvSpPr/>
          <p:nvPr/>
        </p:nvSpPr>
        <p:spPr bwMode="auto">
          <a:xfrm>
            <a:off x="2979739" y="3043238"/>
            <a:ext cx="8262935" cy="27400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ts val="300"/>
              </a:spcBef>
              <a:spcAft>
                <a:spcPct val="0"/>
              </a:spcAft>
            </a:pPr>
            <a:r>
              <a:rPr lang="en-US" sz="2400" spc="-51" dirty="0">
                <a:gradFill>
                  <a:gsLst>
                    <a:gs pos="0">
                      <a:srgbClr val="FFFFFF"/>
                    </a:gs>
                    <a:gs pos="100000">
                      <a:srgbClr val="FFFFFF"/>
                    </a:gs>
                  </a:gsLst>
                  <a:lin ang="5400000" scaled="0"/>
                </a:gradFill>
                <a:ea typeface="Segoe UI" pitchFamily="34" charset="0"/>
                <a:cs typeface="Segoe UI" pitchFamily="34" charset="0"/>
              </a:rPr>
              <a:t>The purpose of the conference call is to: </a:t>
            </a:r>
          </a:p>
          <a:p>
            <a:pPr marL="342900" indent="-342900" defTabSz="932472" fontAlgn="base">
              <a:spcBef>
                <a:spcPts val="300"/>
              </a:spcBef>
              <a:spcAft>
                <a:spcPct val="0"/>
              </a:spcAft>
              <a:buFont typeface="Arial" panose="020B0604020202020204" pitchFamily="34" charset="0"/>
              <a:buChar char="•"/>
            </a:pPr>
            <a:r>
              <a:rPr lang="en-US" sz="2000" spc="-70" dirty="0" smtClean="0">
                <a:gradFill>
                  <a:gsLst>
                    <a:gs pos="0">
                      <a:srgbClr val="FFFFFF"/>
                    </a:gs>
                    <a:gs pos="100000">
                      <a:srgbClr val="FFFFFF"/>
                    </a:gs>
                  </a:gsLst>
                  <a:lin ang="5400000" scaled="0"/>
                </a:gradFill>
                <a:ea typeface="Segoe UI" pitchFamily="34" charset="0"/>
                <a:cs typeface="Segoe UI" pitchFamily="34" charset="0"/>
              </a:rPr>
              <a:t>Introduce </a:t>
            </a:r>
            <a:r>
              <a:rPr lang="en-US" sz="2000" spc="-70" dirty="0">
                <a:gradFill>
                  <a:gsLst>
                    <a:gs pos="0">
                      <a:srgbClr val="FFFFFF"/>
                    </a:gs>
                    <a:gs pos="100000">
                      <a:srgbClr val="FFFFFF"/>
                    </a:gs>
                  </a:gsLst>
                  <a:lin ang="5400000" scaled="0"/>
                </a:gradFill>
                <a:ea typeface="Segoe UI" pitchFamily="34" charset="0"/>
                <a:cs typeface="Segoe UI" pitchFamily="34" charset="0"/>
              </a:rPr>
              <a:t>team members</a:t>
            </a:r>
          </a:p>
          <a:p>
            <a:pPr marL="342900" indent="-342900" defTabSz="932472" fontAlgn="base">
              <a:spcBef>
                <a:spcPts val="300"/>
              </a:spcBef>
              <a:spcAft>
                <a:spcPct val="0"/>
              </a:spcAft>
              <a:buFont typeface="Arial" panose="020B0604020202020204" pitchFamily="34" charset="0"/>
              <a:buChar char="•"/>
            </a:pPr>
            <a:r>
              <a:rPr lang="en-US" sz="2000" spc="-70" dirty="0">
                <a:gradFill>
                  <a:gsLst>
                    <a:gs pos="0">
                      <a:srgbClr val="FFFFFF"/>
                    </a:gs>
                    <a:gs pos="100000">
                      <a:srgbClr val="FFFFFF"/>
                    </a:gs>
                  </a:gsLst>
                  <a:lin ang="5400000" scaled="0"/>
                </a:gradFill>
                <a:ea typeface="Segoe UI" pitchFamily="34" charset="0"/>
                <a:cs typeface="Segoe UI" pitchFamily="34" charset="0"/>
              </a:rPr>
              <a:t>Review the goals of the engagement</a:t>
            </a:r>
          </a:p>
          <a:p>
            <a:pPr marL="342900" indent="-342900" defTabSz="932472" fontAlgn="base">
              <a:spcBef>
                <a:spcPts val="300"/>
              </a:spcBef>
              <a:spcAft>
                <a:spcPct val="0"/>
              </a:spcAft>
              <a:buFont typeface="Arial" panose="020B0604020202020204" pitchFamily="34" charset="0"/>
              <a:buChar char="•"/>
            </a:pPr>
            <a:r>
              <a:rPr lang="en-US" sz="2000" spc="-70" dirty="0">
                <a:gradFill>
                  <a:gsLst>
                    <a:gs pos="0">
                      <a:srgbClr val="FFFFFF"/>
                    </a:gs>
                    <a:gs pos="100000">
                      <a:srgbClr val="FFFFFF"/>
                    </a:gs>
                  </a:gsLst>
                  <a:lin ang="5400000" scaled="0"/>
                </a:gradFill>
                <a:ea typeface="Segoe UI" pitchFamily="34" charset="0"/>
                <a:cs typeface="Segoe UI" pitchFamily="34" charset="0"/>
              </a:rPr>
              <a:t>Assist the delivery consultant with </a:t>
            </a:r>
            <a:r>
              <a:rPr lang="en-US" sz="2000" spc="-70" dirty="0" smtClean="0">
                <a:gradFill>
                  <a:gsLst>
                    <a:gs pos="0">
                      <a:srgbClr val="FFFFFF"/>
                    </a:gs>
                    <a:gs pos="100000">
                      <a:srgbClr val="FFFFFF"/>
                    </a:gs>
                  </a:gsLst>
                  <a:lin ang="5400000" scaled="0"/>
                </a:gradFill>
                <a:ea typeface="Segoe UI" pitchFamily="34" charset="0"/>
                <a:cs typeface="Segoe UI" pitchFamily="34" charset="0"/>
              </a:rPr>
              <a:t>the </a:t>
            </a:r>
            <a:r>
              <a:rPr lang="en-US" sz="2000" spc="-70" dirty="0">
                <a:gradFill>
                  <a:gsLst>
                    <a:gs pos="0">
                      <a:srgbClr val="FFFFFF"/>
                    </a:gs>
                    <a:gs pos="100000">
                      <a:srgbClr val="FFFFFF"/>
                    </a:gs>
                  </a:gsLst>
                  <a:lin ang="5400000" scaled="0"/>
                </a:gradFill>
                <a:ea typeface="Segoe UI" pitchFamily="34" charset="0"/>
                <a:cs typeface="Segoe UI" pitchFamily="34" charset="0"/>
              </a:rPr>
              <a:t>pre-engagement </a:t>
            </a:r>
            <a:r>
              <a:rPr lang="en-US" sz="2000" spc="-70" dirty="0" smtClean="0">
                <a:gradFill>
                  <a:gsLst>
                    <a:gs pos="0">
                      <a:srgbClr val="FFFFFF"/>
                    </a:gs>
                    <a:gs pos="100000">
                      <a:srgbClr val="FFFFFF"/>
                    </a:gs>
                  </a:gsLst>
                  <a:lin ang="5400000" scaled="0"/>
                </a:gradFill>
                <a:ea typeface="Segoe UI" pitchFamily="34" charset="0"/>
                <a:cs typeface="Segoe UI" pitchFamily="34" charset="0"/>
              </a:rPr>
              <a:t>questionnaire</a:t>
            </a:r>
            <a:endParaRPr lang="en-US" sz="2000" spc="-70" dirty="0">
              <a:gradFill>
                <a:gsLst>
                  <a:gs pos="0">
                    <a:srgbClr val="FFFFFF"/>
                  </a:gs>
                  <a:gs pos="100000">
                    <a:srgbClr val="FFFFFF"/>
                  </a:gs>
                </a:gsLst>
                <a:lin ang="5400000" scaled="0"/>
              </a:gradFill>
              <a:ea typeface="Segoe UI" pitchFamily="34" charset="0"/>
              <a:cs typeface="Segoe UI" pitchFamily="34" charset="0"/>
            </a:endParaRPr>
          </a:p>
          <a:p>
            <a:pPr marL="342900" indent="-342900" defTabSz="932472" fontAlgn="base">
              <a:spcBef>
                <a:spcPts val="300"/>
              </a:spcBef>
              <a:spcAft>
                <a:spcPct val="0"/>
              </a:spcAft>
              <a:buFont typeface="Arial" panose="020B0604020202020204" pitchFamily="34" charset="0"/>
              <a:buChar char="•"/>
            </a:pPr>
            <a:r>
              <a:rPr lang="en-US" sz="2000" spc="-70" dirty="0">
                <a:gradFill>
                  <a:gsLst>
                    <a:gs pos="0">
                      <a:srgbClr val="FFFFFF"/>
                    </a:gs>
                    <a:gs pos="100000">
                      <a:srgbClr val="FFFFFF"/>
                    </a:gs>
                  </a:gsLst>
                  <a:lin ang="5400000" scaled="0"/>
                </a:gradFill>
                <a:ea typeface="Segoe UI" pitchFamily="34" charset="0"/>
                <a:cs typeface="Segoe UI" pitchFamily="34" charset="0"/>
              </a:rPr>
              <a:t>Finalize the agenda for the engagement</a:t>
            </a:r>
          </a:p>
          <a:p>
            <a:pPr marL="342900" indent="-342900" defTabSz="932472" fontAlgn="base">
              <a:spcBef>
                <a:spcPts val="300"/>
              </a:spcBef>
              <a:spcAft>
                <a:spcPct val="0"/>
              </a:spcAft>
              <a:buFont typeface="Arial" panose="020B0604020202020204" pitchFamily="34" charset="0"/>
              <a:buChar char="•"/>
            </a:pPr>
            <a:r>
              <a:rPr lang="en-US" sz="2000" spc="-70" dirty="0">
                <a:gradFill>
                  <a:gsLst>
                    <a:gs pos="0">
                      <a:srgbClr val="FFFFFF"/>
                    </a:gs>
                    <a:gs pos="100000">
                      <a:srgbClr val="FFFFFF"/>
                    </a:gs>
                  </a:gsLst>
                  <a:lin ang="5400000" scaled="0"/>
                </a:gradFill>
                <a:ea typeface="Segoe UI" pitchFamily="34" charset="0"/>
                <a:cs typeface="Segoe UI" pitchFamily="34" charset="0"/>
              </a:rPr>
              <a:t>Cover engagement logistics</a:t>
            </a:r>
          </a:p>
          <a:p>
            <a:pPr marL="342900" indent="-342900" defTabSz="932472" fontAlgn="base">
              <a:spcBef>
                <a:spcPts val="300"/>
              </a:spcBef>
              <a:spcAft>
                <a:spcPct val="0"/>
              </a:spcAft>
              <a:buFont typeface="Arial" panose="020B0604020202020204" pitchFamily="34" charset="0"/>
              <a:buChar char="•"/>
            </a:pPr>
            <a:r>
              <a:rPr lang="en-US" sz="2000" spc="-70" dirty="0">
                <a:gradFill>
                  <a:gsLst>
                    <a:gs pos="0">
                      <a:srgbClr val="FFFFFF"/>
                    </a:gs>
                    <a:gs pos="100000">
                      <a:srgbClr val="FFFFFF"/>
                    </a:gs>
                  </a:gsLst>
                  <a:lin ang="5400000" scaled="0"/>
                </a:gradFill>
                <a:ea typeface="Segoe UI" pitchFamily="34" charset="0"/>
                <a:cs typeface="Segoe UI" pitchFamily="34" charset="0"/>
              </a:rPr>
              <a:t>Allow the customer to schedule proper </a:t>
            </a:r>
            <a:r>
              <a:rPr lang="en-US" sz="2000" spc="-70" dirty="0" smtClean="0">
                <a:gradFill>
                  <a:gsLst>
                    <a:gs pos="0">
                      <a:srgbClr val="FFFFFF"/>
                    </a:gs>
                    <a:gs pos="100000">
                      <a:srgbClr val="FFFFFF"/>
                    </a:gs>
                  </a:gsLst>
                  <a:lin ang="5400000" scaled="0"/>
                </a:gradFill>
                <a:ea typeface="Segoe UI" pitchFamily="34" charset="0"/>
                <a:cs typeface="Segoe UI" pitchFamily="34" charset="0"/>
              </a:rPr>
              <a:t>resources</a:t>
            </a:r>
            <a:endParaRPr lang="en-US" sz="2000" spc="-7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279401" y="3043238"/>
            <a:ext cx="2700338" cy="27400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800" spc="-51" dirty="0">
              <a:gradFill>
                <a:gsLst>
                  <a:gs pos="0">
                    <a:srgbClr val="FFFFFF"/>
                  </a:gs>
                  <a:gs pos="100000">
                    <a:srgbClr val="FFFFFF"/>
                  </a:gs>
                </a:gsLst>
                <a:lin ang="5400000" scaled="0"/>
              </a:gradFill>
              <a:ea typeface="Segoe UI" pitchFamily="34" charset="0"/>
              <a:cs typeface="Segoe UI" pitchFamily="34" charset="0"/>
            </a:endParaRPr>
          </a:p>
        </p:txBody>
      </p:sp>
      <p:sp>
        <p:nvSpPr>
          <p:cNvPr id="11" name="Freeform 35"/>
          <p:cNvSpPr>
            <a:spLocks noEditPoints="1"/>
          </p:cNvSpPr>
          <p:nvPr/>
        </p:nvSpPr>
        <p:spPr bwMode="black">
          <a:xfrm>
            <a:off x="842511" y="3616278"/>
            <a:ext cx="1574118" cy="1593944"/>
          </a:xfrm>
          <a:custGeom>
            <a:avLst/>
            <a:gdLst>
              <a:gd name="T0" fmla="*/ 189 w 296"/>
              <a:gd name="T1" fmla="*/ 136 h 300"/>
              <a:gd name="T2" fmla="*/ 202 w 296"/>
              <a:gd name="T3" fmla="*/ 132 h 300"/>
              <a:gd name="T4" fmla="*/ 206 w 296"/>
              <a:gd name="T5" fmla="*/ 128 h 300"/>
              <a:gd name="T6" fmla="*/ 210 w 296"/>
              <a:gd name="T7" fmla="*/ 116 h 300"/>
              <a:gd name="T8" fmla="*/ 214 w 296"/>
              <a:gd name="T9" fmla="*/ 120 h 300"/>
              <a:gd name="T10" fmla="*/ 227 w 296"/>
              <a:gd name="T11" fmla="*/ 99 h 300"/>
              <a:gd name="T12" fmla="*/ 185 w 296"/>
              <a:gd name="T13" fmla="*/ 205 h 300"/>
              <a:gd name="T14" fmla="*/ 189 w 296"/>
              <a:gd name="T15" fmla="*/ 210 h 300"/>
              <a:gd name="T16" fmla="*/ 202 w 296"/>
              <a:gd name="T17" fmla="*/ 214 h 300"/>
              <a:gd name="T18" fmla="*/ 197 w 296"/>
              <a:gd name="T19" fmla="*/ 218 h 300"/>
              <a:gd name="T20" fmla="*/ 218 w 296"/>
              <a:gd name="T21" fmla="*/ 230 h 300"/>
              <a:gd name="T22" fmla="*/ 222 w 296"/>
              <a:gd name="T23" fmla="*/ 243 h 300"/>
              <a:gd name="T24" fmla="*/ 227 w 296"/>
              <a:gd name="T25" fmla="*/ 247 h 300"/>
              <a:gd name="T26" fmla="*/ 111 w 296"/>
              <a:gd name="T27" fmla="*/ 205 h 300"/>
              <a:gd name="T28" fmla="*/ 107 w 296"/>
              <a:gd name="T29" fmla="*/ 201 h 300"/>
              <a:gd name="T30" fmla="*/ 94 w 296"/>
              <a:gd name="T31" fmla="*/ 222 h 300"/>
              <a:gd name="T32" fmla="*/ 82 w 296"/>
              <a:gd name="T33" fmla="*/ 226 h 300"/>
              <a:gd name="T34" fmla="*/ 77 w 296"/>
              <a:gd name="T35" fmla="*/ 230 h 300"/>
              <a:gd name="T36" fmla="*/ 73 w 296"/>
              <a:gd name="T37" fmla="*/ 243 h 300"/>
              <a:gd name="T38" fmla="*/ 69 w 296"/>
              <a:gd name="T39" fmla="*/ 239 h 300"/>
              <a:gd name="T40" fmla="*/ 102 w 296"/>
              <a:gd name="T41" fmla="*/ 141 h 300"/>
              <a:gd name="T42" fmla="*/ 98 w 296"/>
              <a:gd name="T43" fmla="*/ 128 h 300"/>
              <a:gd name="T44" fmla="*/ 94 w 296"/>
              <a:gd name="T45" fmla="*/ 124 h 300"/>
              <a:gd name="T46" fmla="*/ 82 w 296"/>
              <a:gd name="T47" fmla="*/ 120 h 300"/>
              <a:gd name="T48" fmla="*/ 86 w 296"/>
              <a:gd name="T49" fmla="*/ 116 h 300"/>
              <a:gd name="T50" fmla="*/ 65 w 296"/>
              <a:gd name="T51" fmla="*/ 103 h 300"/>
              <a:gd name="T52" fmla="*/ 72 w 296"/>
              <a:gd name="T53" fmla="*/ 64 h 300"/>
              <a:gd name="T54" fmla="*/ 5 w 296"/>
              <a:gd name="T55" fmla="*/ 89 h 300"/>
              <a:gd name="T56" fmla="*/ 23 w 296"/>
              <a:gd name="T57" fmla="*/ 48 h 300"/>
              <a:gd name="T58" fmla="*/ 72 w 296"/>
              <a:gd name="T59" fmla="*/ 64 h 300"/>
              <a:gd name="T60" fmla="*/ 36 w 296"/>
              <a:gd name="T61" fmla="*/ 0 h 300"/>
              <a:gd name="T62" fmla="*/ 296 w 296"/>
              <a:gd name="T63" fmla="*/ 64 h 300"/>
              <a:gd name="T64" fmla="*/ 229 w 296"/>
              <a:gd name="T65" fmla="*/ 89 h 300"/>
              <a:gd name="T66" fmla="*/ 247 w 296"/>
              <a:gd name="T67" fmla="*/ 48 h 300"/>
              <a:gd name="T68" fmla="*/ 296 w 296"/>
              <a:gd name="T69" fmla="*/ 64 h 300"/>
              <a:gd name="T70" fmla="*/ 260 w 296"/>
              <a:gd name="T71" fmla="*/ 0 h 300"/>
              <a:gd name="T72" fmla="*/ 296 w 296"/>
              <a:gd name="T73" fmla="*/ 275 h 300"/>
              <a:gd name="T74" fmla="*/ 229 w 296"/>
              <a:gd name="T75" fmla="*/ 300 h 300"/>
              <a:gd name="T76" fmla="*/ 247 w 296"/>
              <a:gd name="T77" fmla="*/ 259 h 300"/>
              <a:gd name="T78" fmla="*/ 296 w 296"/>
              <a:gd name="T79" fmla="*/ 275 h 300"/>
              <a:gd name="T80" fmla="*/ 260 w 296"/>
              <a:gd name="T81" fmla="*/ 211 h 300"/>
              <a:gd name="T82" fmla="*/ 72 w 296"/>
              <a:gd name="T83" fmla="*/ 275 h 300"/>
              <a:gd name="T84" fmla="*/ 5 w 296"/>
              <a:gd name="T85" fmla="*/ 300 h 300"/>
              <a:gd name="T86" fmla="*/ 23 w 296"/>
              <a:gd name="T87" fmla="*/ 259 h 300"/>
              <a:gd name="T88" fmla="*/ 72 w 296"/>
              <a:gd name="T89" fmla="*/ 275 h 300"/>
              <a:gd name="T90" fmla="*/ 36 w 296"/>
              <a:gd name="T91" fmla="*/ 211 h 300"/>
              <a:gd name="T92" fmla="*/ 125 w 296"/>
              <a:gd name="T93" fmla="*/ 116 h 300"/>
              <a:gd name="T94" fmla="*/ 147 w 296"/>
              <a:gd name="T95" fmla="*/ 145 h 300"/>
              <a:gd name="T96" fmla="*/ 150 w 296"/>
              <a:gd name="T97" fmla="*/ 176 h 300"/>
              <a:gd name="T98" fmla="*/ 190 w 296"/>
              <a:gd name="T99" fmla="*/ 164 h 300"/>
              <a:gd name="T100" fmla="*/ 110 w 296"/>
              <a:gd name="T101" fmla="*/ 194 h 300"/>
              <a:gd name="T102" fmla="*/ 131 w 296"/>
              <a:gd name="T103" fmla="*/ 145 h 300"/>
              <a:gd name="T104" fmla="*/ 145 w 296"/>
              <a:gd name="T105" fmla="*/ 156 h 300"/>
              <a:gd name="T106" fmla="*/ 144 w 296"/>
              <a:gd name="T107" fmla="*/ 150 h 300"/>
              <a:gd name="T108" fmla="*/ 147 w 296"/>
              <a:gd name="T109" fmla="*/ 150 h 300"/>
              <a:gd name="T110" fmla="*/ 149 w 296"/>
              <a:gd name="T111" fmla="*/ 1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00">
                <a:moveTo>
                  <a:pt x="189" y="145"/>
                </a:moveTo>
                <a:cubicBezTo>
                  <a:pt x="185" y="141"/>
                  <a:pt x="185" y="141"/>
                  <a:pt x="185" y="141"/>
                </a:cubicBezTo>
                <a:cubicBezTo>
                  <a:pt x="189" y="136"/>
                  <a:pt x="189" y="136"/>
                  <a:pt x="189" y="136"/>
                </a:cubicBezTo>
                <a:cubicBezTo>
                  <a:pt x="193" y="141"/>
                  <a:pt x="193" y="141"/>
                  <a:pt x="193" y="141"/>
                </a:cubicBezTo>
                <a:cubicBezTo>
                  <a:pt x="189" y="145"/>
                  <a:pt x="189" y="145"/>
                  <a:pt x="189" y="145"/>
                </a:cubicBezTo>
                <a:close/>
                <a:moveTo>
                  <a:pt x="202" y="132"/>
                </a:moveTo>
                <a:cubicBezTo>
                  <a:pt x="197" y="128"/>
                  <a:pt x="197" y="128"/>
                  <a:pt x="197" y="128"/>
                </a:cubicBezTo>
                <a:cubicBezTo>
                  <a:pt x="202" y="124"/>
                  <a:pt x="202" y="124"/>
                  <a:pt x="202" y="124"/>
                </a:cubicBezTo>
                <a:cubicBezTo>
                  <a:pt x="206" y="128"/>
                  <a:pt x="206" y="128"/>
                  <a:pt x="206" y="128"/>
                </a:cubicBezTo>
                <a:cubicBezTo>
                  <a:pt x="202" y="132"/>
                  <a:pt x="202" y="132"/>
                  <a:pt x="202" y="132"/>
                </a:cubicBezTo>
                <a:close/>
                <a:moveTo>
                  <a:pt x="214" y="120"/>
                </a:moveTo>
                <a:cubicBezTo>
                  <a:pt x="210" y="116"/>
                  <a:pt x="210" y="116"/>
                  <a:pt x="210" y="116"/>
                </a:cubicBezTo>
                <a:cubicBezTo>
                  <a:pt x="214" y="111"/>
                  <a:pt x="214" y="111"/>
                  <a:pt x="214" y="111"/>
                </a:cubicBezTo>
                <a:cubicBezTo>
                  <a:pt x="218" y="116"/>
                  <a:pt x="218" y="116"/>
                  <a:pt x="218" y="116"/>
                </a:cubicBezTo>
                <a:cubicBezTo>
                  <a:pt x="214" y="120"/>
                  <a:pt x="214" y="120"/>
                  <a:pt x="214" y="120"/>
                </a:cubicBezTo>
                <a:close/>
                <a:moveTo>
                  <a:pt x="227" y="107"/>
                </a:moveTo>
                <a:cubicBezTo>
                  <a:pt x="222" y="103"/>
                  <a:pt x="222" y="103"/>
                  <a:pt x="222" y="103"/>
                </a:cubicBezTo>
                <a:cubicBezTo>
                  <a:pt x="227" y="99"/>
                  <a:pt x="227" y="99"/>
                  <a:pt x="227" y="99"/>
                </a:cubicBezTo>
                <a:cubicBezTo>
                  <a:pt x="231" y="103"/>
                  <a:pt x="231" y="103"/>
                  <a:pt x="231" y="103"/>
                </a:cubicBezTo>
                <a:cubicBezTo>
                  <a:pt x="227" y="107"/>
                  <a:pt x="227" y="107"/>
                  <a:pt x="227" y="107"/>
                </a:cubicBezTo>
                <a:close/>
                <a:moveTo>
                  <a:pt x="185" y="205"/>
                </a:moveTo>
                <a:cubicBezTo>
                  <a:pt x="189" y="201"/>
                  <a:pt x="189" y="201"/>
                  <a:pt x="189" y="201"/>
                </a:cubicBezTo>
                <a:cubicBezTo>
                  <a:pt x="193" y="205"/>
                  <a:pt x="193" y="205"/>
                  <a:pt x="193" y="205"/>
                </a:cubicBezTo>
                <a:cubicBezTo>
                  <a:pt x="189" y="210"/>
                  <a:pt x="189" y="210"/>
                  <a:pt x="189" y="210"/>
                </a:cubicBezTo>
                <a:cubicBezTo>
                  <a:pt x="185" y="205"/>
                  <a:pt x="185" y="205"/>
                  <a:pt x="185" y="205"/>
                </a:cubicBezTo>
                <a:close/>
                <a:moveTo>
                  <a:pt x="197" y="218"/>
                </a:moveTo>
                <a:cubicBezTo>
                  <a:pt x="202" y="214"/>
                  <a:pt x="202" y="214"/>
                  <a:pt x="202" y="214"/>
                </a:cubicBezTo>
                <a:cubicBezTo>
                  <a:pt x="206" y="218"/>
                  <a:pt x="206" y="218"/>
                  <a:pt x="206" y="218"/>
                </a:cubicBezTo>
                <a:cubicBezTo>
                  <a:pt x="202" y="222"/>
                  <a:pt x="202" y="222"/>
                  <a:pt x="202" y="222"/>
                </a:cubicBezTo>
                <a:cubicBezTo>
                  <a:pt x="197" y="218"/>
                  <a:pt x="197" y="218"/>
                  <a:pt x="197" y="218"/>
                </a:cubicBezTo>
                <a:close/>
                <a:moveTo>
                  <a:pt x="210" y="230"/>
                </a:moveTo>
                <a:cubicBezTo>
                  <a:pt x="214" y="226"/>
                  <a:pt x="214" y="226"/>
                  <a:pt x="214" y="226"/>
                </a:cubicBezTo>
                <a:cubicBezTo>
                  <a:pt x="218" y="230"/>
                  <a:pt x="218" y="230"/>
                  <a:pt x="218" y="230"/>
                </a:cubicBezTo>
                <a:cubicBezTo>
                  <a:pt x="214" y="235"/>
                  <a:pt x="214" y="235"/>
                  <a:pt x="214" y="235"/>
                </a:cubicBezTo>
                <a:cubicBezTo>
                  <a:pt x="210" y="230"/>
                  <a:pt x="210" y="230"/>
                  <a:pt x="210" y="230"/>
                </a:cubicBezTo>
                <a:close/>
                <a:moveTo>
                  <a:pt x="222" y="243"/>
                </a:moveTo>
                <a:cubicBezTo>
                  <a:pt x="227" y="239"/>
                  <a:pt x="227" y="239"/>
                  <a:pt x="227" y="239"/>
                </a:cubicBezTo>
                <a:cubicBezTo>
                  <a:pt x="231" y="243"/>
                  <a:pt x="231" y="243"/>
                  <a:pt x="231" y="243"/>
                </a:cubicBezTo>
                <a:cubicBezTo>
                  <a:pt x="227" y="247"/>
                  <a:pt x="227" y="247"/>
                  <a:pt x="227" y="247"/>
                </a:cubicBezTo>
                <a:cubicBezTo>
                  <a:pt x="222" y="243"/>
                  <a:pt x="222" y="243"/>
                  <a:pt x="222" y="243"/>
                </a:cubicBezTo>
                <a:close/>
                <a:moveTo>
                  <a:pt x="107" y="201"/>
                </a:moveTo>
                <a:cubicBezTo>
                  <a:pt x="111" y="205"/>
                  <a:pt x="111" y="205"/>
                  <a:pt x="111" y="205"/>
                </a:cubicBezTo>
                <a:cubicBezTo>
                  <a:pt x="107" y="210"/>
                  <a:pt x="107" y="210"/>
                  <a:pt x="107" y="210"/>
                </a:cubicBezTo>
                <a:cubicBezTo>
                  <a:pt x="102" y="205"/>
                  <a:pt x="102" y="205"/>
                  <a:pt x="102" y="205"/>
                </a:cubicBezTo>
                <a:cubicBezTo>
                  <a:pt x="107" y="201"/>
                  <a:pt x="107" y="201"/>
                  <a:pt x="107" y="201"/>
                </a:cubicBezTo>
                <a:close/>
                <a:moveTo>
                  <a:pt x="94" y="214"/>
                </a:moveTo>
                <a:cubicBezTo>
                  <a:pt x="98" y="218"/>
                  <a:pt x="98" y="218"/>
                  <a:pt x="98" y="218"/>
                </a:cubicBezTo>
                <a:cubicBezTo>
                  <a:pt x="94" y="222"/>
                  <a:pt x="94" y="222"/>
                  <a:pt x="94" y="222"/>
                </a:cubicBezTo>
                <a:cubicBezTo>
                  <a:pt x="90" y="218"/>
                  <a:pt x="90" y="218"/>
                  <a:pt x="90" y="218"/>
                </a:cubicBezTo>
                <a:cubicBezTo>
                  <a:pt x="94" y="214"/>
                  <a:pt x="94" y="214"/>
                  <a:pt x="94" y="214"/>
                </a:cubicBezTo>
                <a:close/>
                <a:moveTo>
                  <a:pt x="82" y="226"/>
                </a:moveTo>
                <a:cubicBezTo>
                  <a:pt x="86" y="230"/>
                  <a:pt x="86" y="230"/>
                  <a:pt x="86" y="230"/>
                </a:cubicBezTo>
                <a:cubicBezTo>
                  <a:pt x="82" y="235"/>
                  <a:pt x="82" y="235"/>
                  <a:pt x="82" y="235"/>
                </a:cubicBezTo>
                <a:cubicBezTo>
                  <a:pt x="77" y="230"/>
                  <a:pt x="77" y="230"/>
                  <a:pt x="77" y="230"/>
                </a:cubicBezTo>
                <a:cubicBezTo>
                  <a:pt x="82" y="226"/>
                  <a:pt x="82" y="226"/>
                  <a:pt x="82" y="226"/>
                </a:cubicBezTo>
                <a:close/>
                <a:moveTo>
                  <a:pt x="69" y="239"/>
                </a:moveTo>
                <a:cubicBezTo>
                  <a:pt x="73" y="243"/>
                  <a:pt x="73" y="243"/>
                  <a:pt x="73" y="243"/>
                </a:cubicBezTo>
                <a:cubicBezTo>
                  <a:pt x="69" y="247"/>
                  <a:pt x="69" y="247"/>
                  <a:pt x="69" y="247"/>
                </a:cubicBezTo>
                <a:cubicBezTo>
                  <a:pt x="65" y="243"/>
                  <a:pt x="65" y="243"/>
                  <a:pt x="65" y="243"/>
                </a:cubicBezTo>
                <a:cubicBezTo>
                  <a:pt x="69" y="239"/>
                  <a:pt x="69" y="239"/>
                  <a:pt x="69" y="239"/>
                </a:cubicBezTo>
                <a:close/>
                <a:moveTo>
                  <a:pt x="111" y="141"/>
                </a:moveTo>
                <a:cubicBezTo>
                  <a:pt x="107" y="145"/>
                  <a:pt x="107" y="145"/>
                  <a:pt x="107" y="145"/>
                </a:cubicBezTo>
                <a:cubicBezTo>
                  <a:pt x="102" y="141"/>
                  <a:pt x="102" y="141"/>
                  <a:pt x="102" y="141"/>
                </a:cubicBezTo>
                <a:cubicBezTo>
                  <a:pt x="107" y="136"/>
                  <a:pt x="107" y="136"/>
                  <a:pt x="107" y="136"/>
                </a:cubicBezTo>
                <a:cubicBezTo>
                  <a:pt x="111" y="141"/>
                  <a:pt x="111" y="141"/>
                  <a:pt x="111" y="141"/>
                </a:cubicBezTo>
                <a:close/>
                <a:moveTo>
                  <a:pt x="98" y="128"/>
                </a:moveTo>
                <a:cubicBezTo>
                  <a:pt x="94" y="132"/>
                  <a:pt x="94" y="132"/>
                  <a:pt x="94" y="132"/>
                </a:cubicBezTo>
                <a:cubicBezTo>
                  <a:pt x="90" y="128"/>
                  <a:pt x="90" y="128"/>
                  <a:pt x="90" y="128"/>
                </a:cubicBezTo>
                <a:cubicBezTo>
                  <a:pt x="94" y="124"/>
                  <a:pt x="94" y="124"/>
                  <a:pt x="94" y="124"/>
                </a:cubicBezTo>
                <a:cubicBezTo>
                  <a:pt x="98" y="128"/>
                  <a:pt x="98" y="128"/>
                  <a:pt x="98" y="128"/>
                </a:cubicBezTo>
                <a:close/>
                <a:moveTo>
                  <a:pt x="86" y="116"/>
                </a:moveTo>
                <a:cubicBezTo>
                  <a:pt x="82" y="120"/>
                  <a:pt x="82" y="120"/>
                  <a:pt x="82" y="120"/>
                </a:cubicBezTo>
                <a:cubicBezTo>
                  <a:pt x="77" y="116"/>
                  <a:pt x="77" y="116"/>
                  <a:pt x="77" y="116"/>
                </a:cubicBezTo>
                <a:cubicBezTo>
                  <a:pt x="82" y="111"/>
                  <a:pt x="82" y="111"/>
                  <a:pt x="82" y="111"/>
                </a:cubicBezTo>
                <a:cubicBezTo>
                  <a:pt x="86" y="116"/>
                  <a:pt x="86" y="116"/>
                  <a:pt x="86" y="116"/>
                </a:cubicBezTo>
                <a:close/>
                <a:moveTo>
                  <a:pt x="73" y="103"/>
                </a:moveTo>
                <a:cubicBezTo>
                  <a:pt x="69" y="107"/>
                  <a:pt x="69" y="107"/>
                  <a:pt x="69" y="107"/>
                </a:cubicBezTo>
                <a:cubicBezTo>
                  <a:pt x="65" y="103"/>
                  <a:pt x="65" y="103"/>
                  <a:pt x="65" y="103"/>
                </a:cubicBezTo>
                <a:cubicBezTo>
                  <a:pt x="69" y="99"/>
                  <a:pt x="69" y="99"/>
                  <a:pt x="69" y="99"/>
                </a:cubicBezTo>
                <a:cubicBezTo>
                  <a:pt x="73" y="103"/>
                  <a:pt x="73" y="103"/>
                  <a:pt x="73" y="103"/>
                </a:cubicBezTo>
                <a:close/>
                <a:moveTo>
                  <a:pt x="72" y="64"/>
                </a:moveTo>
                <a:cubicBezTo>
                  <a:pt x="72" y="74"/>
                  <a:pt x="72" y="74"/>
                  <a:pt x="72" y="74"/>
                </a:cubicBezTo>
                <a:cubicBezTo>
                  <a:pt x="72" y="89"/>
                  <a:pt x="72" y="89"/>
                  <a:pt x="67" y="89"/>
                </a:cubicBezTo>
                <a:cubicBezTo>
                  <a:pt x="5" y="89"/>
                  <a:pt x="5" y="89"/>
                  <a:pt x="5" y="89"/>
                </a:cubicBezTo>
                <a:cubicBezTo>
                  <a:pt x="0" y="89"/>
                  <a:pt x="0" y="89"/>
                  <a:pt x="0" y="74"/>
                </a:cubicBezTo>
                <a:cubicBezTo>
                  <a:pt x="0" y="64"/>
                  <a:pt x="0" y="64"/>
                  <a:pt x="0" y="64"/>
                </a:cubicBezTo>
                <a:cubicBezTo>
                  <a:pt x="0" y="53"/>
                  <a:pt x="12" y="51"/>
                  <a:pt x="23" y="48"/>
                </a:cubicBezTo>
                <a:cubicBezTo>
                  <a:pt x="27" y="52"/>
                  <a:pt x="32" y="54"/>
                  <a:pt x="36" y="54"/>
                </a:cubicBezTo>
                <a:cubicBezTo>
                  <a:pt x="40" y="54"/>
                  <a:pt x="45" y="52"/>
                  <a:pt x="49" y="48"/>
                </a:cubicBezTo>
                <a:cubicBezTo>
                  <a:pt x="59" y="51"/>
                  <a:pt x="72" y="53"/>
                  <a:pt x="72" y="64"/>
                </a:cubicBezTo>
                <a:close/>
                <a:moveTo>
                  <a:pt x="36" y="48"/>
                </a:moveTo>
                <a:cubicBezTo>
                  <a:pt x="42" y="48"/>
                  <a:pt x="54" y="37"/>
                  <a:pt x="54" y="24"/>
                </a:cubicBezTo>
                <a:cubicBezTo>
                  <a:pt x="54" y="11"/>
                  <a:pt x="49" y="0"/>
                  <a:pt x="36" y="0"/>
                </a:cubicBezTo>
                <a:cubicBezTo>
                  <a:pt x="23" y="0"/>
                  <a:pt x="18" y="11"/>
                  <a:pt x="18" y="24"/>
                </a:cubicBezTo>
                <a:cubicBezTo>
                  <a:pt x="18" y="37"/>
                  <a:pt x="30" y="48"/>
                  <a:pt x="36" y="48"/>
                </a:cubicBezTo>
                <a:close/>
                <a:moveTo>
                  <a:pt x="296" y="64"/>
                </a:moveTo>
                <a:cubicBezTo>
                  <a:pt x="296" y="74"/>
                  <a:pt x="296" y="74"/>
                  <a:pt x="296" y="74"/>
                </a:cubicBezTo>
                <a:cubicBezTo>
                  <a:pt x="296" y="89"/>
                  <a:pt x="296" y="89"/>
                  <a:pt x="290" y="89"/>
                </a:cubicBezTo>
                <a:cubicBezTo>
                  <a:pt x="229" y="89"/>
                  <a:pt x="229" y="89"/>
                  <a:pt x="229" y="89"/>
                </a:cubicBezTo>
                <a:cubicBezTo>
                  <a:pt x="224" y="89"/>
                  <a:pt x="224" y="89"/>
                  <a:pt x="224" y="74"/>
                </a:cubicBezTo>
                <a:cubicBezTo>
                  <a:pt x="224" y="64"/>
                  <a:pt x="224" y="64"/>
                  <a:pt x="224" y="64"/>
                </a:cubicBezTo>
                <a:cubicBezTo>
                  <a:pt x="224" y="53"/>
                  <a:pt x="236" y="51"/>
                  <a:pt x="247" y="48"/>
                </a:cubicBezTo>
                <a:cubicBezTo>
                  <a:pt x="251" y="52"/>
                  <a:pt x="256" y="54"/>
                  <a:pt x="260" y="54"/>
                </a:cubicBezTo>
                <a:cubicBezTo>
                  <a:pt x="263" y="54"/>
                  <a:pt x="268" y="52"/>
                  <a:pt x="273" y="48"/>
                </a:cubicBezTo>
                <a:cubicBezTo>
                  <a:pt x="283" y="51"/>
                  <a:pt x="296" y="53"/>
                  <a:pt x="296" y="64"/>
                </a:cubicBezTo>
                <a:close/>
                <a:moveTo>
                  <a:pt x="260" y="48"/>
                </a:moveTo>
                <a:cubicBezTo>
                  <a:pt x="266" y="48"/>
                  <a:pt x="278" y="37"/>
                  <a:pt x="278" y="24"/>
                </a:cubicBezTo>
                <a:cubicBezTo>
                  <a:pt x="278" y="11"/>
                  <a:pt x="273" y="0"/>
                  <a:pt x="260" y="0"/>
                </a:cubicBezTo>
                <a:cubicBezTo>
                  <a:pt x="246" y="0"/>
                  <a:pt x="241" y="11"/>
                  <a:pt x="241" y="24"/>
                </a:cubicBezTo>
                <a:cubicBezTo>
                  <a:pt x="241" y="37"/>
                  <a:pt x="254" y="48"/>
                  <a:pt x="260" y="48"/>
                </a:cubicBezTo>
                <a:close/>
                <a:moveTo>
                  <a:pt x="296" y="275"/>
                </a:moveTo>
                <a:cubicBezTo>
                  <a:pt x="296" y="285"/>
                  <a:pt x="296" y="285"/>
                  <a:pt x="296" y="285"/>
                </a:cubicBezTo>
                <a:cubicBezTo>
                  <a:pt x="296" y="300"/>
                  <a:pt x="296" y="300"/>
                  <a:pt x="290" y="300"/>
                </a:cubicBezTo>
                <a:cubicBezTo>
                  <a:pt x="229" y="300"/>
                  <a:pt x="229" y="300"/>
                  <a:pt x="229" y="300"/>
                </a:cubicBezTo>
                <a:cubicBezTo>
                  <a:pt x="224" y="300"/>
                  <a:pt x="224" y="300"/>
                  <a:pt x="224" y="285"/>
                </a:cubicBezTo>
                <a:cubicBezTo>
                  <a:pt x="224" y="275"/>
                  <a:pt x="224" y="275"/>
                  <a:pt x="224" y="275"/>
                </a:cubicBezTo>
                <a:cubicBezTo>
                  <a:pt x="224" y="264"/>
                  <a:pt x="236" y="263"/>
                  <a:pt x="247" y="259"/>
                </a:cubicBezTo>
                <a:cubicBezTo>
                  <a:pt x="251" y="263"/>
                  <a:pt x="256" y="265"/>
                  <a:pt x="260" y="265"/>
                </a:cubicBezTo>
                <a:cubicBezTo>
                  <a:pt x="264" y="265"/>
                  <a:pt x="268" y="263"/>
                  <a:pt x="273" y="259"/>
                </a:cubicBezTo>
                <a:cubicBezTo>
                  <a:pt x="283" y="263"/>
                  <a:pt x="296" y="264"/>
                  <a:pt x="296" y="275"/>
                </a:cubicBezTo>
                <a:close/>
                <a:moveTo>
                  <a:pt x="260" y="259"/>
                </a:moveTo>
                <a:cubicBezTo>
                  <a:pt x="266" y="259"/>
                  <a:pt x="278" y="248"/>
                  <a:pt x="278" y="235"/>
                </a:cubicBezTo>
                <a:cubicBezTo>
                  <a:pt x="278" y="222"/>
                  <a:pt x="273" y="211"/>
                  <a:pt x="260" y="211"/>
                </a:cubicBezTo>
                <a:cubicBezTo>
                  <a:pt x="246" y="211"/>
                  <a:pt x="241" y="222"/>
                  <a:pt x="241" y="235"/>
                </a:cubicBezTo>
                <a:cubicBezTo>
                  <a:pt x="241" y="248"/>
                  <a:pt x="254" y="259"/>
                  <a:pt x="260" y="259"/>
                </a:cubicBezTo>
                <a:close/>
                <a:moveTo>
                  <a:pt x="72" y="275"/>
                </a:moveTo>
                <a:cubicBezTo>
                  <a:pt x="72" y="285"/>
                  <a:pt x="72" y="285"/>
                  <a:pt x="72" y="285"/>
                </a:cubicBezTo>
                <a:cubicBezTo>
                  <a:pt x="72" y="300"/>
                  <a:pt x="72" y="300"/>
                  <a:pt x="67" y="300"/>
                </a:cubicBezTo>
                <a:cubicBezTo>
                  <a:pt x="5" y="300"/>
                  <a:pt x="5" y="300"/>
                  <a:pt x="5" y="300"/>
                </a:cubicBezTo>
                <a:cubicBezTo>
                  <a:pt x="0" y="300"/>
                  <a:pt x="0" y="300"/>
                  <a:pt x="0" y="285"/>
                </a:cubicBezTo>
                <a:cubicBezTo>
                  <a:pt x="0" y="275"/>
                  <a:pt x="0" y="275"/>
                  <a:pt x="0" y="275"/>
                </a:cubicBezTo>
                <a:cubicBezTo>
                  <a:pt x="0" y="264"/>
                  <a:pt x="12" y="263"/>
                  <a:pt x="23" y="259"/>
                </a:cubicBezTo>
                <a:cubicBezTo>
                  <a:pt x="27" y="263"/>
                  <a:pt x="32" y="265"/>
                  <a:pt x="36" y="265"/>
                </a:cubicBezTo>
                <a:cubicBezTo>
                  <a:pt x="40" y="265"/>
                  <a:pt x="45" y="263"/>
                  <a:pt x="49" y="259"/>
                </a:cubicBezTo>
                <a:cubicBezTo>
                  <a:pt x="59" y="263"/>
                  <a:pt x="72" y="264"/>
                  <a:pt x="72" y="275"/>
                </a:cubicBezTo>
                <a:close/>
                <a:moveTo>
                  <a:pt x="36" y="259"/>
                </a:moveTo>
                <a:cubicBezTo>
                  <a:pt x="42" y="259"/>
                  <a:pt x="54" y="248"/>
                  <a:pt x="54" y="235"/>
                </a:cubicBezTo>
                <a:cubicBezTo>
                  <a:pt x="54" y="222"/>
                  <a:pt x="49" y="211"/>
                  <a:pt x="36" y="211"/>
                </a:cubicBezTo>
                <a:cubicBezTo>
                  <a:pt x="23" y="211"/>
                  <a:pt x="18" y="222"/>
                  <a:pt x="18" y="235"/>
                </a:cubicBezTo>
                <a:cubicBezTo>
                  <a:pt x="18" y="248"/>
                  <a:pt x="30" y="259"/>
                  <a:pt x="36" y="259"/>
                </a:cubicBezTo>
                <a:close/>
                <a:moveTo>
                  <a:pt x="125" y="116"/>
                </a:moveTo>
                <a:cubicBezTo>
                  <a:pt x="125" y="100"/>
                  <a:pt x="131" y="87"/>
                  <a:pt x="147" y="87"/>
                </a:cubicBezTo>
                <a:cubicBezTo>
                  <a:pt x="163" y="87"/>
                  <a:pt x="169" y="100"/>
                  <a:pt x="169" y="116"/>
                </a:cubicBezTo>
                <a:cubicBezTo>
                  <a:pt x="169" y="132"/>
                  <a:pt x="154" y="145"/>
                  <a:pt x="147" y="145"/>
                </a:cubicBezTo>
                <a:cubicBezTo>
                  <a:pt x="140" y="145"/>
                  <a:pt x="125" y="132"/>
                  <a:pt x="125" y="116"/>
                </a:cubicBezTo>
                <a:close/>
                <a:moveTo>
                  <a:pt x="148" y="156"/>
                </a:moveTo>
                <a:cubicBezTo>
                  <a:pt x="150" y="176"/>
                  <a:pt x="150" y="176"/>
                  <a:pt x="150" y="176"/>
                </a:cubicBezTo>
                <a:cubicBezTo>
                  <a:pt x="153" y="168"/>
                  <a:pt x="155" y="159"/>
                  <a:pt x="159" y="151"/>
                </a:cubicBezTo>
                <a:cubicBezTo>
                  <a:pt x="159" y="150"/>
                  <a:pt x="159" y="150"/>
                  <a:pt x="162" y="145"/>
                </a:cubicBezTo>
                <a:cubicBezTo>
                  <a:pt x="174" y="149"/>
                  <a:pt x="190" y="151"/>
                  <a:pt x="190" y="164"/>
                </a:cubicBezTo>
                <a:cubicBezTo>
                  <a:pt x="190" y="176"/>
                  <a:pt x="190" y="176"/>
                  <a:pt x="190" y="176"/>
                </a:cubicBezTo>
                <a:cubicBezTo>
                  <a:pt x="190" y="194"/>
                  <a:pt x="190" y="194"/>
                  <a:pt x="183" y="194"/>
                </a:cubicBezTo>
                <a:cubicBezTo>
                  <a:pt x="110" y="194"/>
                  <a:pt x="110" y="194"/>
                  <a:pt x="110" y="194"/>
                </a:cubicBezTo>
                <a:cubicBezTo>
                  <a:pt x="104" y="194"/>
                  <a:pt x="104" y="194"/>
                  <a:pt x="104" y="176"/>
                </a:cubicBezTo>
                <a:cubicBezTo>
                  <a:pt x="104" y="164"/>
                  <a:pt x="104" y="164"/>
                  <a:pt x="104" y="164"/>
                </a:cubicBezTo>
                <a:cubicBezTo>
                  <a:pt x="104" y="151"/>
                  <a:pt x="118" y="149"/>
                  <a:pt x="131" y="145"/>
                </a:cubicBezTo>
                <a:cubicBezTo>
                  <a:pt x="134" y="150"/>
                  <a:pt x="134" y="150"/>
                  <a:pt x="135" y="151"/>
                </a:cubicBezTo>
                <a:cubicBezTo>
                  <a:pt x="138" y="159"/>
                  <a:pt x="141" y="168"/>
                  <a:pt x="143" y="176"/>
                </a:cubicBezTo>
                <a:cubicBezTo>
                  <a:pt x="145" y="156"/>
                  <a:pt x="145" y="156"/>
                  <a:pt x="145" y="156"/>
                </a:cubicBezTo>
                <a:cubicBezTo>
                  <a:pt x="145" y="155"/>
                  <a:pt x="145" y="155"/>
                  <a:pt x="145" y="155"/>
                </a:cubicBezTo>
                <a:cubicBezTo>
                  <a:pt x="141" y="149"/>
                  <a:pt x="141" y="149"/>
                  <a:pt x="141" y="149"/>
                </a:cubicBezTo>
                <a:cubicBezTo>
                  <a:pt x="144" y="150"/>
                  <a:pt x="144" y="150"/>
                  <a:pt x="144" y="150"/>
                </a:cubicBezTo>
                <a:cubicBezTo>
                  <a:pt x="145" y="150"/>
                  <a:pt x="145" y="150"/>
                  <a:pt x="146" y="150"/>
                </a:cubicBezTo>
                <a:cubicBezTo>
                  <a:pt x="146" y="150"/>
                  <a:pt x="146" y="150"/>
                  <a:pt x="147" y="150"/>
                </a:cubicBezTo>
                <a:cubicBezTo>
                  <a:pt x="147" y="150"/>
                  <a:pt x="147" y="150"/>
                  <a:pt x="147" y="150"/>
                </a:cubicBezTo>
                <a:cubicBezTo>
                  <a:pt x="149" y="150"/>
                  <a:pt x="149" y="150"/>
                  <a:pt x="149" y="150"/>
                </a:cubicBezTo>
                <a:cubicBezTo>
                  <a:pt x="152" y="149"/>
                  <a:pt x="152" y="149"/>
                  <a:pt x="152" y="149"/>
                </a:cubicBezTo>
                <a:cubicBezTo>
                  <a:pt x="149" y="155"/>
                  <a:pt x="149" y="155"/>
                  <a:pt x="149" y="155"/>
                </a:cubicBezTo>
                <a:lnTo>
                  <a:pt x="148" y="15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25828708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oftware Assurance_Planning Services_wideTEMPLATE_(FINAL6-27-13)">
  <a:themeElements>
    <a:clrScheme name="MS-WWLP">
      <a:dk1>
        <a:srgbClr val="505050"/>
      </a:dk1>
      <a:lt1>
        <a:srgbClr val="FFFFFF"/>
      </a:lt1>
      <a:dk2>
        <a:srgbClr val="000000"/>
      </a:dk2>
      <a:lt2>
        <a:srgbClr val="D2D2D2"/>
      </a:lt2>
      <a:accent1>
        <a:srgbClr val="00188F"/>
      </a:accent1>
      <a:accent2>
        <a:srgbClr val="00BCF2"/>
      </a:accent2>
      <a:accent3>
        <a:srgbClr val="68217A"/>
      </a:accent3>
      <a:accent4>
        <a:srgbClr val="969696"/>
      </a:accent4>
      <a:accent5>
        <a:srgbClr val="FF8B00"/>
      </a:accent5>
      <a:accent6>
        <a:srgbClr val="B3009D"/>
      </a:accent6>
      <a:hlink>
        <a:srgbClr val="68217A"/>
      </a:hlink>
      <a:folHlink>
        <a:srgbClr val="872B9D"/>
      </a:folHlink>
    </a:clrScheme>
    <a:fontScheme name="WWLP 2012 Segoe 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b00b4a5-e514-4643-8363-8bb4d2250852" xsi:nil="true"/>
    <IsRequired xmlns="2b00b4a5-e514-4643-8363-8bb4d2250852">No</IsRequired>
    <Sequence xmlns="2b00b4a5-e514-4643-8363-8bb4d2250852" xsi:nil="true"/>
    <DisplayPage xmlns="2b00b4a5-e514-4643-8363-8bb4d2250852">
      <Value>partnereligibilityrequirements</Value>
      <Value>requireddeliverables</Value>
      <Value>resources</Value>
      <Value>theplanningservices</Value>
    </DisplayPage>
    <Level xmlns="2b00b4a5-e514-4643-8363-8bb4d2250852">Root</Leve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3CA468B5FBEE844A868F3E234017A5E" ma:contentTypeVersion="8" ma:contentTypeDescription="Create a new document." ma:contentTypeScope="" ma:versionID="a8ffcc175e1b1142a754b96a9717fec3">
  <xsd:schema xmlns:xsd="http://www.w3.org/2001/XMLSchema" xmlns:xs="http://www.w3.org/2001/XMLSchema" xmlns:p="http://schemas.microsoft.com/office/2006/metadata/properties" xmlns:ns2="2b00b4a5-e514-4643-8363-8bb4d2250852" xmlns:ns3="7d33ce8c-e7f8-419e-a6d5-a4398cdb0cf9" targetNamespace="http://schemas.microsoft.com/office/2006/metadata/properties" ma:root="true" ma:fieldsID="f32c140b0d9ede5b84835da09f36597d" ns2:_="" ns3:_="">
    <xsd:import namespace="2b00b4a5-e514-4643-8363-8bb4d2250852"/>
    <xsd:import namespace="7d33ce8c-e7f8-419e-a6d5-a4398cdb0cf9"/>
    <xsd:element name="properties">
      <xsd:complexType>
        <xsd:sequence>
          <xsd:element name="documentManagement">
            <xsd:complexType>
              <xsd:all>
                <xsd:element ref="ns2:DisplayPage" minOccurs="0"/>
                <xsd:element ref="ns3:SharedWithUsers" minOccurs="0"/>
                <xsd:element ref="ns2:Description0" minOccurs="0"/>
                <xsd:element ref="ns2:Level" minOccurs="0"/>
                <xsd:element ref="ns2:IsRequired" minOccurs="0"/>
                <xsd:element ref="ns2:Sequ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0b4a5-e514-4643-8363-8bb4d2250852" elementFormDefault="qualified">
    <xsd:import namespace="http://schemas.microsoft.com/office/2006/documentManagement/types"/>
    <xsd:import namespace="http://schemas.microsoft.com/office/infopath/2007/PartnerControls"/>
    <xsd:element name="DisplayPage" ma:index="8" nillable="true" ma:displayName="DisplayPage" ma:internalName="DisplayPage">
      <xsd:complexType>
        <xsd:complexContent>
          <xsd:extension base="dms:MultiChoice">
            <xsd:sequence>
              <xsd:element name="Value" maxOccurs="unbounded" minOccurs="0" nillable="true">
                <xsd:simpleType>
                  <xsd:restriction base="dms:Choice">
                    <xsd:enumeration value="**TOP_LEVEL**"/>
                    <xsd:enumeration value="default"/>
                    <xsd:enumeration value="about"/>
                    <xsd:enumeration value="all-products-and-solutions"/>
                    <xsd:enumeration value="contactus"/>
                    <xsd:enumeration value="customer"/>
                    <xsd:enumeration value="customer-creates-voucher"/>
                    <xsd:enumeration value="faq"/>
                    <xsd:enumeration value="faqhelparticle"/>
                    <xsd:enumeration value="faqhelpcategory"/>
                    <xsd:enumeration value="fullsitemap"/>
                    <xsd:enumeration value="getpaid"/>
                    <xsd:enumeration value="getregistered"/>
                    <xsd:enumeration value="newsandevents"/>
                    <xsd:enumeration value="newsdetail"/>
                    <xsd:enumeration value="partner-customer-connection"/>
                    <xsd:enumeration value="partnereligibilityrequirements"/>
                    <xsd:enumeration value="partner-provider-directory"/>
                    <xsd:enumeration value="policy-tips"/>
                    <xsd:enumeration value="process"/>
                    <xsd:enumeration value="process-summary"/>
                    <xsd:enumeration value="redeem-voucher"/>
                    <xsd:enumeration value="requireddeliverables"/>
                    <xsd:enumeration value="reserve-voucher-vvr"/>
                    <xsd:enumeration value="resources"/>
                    <xsd:enumeration value="theplanningservices"/>
                    <xsd:enumeration value="**AZDPS**"/>
                    <xsd:enumeration value="default"/>
                    <xsd:enumeration value="enterprise-mobility---security-identity-and-access-management"/>
                    <xsd:enumeration value="enterprise-mobility---security-identity-driven-security"/>
                    <xsd:enumeration value="enterprise-mobility---security-information-protection"/>
                    <xsd:enumeration value="enterprise-mobility---security-managed-mobility-productivity"/>
                    <xsd:enumeration value="Implementing-Application-Develop-and-Test-on-Azure"/>
                    <xsd:enumeration value="Implementing-Azure-Security-and-Management-Services"/>
                    <xsd:enumeration value="Implementing-Event-Driven-Apps-Serverless"/>
                    <xsd:enumeration value="Integrating-Azure-Storage-with-Customers-Backup-Archive-and-DR-Solutions-BCDR"/>
                    <xsd:enumeration value="Migrate-VMs-and-Applications-to-Azure-IaaS"/>
                    <xsd:enumeration value="Modernizing-Apps-Using-App-Service"/>
                    <xsd:enumeration value="Modernizing-Apps-Using-Containers"/>
                    <xsd:enumeration value="**DDPS**"/>
                    <xsd:enumeration value="default"/>
                    <xsd:enumeration value="mobile-productivity-deployment-planning"/>
                    <xsd:enumeration value="windows-and-office-deployment-planning"/>
                    <xsd:enumeration value="modern-it-enterprise-security-proof-of-concept"/>
                    <xsd:enumeration value="**DTDPS**"/>
                    <xsd:enumeration value="default"/>
                    <xsd:enumeration value="Implementing-DevOps-on-Azure"/>
                    <xsd:enumeration value="**DYDPS**"/>
                    <xsd:enumeration value="default"/>
                    <xsd:enumeration value="implementing-microsoft-dynamics-ax"/>
                    <xsd:enumeration value="implementing-microsoft-dynamics-crm"/>
                    <xsd:enumeration value="microsoft-dynamics-ax-cloud-assessment"/>
                    <xsd:enumeration value="migrating-to-dynamics-crm-online"/>
                    <xsd:enumeration value="upgrading-microsoft-dynamics"/>
                    <xsd:enumeration value="upgrading-microsoft-dynamics-ax"/>
                    <xsd:enumeration value="**O365**"/>
                    <xsd:enumeration value="default"/>
                    <xsd:enumeration value="office-365-planning"/>
                    <xsd:enumeration value="**PVDPS**"/>
                    <xsd:enumeration value="default"/>
                    <xsd:enumeration value="Modernizing-your-Windows-Server-Platform"/>
                    <xsd:enumeration value="**S&amp;EDPS**"/>
                    <xsd:enumeration value="default"/>
                    <xsd:enumeration value="exchange-deployment-planning"/>
                    <xsd:enumeration value="skype-for-business-deployment-planning"/>
                    <xsd:enumeration value="skype-for-business-to-microsoft-teams-migration-planning"/>
                    <xsd:enumeration value="**SSDPS**"/>
                    <xsd:enumeration value="default"/>
                    <xsd:enumeration value="BI"/>
                    <xsd:enumeration value="Migration"/>
                    <xsd:enumeration value="Upgrade"/>
                    <xsd:enumeration value="Deploy-a-Big-Data-and-Data-Warehousing-Solution"/>
                    <xsd:enumeration value="Deploy-an-Advanced-Analytics-Solution"/>
                    <xsd:enumeration value="Data-Estate-Modernization"/>
                    <xsd:enumeration value="Implementing-Cloud-Scale-Analytics"/>
                    <xsd:enumeration value="Implementing-Globally-Distributed-Data"/>
                    <xsd:enumeration value="**SDPS**"/>
                    <xsd:enumeration value="default"/>
                    <xsd:enumeration value="project-and-portfolio-management-(ppm)-solution-planning"/>
                    <xsd:enumeration value="sharepoint-deployment-planning"/>
                    <xsd:enumeration value="SharePoint-Business-Applications"/>
                  </xsd:restriction>
                </xsd:simpleType>
              </xsd:element>
            </xsd:sequence>
          </xsd:extension>
        </xsd:complexContent>
      </xsd:complexType>
    </xsd:element>
    <xsd:element name="Description0" ma:index="10" nillable="true" ma:displayName="Description" ma:internalName="Description0">
      <xsd:simpleType>
        <xsd:restriction base="dms:Note">
          <xsd:maxLength value="255"/>
        </xsd:restriction>
      </xsd:simpleType>
    </xsd:element>
    <xsd:element name="Level" ma:index="11" nillable="true" ma:displayName="Level" ma:default="Root" ma:format="Dropdown" ma:internalName="Level">
      <xsd:simpleType>
        <xsd:restriction base="dms:Choice">
          <xsd:enumeration value="Root"/>
          <xsd:enumeration value="AZDPS"/>
          <xsd:enumeration value="DDPS"/>
          <xsd:enumeration value="DTDPS"/>
          <xsd:enumeration value="DYDPS"/>
          <xsd:enumeration value="EDPS"/>
          <xsd:enumeration value="PVDPS"/>
          <xsd:enumeration value="SDPS"/>
          <xsd:enumeration value="SQDPS"/>
          <xsd:enumeration value="O365"/>
        </xsd:restriction>
      </xsd:simpleType>
    </xsd:element>
    <xsd:element name="IsRequired" ma:index="12" nillable="true" ma:displayName="IsRequired" ma:default="No" ma:format="RadioButtons" ma:internalName="IsRequired">
      <xsd:simpleType>
        <xsd:restriction base="dms:Choice">
          <xsd:enumeration value="Yes"/>
          <xsd:enumeration value="No"/>
        </xsd:restriction>
      </xsd:simpleType>
    </xsd:element>
    <xsd:element name="Sequence" ma:index="13" nillable="true" ma:displayName="Sequence" ma:decimals="0" ma:internalName="Sequenc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d33ce8c-e7f8-419e-a6d5-a4398cdb0cf9"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file>

<file path=customXml/itemProps2.xml><?xml version="1.0" encoding="utf-8"?>
<ds:datastoreItem xmlns:ds="http://schemas.openxmlformats.org/officeDocument/2006/customXml" ds:itemID="{F990F116-B58F-4255-B05B-DA3808E0E5C6}"/>
</file>

<file path=customXml/itemProps3.xml><?xml version="1.0" encoding="utf-8"?>
<ds:datastoreItem xmlns:ds="http://schemas.openxmlformats.org/officeDocument/2006/customXml" ds:itemID="{85D40983-265F-4DBD-90CE-C2AE45DD40A8}"/>
</file>

<file path=customXml/itemProps4.xml><?xml version="1.0" encoding="utf-8"?>
<ds:datastoreItem xmlns:ds="http://schemas.openxmlformats.org/officeDocument/2006/customXml" ds:itemID="{838018B1-767F-4A73-8A7A-64772C20B1F9}"/>
</file>

<file path=docProps/app.xml><?xml version="1.0" encoding="utf-8"?>
<Properties xmlns="http://schemas.openxmlformats.org/officeDocument/2006/extended-properties" xmlns:vt="http://schemas.openxmlformats.org/officeDocument/2006/docPropsVTypes">
  <Template>Software Assurance_Planning Services_wideTEMPLATE_(FINAL6-27-13)</Template>
  <TotalTime>204</TotalTime>
  <Words>6356</Words>
  <PresentationFormat>Custom</PresentationFormat>
  <Paragraphs>386</Paragraphs>
  <Slides>25</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Narrow</vt:lpstr>
      <vt:lpstr>Calibri</vt:lpstr>
      <vt:lpstr>Segoe Pro Light</vt:lpstr>
      <vt:lpstr>Segoe UI</vt:lpstr>
      <vt:lpstr>Segoe UI Light</vt:lpstr>
      <vt:lpstr>Segoe UI Semibold</vt:lpstr>
      <vt:lpstr>Symbol</vt:lpstr>
      <vt:lpstr>Times New Roman</vt:lpstr>
      <vt:lpstr>Wingdings</vt:lpstr>
      <vt:lpstr>Wingdings 3</vt:lpstr>
      <vt:lpstr>Software Assurance_Planning Services_wideTEMPLATE_(FINAL6-27-13)</vt:lpstr>
      <vt:lpstr>Delivering  a Planning Services Engagement</vt:lpstr>
      <vt:lpstr>Agenda</vt:lpstr>
      <vt:lpstr>Engagement Phases, Timeline, &amp; Setup</vt:lpstr>
      <vt:lpstr>PowerPoint Presentation</vt:lpstr>
      <vt:lpstr>Sales and Pre-Engagement</vt:lpstr>
      <vt:lpstr>Engagement Timeline – Services Sales Phase</vt:lpstr>
      <vt:lpstr>Recommended Engagement Setup</vt:lpstr>
      <vt:lpstr>Engagement Timeline – Pre-Engagement</vt:lpstr>
      <vt:lpstr>Pre-Engagement Conference Call</vt:lpstr>
      <vt:lpstr>Engagement Delivery</vt:lpstr>
      <vt:lpstr>Closure</vt:lpstr>
      <vt:lpstr>Engagement Delivery</vt:lpstr>
      <vt:lpstr>PowerPoint Presentation</vt:lpstr>
      <vt:lpstr>Technical Delivery</vt:lpstr>
      <vt:lpstr>Materials and Templates</vt:lpstr>
      <vt:lpstr>Customizing Delivery Materials</vt:lpstr>
      <vt:lpstr>Delivery Tips</vt:lpstr>
      <vt:lpstr>Delivery Tips: PowerPoint</vt:lpstr>
      <vt:lpstr>Engagement Closure</vt:lpstr>
      <vt:lpstr>PowerPoint Presentation</vt:lpstr>
      <vt:lpstr>Final Presentation of Planning Deliverable</vt:lpstr>
      <vt:lpstr>Additional Engagement Wrap-Up Activities</vt:lpstr>
      <vt:lpstr>Resources</vt:lpstr>
      <vt:lpstr>Resources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Deliver a Planning Services Engagement</dc:title>
  <cp:lastPrinted>2013-08-01T01:49:44Z</cp:lastPrinted>
  <dcterms:created xsi:type="dcterms:W3CDTF">2013-07-10T19:51:54Z</dcterms:created>
  <dcterms:modified xsi:type="dcterms:W3CDTF">2013-08-01T02:08:20Z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0x01010033CA468B5FBEE844A868F3E234017A5E</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y fmtid="{D5CDD505-2E9C-101B-9397-08002B2CF9AE}" pid="7" name="_dlc_DocIdItemGuid">
    <vt:lpwstr>f04191c6-8ec4-4589-b8d2-06a49d087fb8</vt:lpwstr>
  </property>
  <property fmtid="{D5CDD505-2E9C-101B-9397-08002B2CF9AE}" pid="8" name="Order">
    <vt:r8>4600</vt:r8>
  </property>
  <property fmtid="{D5CDD505-2E9C-101B-9397-08002B2CF9AE}" pid="9" name="TemplateUrl">
    <vt:lpwstr/>
  </property>
  <property fmtid="{D5CDD505-2E9C-101B-9397-08002B2CF9AE}" pid="11" name="xd_Signature">
    <vt:bool>false</vt:bool>
  </property>
  <property fmtid="{D5CDD505-2E9C-101B-9397-08002B2CF9AE}" pid="12" name="xd_ProgID">
    <vt:lpwstr/>
  </property>
  <property fmtid="{D5CDD505-2E9C-101B-9397-08002B2CF9AE}" pid="13" name="_dlc_DocIdPersistId">
    <vt:bool>false</vt:bool>
  </property>
  <property fmtid="{D5CDD505-2E9C-101B-9397-08002B2CF9AE}" pid="14" name="_dlc_DocId">
    <vt:lpwstr>XARQQ6RT5ZFE-72-46</vt:lpwstr>
  </property>
  <property fmtid="{D5CDD505-2E9C-101B-9397-08002B2CF9AE}" pid="15" name="_dlc_DocIdUrl">
    <vt:lpwstr>http://co2pswpuat01.partners.extranet.microsoft.com/en/_layouts/DocIdRedir.aspx?ID=XARQQ6RT5ZFE-72-46, XARQQ6RT5ZFE-72-46</vt:lpwstr>
  </property>
  <property fmtid="{D5CDD505-2E9C-101B-9397-08002B2CF9AE}" pid="16" name="_SourceUrl">
    <vt:lpwstr/>
  </property>
  <property fmtid="{D5CDD505-2E9C-101B-9397-08002B2CF9AE}" pid="17" name="_SharedFileIndex">
    <vt:lpwstr/>
  </property>
</Properties>
</file>