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jpe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0"/>
  </p:notesMasterIdLst>
  <p:handoutMasterIdLst>
    <p:handoutMasterId r:id="rId151"/>
  </p:handoutMasterIdLst>
  <p:sldIdLst>
    <p:sldId id="256" r:id="rId2"/>
    <p:sldId id="415" r:id="rId3"/>
    <p:sldId id="327" r:id="rId4"/>
    <p:sldId id="328" r:id="rId5"/>
    <p:sldId id="329" r:id="rId6"/>
    <p:sldId id="330" r:id="rId7"/>
    <p:sldId id="331" r:id="rId8"/>
    <p:sldId id="332" r:id="rId9"/>
    <p:sldId id="335" r:id="rId10"/>
    <p:sldId id="416" r:id="rId11"/>
    <p:sldId id="417" r:id="rId12"/>
    <p:sldId id="418" r:id="rId13"/>
    <p:sldId id="419" r:id="rId14"/>
    <p:sldId id="372" r:id="rId15"/>
    <p:sldId id="373" r:id="rId16"/>
    <p:sldId id="374" r:id="rId17"/>
    <p:sldId id="375" r:id="rId18"/>
    <p:sldId id="377" r:id="rId19"/>
    <p:sldId id="376" r:id="rId20"/>
    <p:sldId id="378" r:id="rId21"/>
    <p:sldId id="333" r:id="rId22"/>
    <p:sldId id="310" r:id="rId23"/>
    <p:sldId id="311" r:id="rId24"/>
    <p:sldId id="312" r:id="rId25"/>
    <p:sldId id="313" r:id="rId26"/>
    <p:sldId id="314" r:id="rId27"/>
    <p:sldId id="339" r:id="rId28"/>
    <p:sldId id="340" r:id="rId29"/>
    <p:sldId id="291" r:id="rId30"/>
    <p:sldId id="259" r:id="rId31"/>
    <p:sldId id="260" r:id="rId32"/>
    <p:sldId id="261" r:id="rId33"/>
    <p:sldId id="421" r:id="rId34"/>
    <p:sldId id="302" r:id="rId35"/>
    <p:sldId id="295" r:id="rId36"/>
    <p:sldId id="361" r:id="rId37"/>
    <p:sldId id="362" r:id="rId38"/>
    <p:sldId id="363" r:id="rId39"/>
    <p:sldId id="403" r:id="rId40"/>
    <p:sldId id="405" r:id="rId41"/>
    <p:sldId id="404" r:id="rId42"/>
    <p:sldId id="406" r:id="rId43"/>
    <p:sldId id="407" r:id="rId44"/>
    <p:sldId id="412" r:id="rId45"/>
    <p:sldId id="413" r:id="rId46"/>
    <p:sldId id="408" r:id="rId47"/>
    <p:sldId id="409" r:id="rId48"/>
    <p:sldId id="410" r:id="rId49"/>
    <p:sldId id="411" r:id="rId50"/>
    <p:sldId id="379" r:id="rId51"/>
    <p:sldId id="380" r:id="rId52"/>
    <p:sldId id="381" r:id="rId53"/>
    <p:sldId id="382" r:id="rId54"/>
    <p:sldId id="395" r:id="rId55"/>
    <p:sldId id="383" r:id="rId56"/>
    <p:sldId id="400" r:id="rId57"/>
    <p:sldId id="384" r:id="rId58"/>
    <p:sldId id="385" r:id="rId59"/>
    <p:sldId id="386" r:id="rId60"/>
    <p:sldId id="387" r:id="rId61"/>
    <p:sldId id="388" r:id="rId62"/>
    <p:sldId id="389" r:id="rId63"/>
    <p:sldId id="390" r:id="rId64"/>
    <p:sldId id="391" r:id="rId65"/>
    <p:sldId id="392" r:id="rId66"/>
    <p:sldId id="393" r:id="rId67"/>
    <p:sldId id="398" r:id="rId68"/>
    <p:sldId id="399" r:id="rId69"/>
    <p:sldId id="401" r:id="rId70"/>
    <p:sldId id="396" r:id="rId71"/>
    <p:sldId id="397" r:id="rId72"/>
    <p:sldId id="360" r:id="rId73"/>
    <p:sldId id="276" r:id="rId74"/>
    <p:sldId id="277" r:id="rId75"/>
    <p:sldId id="425" r:id="rId76"/>
    <p:sldId id="293" r:id="rId77"/>
    <p:sldId id="344" r:id="rId78"/>
    <p:sldId id="420" r:id="rId79"/>
    <p:sldId id="279" r:id="rId80"/>
    <p:sldId id="270" r:id="rId81"/>
    <p:sldId id="341" r:id="rId82"/>
    <p:sldId id="414" r:id="rId83"/>
    <p:sldId id="303" r:id="rId84"/>
    <p:sldId id="292" r:id="rId85"/>
    <p:sldId id="262" r:id="rId86"/>
    <p:sldId id="342" r:id="rId87"/>
    <p:sldId id="263" r:id="rId88"/>
    <p:sldId id="264" r:id="rId89"/>
    <p:sldId id="265" r:id="rId90"/>
    <p:sldId id="266" r:id="rId91"/>
    <p:sldId id="267" r:id="rId92"/>
    <p:sldId id="268" r:id="rId93"/>
    <p:sldId id="422" r:id="rId94"/>
    <p:sldId id="305" r:id="rId95"/>
    <p:sldId id="294" r:id="rId96"/>
    <p:sldId id="272" r:id="rId97"/>
    <p:sldId id="306" r:id="rId98"/>
    <p:sldId id="284" r:id="rId99"/>
    <p:sldId id="274" r:id="rId100"/>
    <p:sldId id="280" r:id="rId101"/>
    <p:sldId id="282" r:id="rId102"/>
    <p:sldId id="283" r:id="rId103"/>
    <p:sldId id="275" r:id="rId104"/>
    <p:sldId id="281" r:id="rId105"/>
    <p:sldId id="296" r:id="rId106"/>
    <p:sldId id="286" r:id="rId107"/>
    <p:sldId id="337" r:id="rId108"/>
    <p:sldId id="287" r:id="rId109"/>
    <p:sldId id="285" r:id="rId110"/>
    <p:sldId id="288" r:id="rId111"/>
    <p:sldId id="307" r:id="rId112"/>
    <p:sldId id="289" r:id="rId113"/>
    <p:sldId id="338" r:id="rId114"/>
    <p:sldId id="298" r:id="rId115"/>
    <p:sldId id="297" r:id="rId116"/>
    <p:sldId id="308" r:id="rId117"/>
    <p:sldId id="299" r:id="rId118"/>
    <p:sldId id="309" r:id="rId119"/>
    <p:sldId id="301" r:id="rId120"/>
    <p:sldId id="336" r:id="rId121"/>
    <p:sldId id="318" r:id="rId122"/>
    <p:sldId id="321" r:id="rId123"/>
    <p:sldId id="322" r:id="rId124"/>
    <p:sldId id="323" r:id="rId125"/>
    <p:sldId id="324" r:id="rId126"/>
    <p:sldId id="325" r:id="rId127"/>
    <p:sldId id="320" r:id="rId128"/>
    <p:sldId id="319" r:id="rId129"/>
    <p:sldId id="334" r:id="rId130"/>
    <p:sldId id="315" r:id="rId131"/>
    <p:sldId id="317" r:id="rId132"/>
    <p:sldId id="423" r:id="rId133"/>
    <p:sldId id="348" r:id="rId134"/>
    <p:sldId id="269" r:id="rId135"/>
    <p:sldId id="345" r:id="rId136"/>
    <p:sldId id="346" r:id="rId137"/>
    <p:sldId id="347" r:id="rId138"/>
    <p:sldId id="358" r:id="rId139"/>
    <p:sldId id="365" r:id="rId140"/>
    <p:sldId id="357" r:id="rId141"/>
    <p:sldId id="359" r:id="rId142"/>
    <p:sldId id="356" r:id="rId143"/>
    <p:sldId id="424" r:id="rId144"/>
    <p:sldId id="366" r:id="rId145"/>
    <p:sldId id="367" r:id="rId146"/>
    <p:sldId id="371" r:id="rId147"/>
    <p:sldId id="369" r:id="rId148"/>
    <p:sldId id="370"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Championships" id="{FBBD22E3-931B-1845-8F8F-90520015EDA5}">
          <p14:sldIdLst>
            <p14:sldId id="256"/>
          </p14:sldIdLst>
        </p14:section>
        <p14:section name="The Spirit of Curling" id="{9B9D0BB5-FAB3-7A4D-A20A-DC0C987EC1CC}">
          <p14:sldIdLst>
            <p14:sldId id="415"/>
            <p14:sldId id="327"/>
            <p14:sldId id="328"/>
            <p14:sldId id="329"/>
            <p14:sldId id="330"/>
            <p14:sldId id="331"/>
            <p14:sldId id="332"/>
          </p14:sldIdLst>
        </p14:section>
        <p14:section name="Pre-event Documents" id="{5A2D1F5F-5C0F-A44C-8E82-FC64CA724EBE}">
          <p14:sldIdLst>
            <p14:sldId id="335"/>
            <p14:sldId id="416"/>
            <p14:sldId id="417"/>
            <p14:sldId id="418"/>
            <p14:sldId id="419"/>
          </p14:sldIdLst>
        </p14:section>
        <p14:section name="Official Functions" id="{001EA5BA-E842-874E-A548-6D9E3B61F41F}">
          <p14:sldIdLst>
            <p14:sldId id="372"/>
            <p14:sldId id="373"/>
            <p14:sldId id="374"/>
            <p14:sldId id="375"/>
            <p14:sldId id="377"/>
            <p14:sldId id="376"/>
            <p14:sldId id="378"/>
          </p14:sldIdLst>
        </p14:section>
        <p14:section name="Forms" id="{A6F90C61-5738-8A45-9C68-8DFD3C5EFA36}">
          <p14:sldIdLst>
            <p14:sldId id="333"/>
            <p14:sldId id="310"/>
            <p14:sldId id="311"/>
            <p14:sldId id="312"/>
            <p14:sldId id="313"/>
            <p14:sldId id="314"/>
            <p14:sldId id="339"/>
            <p14:sldId id="340"/>
          </p14:sldIdLst>
        </p14:section>
        <p14:section name="Team Uniforms" id="{5F77B7C0-1754-864B-B51A-7B25FDF63D4D}">
          <p14:sldIdLst>
            <p14:sldId id="291"/>
            <p14:sldId id="259"/>
            <p14:sldId id="260"/>
            <p14:sldId id="261"/>
            <p14:sldId id="421"/>
            <p14:sldId id="302"/>
          </p14:sldIdLst>
        </p14:section>
        <p14:section name="Role of the Umpire" id="{025C0B53-8832-024C-9484-D9B2300A1A11}">
          <p14:sldIdLst>
            <p14:sldId id="295"/>
            <p14:sldId id="361"/>
            <p14:sldId id="362"/>
            <p14:sldId id="363"/>
          </p14:sldIdLst>
        </p14:section>
        <p14:section name="Electronic Handles" id="{2A44B6A8-A561-0D40-8123-522506876387}">
          <p14:sldIdLst>
            <p14:sldId id="403"/>
            <p14:sldId id="405"/>
            <p14:sldId id="404"/>
            <p14:sldId id="406"/>
            <p14:sldId id="407"/>
            <p14:sldId id="412"/>
            <p14:sldId id="413"/>
            <p14:sldId id="408"/>
            <p14:sldId id="409"/>
            <p14:sldId id="410"/>
            <p14:sldId id="411"/>
          </p14:sldIdLst>
        </p14:section>
        <p14:section name="Pins &amp; Banners" id="{93BEBFD1-541F-AF44-BE34-EA734A551047}">
          <p14:sldIdLst>
            <p14:sldId id="379"/>
            <p14:sldId id="380"/>
            <p14:sldId id="381"/>
          </p14:sldIdLst>
        </p14:section>
        <p14:section name="Dope Testing" id="{BA68DBC9-1DEF-174A-AE4F-CE15EB14BB58}">
          <p14:sldIdLst>
            <p14:sldId id="382"/>
            <p14:sldId id="395"/>
            <p14:sldId id="383"/>
            <p14:sldId id="400"/>
            <p14:sldId id="384"/>
            <p14:sldId id="385"/>
            <p14:sldId id="386"/>
            <p14:sldId id="387"/>
            <p14:sldId id="388"/>
            <p14:sldId id="389"/>
            <p14:sldId id="390"/>
            <p14:sldId id="391"/>
            <p14:sldId id="392"/>
            <p14:sldId id="393"/>
            <p14:sldId id="398"/>
            <p14:sldId id="399"/>
            <p14:sldId id="401"/>
            <p14:sldId id="396"/>
            <p14:sldId id="397"/>
          </p14:sldIdLst>
        </p14:section>
        <p14:section name="Length of Games" id="{BD609ECE-DF08-E34C-AB41-9E54D9F28642}">
          <p14:sldIdLst>
            <p14:sldId id="360"/>
            <p14:sldId id="276"/>
            <p14:sldId id="277"/>
            <p14:sldId id="425"/>
          </p14:sldIdLst>
        </p14:section>
        <p14:section name="Pre-game Practice" id="{48E2257E-EFB1-174D-BCE3-0265364E6C72}">
          <p14:sldIdLst>
            <p14:sldId id="293"/>
            <p14:sldId id="344"/>
            <p14:sldId id="420"/>
            <p14:sldId id="279"/>
            <p14:sldId id="270"/>
            <p14:sldId id="341"/>
            <p14:sldId id="414"/>
            <p14:sldId id="303"/>
          </p14:sldIdLst>
        </p14:section>
        <p14:section name="Last Stone Draw" id="{29C55276-0600-E84C-BE17-0B59944D1560}">
          <p14:sldIdLst>
            <p14:sldId id="292"/>
            <p14:sldId id="262"/>
            <p14:sldId id="342"/>
            <p14:sldId id="263"/>
            <p14:sldId id="264"/>
            <p14:sldId id="265"/>
            <p14:sldId id="266"/>
            <p14:sldId id="267"/>
            <p14:sldId id="268"/>
            <p14:sldId id="422"/>
            <p14:sldId id="305"/>
          </p14:sldIdLst>
        </p14:section>
        <p14:section name="Game Timing" id="{FB68A01C-EFA5-7B4F-B873-E554814A5360}">
          <p14:sldIdLst>
            <p14:sldId id="294"/>
            <p14:sldId id="272"/>
            <p14:sldId id="306"/>
            <p14:sldId id="284"/>
            <p14:sldId id="274"/>
            <p14:sldId id="280"/>
            <p14:sldId id="282"/>
            <p14:sldId id="283"/>
            <p14:sldId id="275"/>
            <p14:sldId id="281"/>
          </p14:sldIdLst>
        </p14:section>
        <p14:section name="Time-outs &amp; Game Breaks" id="{27145E12-93F6-3648-B451-C5FCA7C22EFE}">
          <p14:sldIdLst>
            <p14:sldId id="296"/>
            <p14:sldId id="286"/>
            <p14:sldId id="337"/>
            <p14:sldId id="287"/>
            <p14:sldId id="285"/>
            <p14:sldId id="288"/>
            <p14:sldId id="307"/>
            <p14:sldId id="289"/>
            <p14:sldId id="338"/>
            <p14:sldId id="298"/>
            <p14:sldId id="297"/>
            <p14:sldId id="308"/>
            <p14:sldId id="299"/>
            <p14:sldId id="309"/>
            <p14:sldId id="301"/>
          </p14:sldIdLst>
        </p14:section>
        <p14:section name="During the Game" id="{E1339B1E-249B-644C-BBD5-2933B3274D73}">
          <p14:sldIdLst>
            <p14:sldId id="336"/>
            <p14:sldId id="318"/>
            <p14:sldId id="321"/>
            <p14:sldId id="322"/>
            <p14:sldId id="323"/>
            <p14:sldId id="324"/>
            <p14:sldId id="325"/>
            <p14:sldId id="320"/>
            <p14:sldId id="319"/>
          </p14:sldIdLst>
        </p14:section>
        <p14:section name="After the Game" id="{A3A7B06F-27C6-0441-8805-56A0EDBF96FB}">
          <p14:sldIdLst>
            <p14:sldId id="334"/>
            <p14:sldId id="315"/>
            <p14:sldId id="317"/>
            <p14:sldId id="423"/>
          </p14:sldIdLst>
        </p14:section>
        <p14:section name="Evening Practice (allocated)" id="{820ADCE4-4088-E34B-B6AC-1EB8CBC54739}">
          <p14:sldIdLst>
            <p14:sldId id="348"/>
            <p14:sldId id="269"/>
            <p14:sldId id="345"/>
            <p14:sldId id="346"/>
            <p14:sldId id="347"/>
            <p14:sldId id="358"/>
            <p14:sldId id="365"/>
            <p14:sldId id="357"/>
            <p14:sldId id="359"/>
            <p14:sldId id="356"/>
            <p14:sldId id="424"/>
          </p14:sldIdLst>
        </p14:section>
        <p14:section name="Post Round Robin Meetings" id="{D6700E72-D5BF-D242-98DB-9800F64B90AD}">
          <p14:sldIdLst>
            <p14:sldId id="366"/>
            <p14:sldId id="367"/>
            <p14:sldId id="371"/>
            <p14:sldId id="369"/>
            <p14:sldId id="370"/>
          </p14:sldIdLst>
        </p14:section>
      </p14:sectionLst>
    </p:ext>
    <p:ext uri="{EFAFB233-063F-42B5-8137-9DF3F51BA10A}">
      <p15:sldGuideLst xmlns:p15="http://schemas.microsoft.com/office/powerpoint/2012/main">
        <p15:guide id="1" orient="horz" pos="431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B3B3B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78" autoAdjust="0"/>
    <p:restoredTop sz="93590" autoAdjust="0"/>
  </p:normalViewPr>
  <p:slideViewPr>
    <p:cSldViewPr snapToObjects="1">
      <p:cViewPr varScale="1">
        <p:scale>
          <a:sx n="100" d="100"/>
          <a:sy n="100" d="100"/>
        </p:scale>
        <p:origin x="1808" y="176"/>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notesMaster" Target="notesMasters/notesMaster1.xml"/><Relationship Id="rId151" Type="http://schemas.openxmlformats.org/officeDocument/2006/relationships/handoutMaster" Target="handoutMasters/handoutMaster1.xml"/><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480FCA-74DB-7545-B4D2-800C15DA362F}" type="datetimeFigureOut">
              <a:rPr lang="en-US" smtClean="0"/>
              <a:t>10/12/16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E48114-6708-7348-8033-4093860C48FD}" type="slidenum">
              <a:rPr lang="en-GB" smtClean="0"/>
              <a:t>‹#›</a:t>
            </a:fld>
            <a:endParaRPr lang="en-GB"/>
          </a:p>
        </p:txBody>
      </p:sp>
    </p:spTree>
    <p:extLst>
      <p:ext uri="{BB962C8B-B14F-4D97-AF65-F5344CB8AC3E}">
        <p14:creationId xmlns:p14="http://schemas.microsoft.com/office/powerpoint/2010/main" val="1909208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CAF43-542C-5248-B4E5-FA81CBEA33C3}" type="datetimeFigureOut">
              <a:rPr lang="en-US" smtClean="0"/>
              <a:t>10/12/16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1D45A-24C8-AB4A-BCE6-ACFB9B850612}" type="slidenum">
              <a:rPr lang="en-US" smtClean="0"/>
              <a:t>‹#›</a:t>
            </a:fld>
            <a:endParaRPr lang="en-US"/>
          </a:p>
        </p:txBody>
      </p:sp>
    </p:spTree>
    <p:extLst>
      <p:ext uri="{BB962C8B-B14F-4D97-AF65-F5344CB8AC3E}">
        <p14:creationId xmlns:p14="http://schemas.microsoft.com/office/powerpoint/2010/main" val="17466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a:t>
            </a:fld>
            <a:endParaRPr lang="en-US"/>
          </a:p>
        </p:txBody>
      </p:sp>
    </p:spTree>
    <p:extLst>
      <p:ext uri="{BB962C8B-B14F-4D97-AF65-F5344CB8AC3E}">
        <p14:creationId xmlns:p14="http://schemas.microsoft.com/office/powerpoint/2010/main" val="4047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21D45A-24C8-AB4A-BCE6-ACFB9B850612}" type="slidenum">
              <a:rPr lang="en-US" smtClean="0"/>
              <a:t>12</a:t>
            </a:fld>
            <a:endParaRPr lang="en-US"/>
          </a:p>
        </p:txBody>
      </p:sp>
    </p:spTree>
    <p:extLst>
      <p:ext uri="{BB962C8B-B14F-4D97-AF65-F5344CB8AC3E}">
        <p14:creationId xmlns:p14="http://schemas.microsoft.com/office/powerpoint/2010/main" val="1768680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147</a:t>
            </a:fld>
            <a:endParaRPr lang="en-US"/>
          </a:p>
        </p:txBody>
      </p:sp>
    </p:spTree>
    <p:extLst>
      <p:ext uri="{BB962C8B-B14F-4D97-AF65-F5344CB8AC3E}">
        <p14:creationId xmlns:p14="http://schemas.microsoft.com/office/powerpoint/2010/main" val="9751043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148</a:t>
            </a:fld>
            <a:endParaRPr lang="en-US"/>
          </a:p>
        </p:txBody>
      </p:sp>
    </p:spTree>
    <p:extLst>
      <p:ext uri="{BB962C8B-B14F-4D97-AF65-F5344CB8AC3E}">
        <p14:creationId xmlns:p14="http://schemas.microsoft.com/office/powerpoint/2010/main" val="550487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21D45A-24C8-AB4A-BCE6-ACFB9B850612}" type="slidenum">
              <a:rPr lang="en-US" smtClean="0"/>
              <a:t>13</a:t>
            </a:fld>
            <a:endParaRPr lang="en-US"/>
          </a:p>
        </p:txBody>
      </p:sp>
    </p:spTree>
    <p:extLst>
      <p:ext uri="{BB962C8B-B14F-4D97-AF65-F5344CB8AC3E}">
        <p14:creationId xmlns:p14="http://schemas.microsoft.com/office/powerpoint/2010/main" val="136882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22</a:t>
            </a:fld>
            <a:endParaRPr lang="en-US"/>
          </a:p>
        </p:txBody>
      </p:sp>
    </p:spTree>
    <p:extLst>
      <p:ext uri="{BB962C8B-B14F-4D97-AF65-F5344CB8AC3E}">
        <p14:creationId xmlns:p14="http://schemas.microsoft.com/office/powerpoint/2010/main" val="62660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23</a:t>
            </a:fld>
            <a:endParaRPr lang="en-US"/>
          </a:p>
        </p:txBody>
      </p:sp>
    </p:spTree>
    <p:extLst>
      <p:ext uri="{BB962C8B-B14F-4D97-AF65-F5344CB8AC3E}">
        <p14:creationId xmlns:p14="http://schemas.microsoft.com/office/powerpoint/2010/main" val="132336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24</a:t>
            </a:fld>
            <a:endParaRPr lang="en-US"/>
          </a:p>
        </p:txBody>
      </p:sp>
    </p:spTree>
    <p:extLst>
      <p:ext uri="{BB962C8B-B14F-4D97-AF65-F5344CB8AC3E}">
        <p14:creationId xmlns:p14="http://schemas.microsoft.com/office/powerpoint/2010/main" val="99557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25</a:t>
            </a:fld>
            <a:endParaRPr lang="en-US"/>
          </a:p>
        </p:txBody>
      </p:sp>
    </p:spTree>
    <p:extLst>
      <p:ext uri="{BB962C8B-B14F-4D97-AF65-F5344CB8AC3E}">
        <p14:creationId xmlns:p14="http://schemas.microsoft.com/office/powerpoint/2010/main" val="87152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32</a:t>
            </a:fld>
            <a:endParaRPr lang="en-US"/>
          </a:p>
        </p:txBody>
      </p:sp>
    </p:spTree>
    <p:extLst>
      <p:ext uri="{BB962C8B-B14F-4D97-AF65-F5344CB8AC3E}">
        <p14:creationId xmlns:p14="http://schemas.microsoft.com/office/powerpoint/2010/main" val="20906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33</a:t>
            </a:fld>
            <a:endParaRPr lang="en-US"/>
          </a:p>
        </p:txBody>
      </p:sp>
    </p:spTree>
    <p:extLst>
      <p:ext uri="{BB962C8B-B14F-4D97-AF65-F5344CB8AC3E}">
        <p14:creationId xmlns:p14="http://schemas.microsoft.com/office/powerpoint/2010/main" val="37056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36</a:t>
            </a:fld>
            <a:endParaRPr lang="en-US"/>
          </a:p>
        </p:txBody>
      </p:sp>
    </p:spTree>
    <p:extLst>
      <p:ext uri="{BB962C8B-B14F-4D97-AF65-F5344CB8AC3E}">
        <p14:creationId xmlns:p14="http://schemas.microsoft.com/office/powerpoint/2010/main" val="100611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37</a:t>
            </a:fld>
            <a:endParaRPr lang="en-US"/>
          </a:p>
        </p:txBody>
      </p:sp>
    </p:spTree>
    <p:extLst>
      <p:ext uri="{BB962C8B-B14F-4D97-AF65-F5344CB8AC3E}">
        <p14:creationId xmlns:p14="http://schemas.microsoft.com/office/powerpoint/2010/main" val="87707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a:t>
            </a:fld>
            <a:endParaRPr lang="en-US"/>
          </a:p>
        </p:txBody>
      </p:sp>
    </p:spTree>
    <p:extLst>
      <p:ext uri="{BB962C8B-B14F-4D97-AF65-F5344CB8AC3E}">
        <p14:creationId xmlns:p14="http://schemas.microsoft.com/office/powerpoint/2010/main" val="339186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38</a:t>
            </a:fld>
            <a:endParaRPr lang="en-US"/>
          </a:p>
        </p:txBody>
      </p:sp>
    </p:spTree>
    <p:extLst>
      <p:ext uri="{BB962C8B-B14F-4D97-AF65-F5344CB8AC3E}">
        <p14:creationId xmlns:p14="http://schemas.microsoft.com/office/powerpoint/2010/main" val="134015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41</a:t>
            </a:fld>
            <a:endParaRPr lang="en-US"/>
          </a:p>
        </p:txBody>
      </p:sp>
    </p:spTree>
    <p:extLst>
      <p:ext uri="{BB962C8B-B14F-4D97-AF65-F5344CB8AC3E}">
        <p14:creationId xmlns:p14="http://schemas.microsoft.com/office/powerpoint/2010/main" val="50376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42</a:t>
            </a:fld>
            <a:endParaRPr lang="en-US"/>
          </a:p>
        </p:txBody>
      </p:sp>
    </p:spTree>
    <p:extLst>
      <p:ext uri="{BB962C8B-B14F-4D97-AF65-F5344CB8AC3E}">
        <p14:creationId xmlns:p14="http://schemas.microsoft.com/office/powerpoint/2010/main" val="1013740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43</a:t>
            </a:fld>
            <a:endParaRPr lang="en-US"/>
          </a:p>
        </p:txBody>
      </p:sp>
    </p:spTree>
    <p:extLst>
      <p:ext uri="{BB962C8B-B14F-4D97-AF65-F5344CB8AC3E}">
        <p14:creationId xmlns:p14="http://schemas.microsoft.com/office/powerpoint/2010/main" val="77303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44</a:t>
            </a:fld>
            <a:endParaRPr lang="en-US"/>
          </a:p>
        </p:txBody>
      </p:sp>
    </p:spTree>
    <p:extLst>
      <p:ext uri="{BB962C8B-B14F-4D97-AF65-F5344CB8AC3E}">
        <p14:creationId xmlns:p14="http://schemas.microsoft.com/office/powerpoint/2010/main" val="563341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45</a:t>
            </a:fld>
            <a:endParaRPr lang="en-US"/>
          </a:p>
        </p:txBody>
      </p:sp>
    </p:spTree>
    <p:extLst>
      <p:ext uri="{BB962C8B-B14F-4D97-AF65-F5344CB8AC3E}">
        <p14:creationId xmlns:p14="http://schemas.microsoft.com/office/powerpoint/2010/main" val="43785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46</a:t>
            </a:fld>
            <a:endParaRPr lang="en-US"/>
          </a:p>
        </p:txBody>
      </p:sp>
    </p:spTree>
    <p:extLst>
      <p:ext uri="{BB962C8B-B14F-4D97-AF65-F5344CB8AC3E}">
        <p14:creationId xmlns:p14="http://schemas.microsoft.com/office/powerpoint/2010/main" val="442731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47</a:t>
            </a:fld>
            <a:endParaRPr lang="en-US"/>
          </a:p>
        </p:txBody>
      </p:sp>
    </p:spTree>
    <p:extLst>
      <p:ext uri="{BB962C8B-B14F-4D97-AF65-F5344CB8AC3E}">
        <p14:creationId xmlns:p14="http://schemas.microsoft.com/office/powerpoint/2010/main" val="1558752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48</a:t>
            </a:fld>
            <a:endParaRPr lang="en-US"/>
          </a:p>
        </p:txBody>
      </p:sp>
    </p:spTree>
    <p:extLst>
      <p:ext uri="{BB962C8B-B14F-4D97-AF65-F5344CB8AC3E}">
        <p14:creationId xmlns:p14="http://schemas.microsoft.com/office/powerpoint/2010/main" val="143698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49</a:t>
            </a:fld>
            <a:endParaRPr lang="en-US"/>
          </a:p>
        </p:txBody>
      </p:sp>
    </p:spTree>
    <p:extLst>
      <p:ext uri="{BB962C8B-B14F-4D97-AF65-F5344CB8AC3E}">
        <p14:creationId xmlns:p14="http://schemas.microsoft.com/office/powerpoint/2010/main" val="29994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4</a:t>
            </a:fld>
            <a:endParaRPr lang="en-US"/>
          </a:p>
        </p:txBody>
      </p:sp>
    </p:spTree>
    <p:extLst>
      <p:ext uri="{BB962C8B-B14F-4D97-AF65-F5344CB8AC3E}">
        <p14:creationId xmlns:p14="http://schemas.microsoft.com/office/powerpoint/2010/main" val="1011057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51</a:t>
            </a:fld>
            <a:endParaRPr lang="en-US"/>
          </a:p>
        </p:txBody>
      </p:sp>
    </p:spTree>
    <p:extLst>
      <p:ext uri="{BB962C8B-B14F-4D97-AF65-F5344CB8AC3E}">
        <p14:creationId xmlns:p14="http://schemas.microsoft.com/office/powerpoint/2010/main" val="1467772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52</a:t>
            </a:fld>
            <a:endParaRPr lang="en-US"/>
          </a:p>
        </p:txBody>
      </p:sp>
    </p:spTree>
    <p:extLst>
      <p:ext uri="{BB962C8B-B14F-4D97-AF65-F5344CB8AC3E}">
        <p14:creationId xmlns:p14="http://schemas.microsoft.com/office/powerpoint/2010/main" val="111724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54</a:t>
            </a:fld>
            <a:endParaRPr lang="en-US"/>
          </a:p>
        </p:txBody>
      </p:sp>
    </p:spTree>
    <p:extLst>
      <p:ext uri="{BB962C8B-B14F-4D97-AF65-F5344CB8AC3E}">
        <p14:creationId xmlns:p14="http://schemas.microsoft.com/office/powerpoint/2010/main" val="1203536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55</a:t>
            </a:fld>
            <a:endParaRPr lang="en-US"/>
          </a:p>
        </p:txBody>
      </p:sp>
    </p:spTree>
    <p:extLst>
      <p:ext uri="{BB962C8B-B14F-4D97-AF65-F5344CB8AC3E}">
        <p14:creationId xmlns:p14="http://schemas.microsoft.com/office/powerpoint/2010/main" val="813521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56</a:t>
            </a:fld>
            <a:endParaRPr lang="en-US"/>
          </a:p>
        </p:txBody>
      </p:sp>
    </p:spTree>
    <p:extLst>
      <p:ext uri="{BB962C8B-B14F-4D97-AF65-F5344CB8AC3E}">
        <p14:creationId xmlns:p14="http://schemas.microsoft.com/office/powerpoint/2010/main" val="111001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57</a:t>
            </a:fld>
            <a:endParaRPr lang="en-US"/>
          </a:p>
        </p:txBody>
      </p:sp>
    </p:spTree>
    <p:extLst>
      <p:ext uri="{BB962C8B-B14F-4D97-AF65-F5344CB8AC3E}">
        <p14:creationId xmlns:p14="http://schemas.microsoft.com/office/powerpoint/2010/main" val="1112372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58</a:t>
            </a:fld>
            <a:endParaRPr lang="en-US"/>
          </a:p>
        </p:txBody>
      </p:sp>
    </p:spTree>
    <p:extLst>
      <p:ext uri="{BB962C8B-B14F-4D97-AF65-F5344CB8AC3E}">
        <p14:creationId xmlns:p14="http://schemas.microsoft.com/office/powerpoint/2010/main" val="1818352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59</a:t>
            </a:fld>
            <a:endParaRPr lang="en-US"/>
          </a:p>
        </p:txBody>
      </p:sp>
    </p:spTree>
    <p:extLst>
      <p:ext uri="{BB962C8B-B14F-4D97-AF65-F5344CB8AC3E}">
        <p14:creationId xmlns:p14="http://schemas.microsoft.com/office/powerpoint/2010/main" val="553761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60</a:t>
            </a:fld>
            <a:endParaRPr lang="en-US"/>
          </a:p>
        </p:txBody>
      </p:sp>
    </p:spTree>
    <p:extLst>
      <p:ext uri="{BB962C8B-B14F-4D97-AF65-F5344CB8AC3E}">
        <p14:creationId xmlns:p14="http://schemas.microsoft.com/office/powerpoint/2010/main" val="241673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61</a:t>
            </a:fld>
            <a:endParaRPr lang="en-US"/>
          </a:p>
        </p:txBody>
      </p:sp>
    </p:spTree>
    <p:extLst>
      <p:ext uri="{BB962C8B-B14F-4D97-AF65-F5344CB8AC3E}">
        <p14:creationId xmlns:p14="http://schemas.microsoft.com/office/powerpoint/2010/main" val="211908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5</a:t>
            </a:fld>
            <a:endParaRPr lang="en-US"/>
          </a:p>
        </p:txBody>
      </p:sp>
    </p:spTree>
    <p:extLst>
      <p:ext uri="{BB962C8B-B14F-4D97-AF65-F5344CB8AC3E}">
        <p14:creationId xmlns:p14="http://schemas.microsoft.com/office/powerpoint/2010/main" val="415540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62</a:t>
            </a:fld>
            <a:endParaRPr lang="en-US"/>
          </a:p>
        </p:txBody>
      </p:sp>
    </p:spTree>
    <p:extLst>
      <p:ext uri="{BB962C8B-B14F-4D97-AF65-F5344CB8AC3E}">
        <p14:creationId xmlns:p14="http://schemas.microsoft.com/office/powerpoint/2010/main" val="817731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63</a:t>
            </a:fld>
            <a:endParaRPr lang="en-US"/>
          </a:p>
        </p:txBody>
      </p:sp>
    </p:spTree>
    <p:extLst>
      <p:ext uri="{BB962C8B-B14F-4D97-AF65-F5344CB8AC3E}">
        <p14:creationId xmlns:p14="http://schemas.microsoft.com/office/powerpoint/2010/main" val="1583002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64</a:t>
            </a:fld>
            <a:endParaRPr lang="en-US"/>
          </a:p>
        </p:txBody>
      </p:sp>
    </p:spTree>
    <p:extLst>
      <p:ext uri="{BB962C8B-B14F-4D97-AF65-F5344CB8AC3E}">
        <p14:creationId xmlns:p14="http://schemas.microsoft.com/office/powerpoint/2010/main" val="324960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65</a:t>
            </a:fld>
            <a:endParaRPr lang="en-US"/>
          </a:p>
        </p:txBody>
      </p:sp>
    </p:spTree>
    <p:extLst>
      <p:ext uri="{BB962C8B-B14F-4D97-AF65-F5344CB8AC3E}">
        <p14:creationId xmlns:p14="http://schemas.microsoft.com/office/powerpoint/2010/main" val="799819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66</a:t>
            </a:fld>
            <a:endParaRPr lang="en-US"/>
          </a:p>
        </p:txBody>
      </p:sp>
    </p:spTree>
    <p:extLst>
      <p:ext uri="{BB962C8B-B14F-4D97-AF65-F5344CB8AC3E}">
        <p14:creationId xmlns:p14="http://schemas.microsoft.com/office/powerpoint/2010/main" val="811927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67</a:t>
            </a:fld>
            <a:endParaRPr lang="en-US"/>
          </a:p>
        </p:txBody>
      </p:sp>
    </p:spTree>
    <p:extLst>
      <p:ext uri="{BB962C8B-B14F-4D97-AF65-F5344CB8AC3E}">
        <p14:creationId xmlns:p14="http://schemas.microsoft.com/office/powerpoint/2010/main" val="15888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68</a:t>
            </a:fld>
            <a:endParaRPr lang="en-US"/>
          </a:p>
        </p:txBody>
      </p:sp>
    </p:spTree>
    <p:extLst>
      <p:ext uri="{BB962C8B-B14F-4D97-AF65-F5344CB8AC3E}">
        <p14:creationId xmlns:p14="http://schemas.microsoft.com/office/powerpoint/2010/main" val="169586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69</a:t>
            </a:fld>
            <a:endParaRPr lang="en-US"/>
          </a:p>
        </p:txBody>
      </p:sp>
    </p:spTree>
    <p:extLst>
      <p:ext uri="{BB962C8B-B14F-4D97-AF65-F5344CB8AC3E}">
        <p14:creationId xmlns:p14="http://schemas.microsoft.com/office/powerpoint/2010/main" val="1228579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71</a:t>
            </a:fld>
            <a:endParaRPr lang="en-US"/>
          </a:p>
        </p:txBody>
      </p:sp>
    </p:spTree>
    <p:extLst>
      <p:ext uri="{BB962C8B-B14F-4D97-AF65-F5344CB8AC3E}">
        <p14:creationId xmlns:p14="http://schemas.microsoft.com/office/powerpoint/2010/main" val="1931477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73</a:t>
            </a:fld>
            <a:endParaRPr lang="en-US"/>
          </a:p>
        </p:txBody>
      </p:sp>
    </p:spTree>
    <p:extLst>
      <p:ext uri="{BB962C8B-B14F-4D97-AF65-F5344CB8AC3E}">
        <p14:creationId xmlns:p14="http://schemas.microsoft.com/office/powerpoint/2010/main" val="208271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6</a:t>
            </a:fld>
            <a:endParaRPr lang="en-US"/>
          </a:p>
        </p:txBody>
      </p:sp>
    </p:spTree>
    <p:extLst>
      <p:ext uri="{BB962C8B-B14F-4D97-AF65-F5344CB8AC3E}">
        <p14:creationId xmlns:p14="http://schemas.microsoft.com/office/powerpoint/2010/main" val="1212690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74</a:t>
            </a:fld>
            <a:endParaRPr lang="en-US"/>
          </a:p>
        </p:txBody>
      </p:sp>
    </p:spTree>
    <p:extLst>
      <p:ext uri="{BB962C8B-B14F-4D97-AF65-F5344CB8AC3E}">
        <p14:creationId xmlns:p14="http://schemas.microsoft.com/office/powerpoint/2010/main" val="148049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75</a:t>
            </a:fld>
            <a:endParaRPr lang="en-US"/>
          </a:p>
        </p:txBody>
      </p:sp>
    </p:spTree>
    <p:extLst>
      <p:ext uri="{BB962C8B-B14F-4D97-AF65-F5344CB8AC3E}">
        <p14:creationId xmlns:p14="http://schemas.microsoft.com/office/powerpoint/2010/main" val="1468452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77</a:t>
            </a:fld>
            <a:endParaRPr lang="en-US"/>
          </a:p>
        </p:txBody>
      </p:sp>
    </p:spTree>
    <p:extLst>
      <p:ext uri="{BB962C8B-B14F-4D97-AF65-F5344CB8AC3E}">
        <p14:creationId xmlns:p14="http://schemas.microsoft.com/office/powerpoint/2010/main" val="180753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78</a:t>
            </a:fld>
            <a:endParaRPr lang="en-US"/>
          </a:p>
        </p:txBody>
      </p:sp>
    </p:spTree>
    <p:extLst>
      <p:ext uri="{BB962C8B-B14F-4D97-AF65-F5344CB8AC3E}">
        <p14:creationId xmlns:p14="http://schemas.microsoft.com/office/powerpoint/2010/main" val="382850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79</a:t>
            </a:fld>
            <a:endParaRPr lang="en-US"/>
          </a:p>
        </p:txBody>
      </p:sp>
    </p:spTree>
    <p:extLst>
      <p:ext uri="{BB962C8B-B14F-4D97-AF65-F5344CB8AC3E}">
        <p14:creationId xmlns:p14="http://schemas.microsoft.com/office/powerpoint/2010/main" val="1966536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80</a:t>
            </a:fld>
            <a:endParaRPr lang="en-US"/>
          </a:p>
        </p:txBody>
      </p:sp>
    </p:spTree>
    <p:extLst>
      <p:ext uri="{BB962C8B-B14F-4D97-AF65-F5344CB8AC3E}">
        <p14:creationId xmlns:p14="http://schemas.microsoft.com/office/powerpoint/2010/main" val="1505079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81</a:t>
            </a:fld>
            <a:endParaRPr lang="en-US"/>
          </a:p>
        </p:txBody>
      </p:sp>
    </p:spTree>
    <p:extLst>
      <p:ext uri="{BB962C8B-B14F-4D97-AF65-F5344CB8AC3E}">
        <p14:creationId xmlns:p14="http://schemas.microsoft.com/office/powerpoint/2010/main" val="2066305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82</a:t>
            </a:fld>
            <a:endParaRPr lang="en-US"/>
          </a:p>
        </p:txBody>
      </p:sp>
    </p:spTree>
    <p:extLst>
      <p:ext uri="{BB962C8B-B14F-4D97-AF65-F5344CB8AC3E}">
        <p14:creationId xmlns:p14="http://schemas.microsoft.com/office/powerpoint/2010/main" val="1574516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86</a:t>
            </a:fld>
            <a:endParaRPr lang="en-US"/>
          </a:p>
        </p:txBody>
      </p:sp>
    </p:spTree>
    <p:extLst>
      <p:ext uri="{BB962C8B-B14F-4D97-AF65-F5344CB8AC3E}">
        <p14:creationId xmlns:p14="http://schemas.microsoft.com/office/powerpoint/2010/main" val="12677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96</a:t>
            </a:fld>
            <a:endParaRPr lang="en-US"/>
          </a:p>
        </p:txBody>
      </p:sp>
    </p:spTree>
    <p:extLst>
      <p:ext uri="{BB962C8B-B14F-4D97-AF65-F5344CB8AC3E}">
        <p14:creationId xmlns:p14="http://schemas.microsoft.com/office/powerpoint/2010/main" val="167010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7</a:t>
            </a:fld>
            <a:endParaRPr lang="en-US"/>
          </a:p>
        </p:txBody>
      </p:sp>
    </p:spTree>
    <p:extLst>
      <p:ext uri="{BB962C8B-B14F-4D97-AF65-F5344CB8AC3E}">
        <p14:creationId xmlns:p14="http://schemas.microsoft.com/office/powerpoint/2010/main" val="1730680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98</a:t>
            </a:fld>
            <a:endParaRPr lang="en-US"/>
          </a:p>
        </p:txBody>
      </p:sp>
    </p:spTree>
    <p:extLst>
      <p:ext uri="{BB962C8B-B14F-4D97-AF65-F5344CB8AC3E}">
        <p14:creationId xmlns:p14="http://schemas.microsoft.com/office/powerpoint/2010/main" val="860504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99</a:t>
            </a:fld>
            <a:endParaRPr lang="en-US"/>
          </a:p>
        </p:txBody>
      </p:sp>
    </p:spTree>
    <p:extLst>
      <p:ext uri="{BB962C8B-B14F-4D97-AF65-F5344CB8AC3E}">
        <p14:creationId xmlns:p14="http://schemas.microsoft.com/office/powerpoint/2010/main" val="7769903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100</a:t>
            </a:fld>
            <a:endParaRPr lang="en-US"/>
          </a:p>
        </p:txBody>
      </p:sp>
    </p:spTree>
    <p:extLst>
      <p:ext uri="{BB962C8B-B14F-4D97-AF65-F5344CB8AC3E}">
        <p14:creationId xmlns:p14="http://schemas.microsoft.com/office/powerpoint/2010/main" val="458649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101</a:t>
            </a:fld>
            <a:endParaRPr lang="en-US"/>
          </a:p>
        </p:txBody>
      </p:sp>
    </p:spTree>
    <p:extLst>
      <p:ext uri="{BB962C8B-B14F-4D97-AF65-F5344CB8AC3E}">
        <p14:creationId xmlns:p14="http://schemas.microsoft.com/office/powerpoint/2010/main" val="4468416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102</a:t>
            </a:fld>
            <a:endParaRPr lang="en-US"/>
          </a:p>
        </p:txBody>
      </p:sp>
    </p:spTree>
    <p:extLst>
      <p:ext uri="{BB962C8B-B14F-4D97-AF65-F5344CB8AC3E}">
        <p14:creationId xmlns:p14="http://schemas.microsoft.com/office/powerpoint/2010/main" val="1114217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103</a:t>
            </a:fld>
            <a:endParaRPr lang="en-US"/>
          </a:p>
        </p:txBody>
      </p:sp>
    </p:spTree>
    <p:extLst>
      <p:ext uri="{BB962C8B-B14F-4D97-AF65-F5344CB8AC3E}">
        <p14:creationId xmlns:p14="http://schemas.microsoft.com/office/powerpoint/2010/main" val="10652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104</a:t>
            </a:fld>
            <a:endParaRPr lang="en-US"/>
          </a:p>
        </p:txBody>
      </p:sp>
    </p:spTree>
    <p:extLst>
      <p:ext uri="{BB962C8B-B14F-4D97-AF65-F5344CB8AC3E}">
        <p14:creationId xmlns:p14="http://schemas.microsoft.com/office/powerpoint/2010/main" val="6772057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106</a:t>
            </a:fld>
            <a:endParaRPr lang="en-US"/>
          </a:p>
        </p:txBody>
      </p:sp>
    </p:spTree>
    <p:extLst>
      <p:ext uri="{BB962C8B-B14F-4D97-AF65-F5344CB8AC3E}">
        <p14:creationId xmlns:p14="http://schemas.microsoft.com/office/powerpoint/2010/main" val="194610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107</a:t>
            </a:fld>
            <a:endParaRPr lang="en-US"/>
          </a:p>
        </p:txBody>
      </p:sp>
    </p:spTree>
    <p:extLst>
      <p:ext uri="{BB962C8B-B14F-4D97-AF65-F5344CB8AC3E}">
        <p14:creationId xmlns:p14="http://schemas.microsoft.com/office/powerpoint/2010/main" val="1244396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108</a:t>
            </a:fld>
            <a:endParaRPr lang="en-US"/>
          </a:p>
        </p:txBody>
      </p:sp>
    </p:spTree>
    <p:extLst>
      <p:ext uri="{BB962C8B-B14F-4D97-AF65-F5344CB8AC3E}">
        <p14:creationId xmlns:p14="http://schemas.microsoft.com/office/powerpoint/2010/main" val="211026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8</a:t>
            </a:fld>
            <a:endParaRPr lang="en-US"/>
          </a:p>
        </p:txBody>
      </p:sp>
    </p:spTree>
    <p:extLst>
      <p:ext uri="{BB962C8B-B14F-4D97-AF65-F5344CB8AC3E}">
        <p14:creationId xmlns:p14="http://schemas.microsoft.com/office/powerpoint/2010/main" val="1382509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109</a:t>
            </a:fld>
            <a:endParaRPr lang="en-US"/>
          </a:p>
        </p:txBody>
      </p:sp>
    </p:spTree>
    <p:extLst>
      <p:ext uri="{BB962C8B-B14F-4D97-AF65-F5344CB8AC3E}">
        <p14:creationId xmlns:p14="http://schemas.microsoft.com/office/powerpoint/2010/main" val="1958300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110</a:t>
            </a:fld>
            <a:endParaRPr lang="en-US"/>
          </a:p>
        </p:txBody>
      </p:sp>
    </p:spTree>
    <p:extLst>
      <p:ext uri="{BB962C8B-B14F-4D97-AF65-F5344CB8AC3E}">
        <p14:creationId xmlns:p14="http://schemas.microsoft.com/office/powerpoint/2010/main" val="2059761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112</a:t>
            </a:fld>
            <a:endParaRPr lang="en-US"/>
          </a:p>
        </p:txBody>
      </p:sp>
    </p:spTree>
    <p:extLst>
      <p:ext uri="{BB962C8B-B14F-4D97-AF65-F5344CB8AC3E}">
        <p14:creationId xmlns:p14="http://schemas.microsoft.com/office/powerpoint/2010/main" val="2026696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113</a:t>
            </a:fld>
            <a:endParaRPr lang="en-US"/>
          </a:p>
        </p:txBody>
      </p:sp>
    </p:spTree>
    <p:extLst>
      <p:ext uri="{BB962C8B-B14F-4D97-AF65-F5344CB8AC3E}">
        <p14:creationId xmlns:p14="http://schemas.microsoft.com/office/powerpoint/2010/main" val="3883926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115</a:t>
            </a:fld>
            <a:endParaRPr lang="en-US"/>
          </a:p>
        </p:txBody>
      </p:sp>
    </p:spTree>
    <p:extLst>
      <p:ext uri="{BB962C8B-B14F-4D97-AF65-F5344CB8AC3E}">
        <p14:creationId xmlns:p14="http://schemas.microsoft.com/office/powerpoint/2010/main" val="1075125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117</a:t>
            </a:fld>
            <a:endParaRPr lang="en-US"/>
          </a:p>
        </p:txBody>
      </p:sp>
    </p:spTree>
    <p:extLst>
      <p:ext uri="{BB962C8B-B14F-4D97-AF65-F5344CB8AC3E}">
        <p14:creationId xmlns:p14="http://schemas.microsoft.com/office/powerpoint/2010/main" val="11955759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119</a:t>
            </a:fld>
            <a:endParaRPr lang="en-US"/>
          </a:p>
        </p:txBody>
      </p:sp>
    </p:spTree>
    <p:extLst>
      <p:ext uri="{BB962C8B-B14F-4D97-AF65-F5344CB8AC3E}">
        <p14:creationId xmlns:p14="http://schemas.microsoft.com/office/powerpoint/2010/main" val="10047578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121</a:t>
            </a:fld>
            <a:endParaRPr lang="en-US"/>
          </a:p>
        </p:txBody>
      </p:sp>
    </p:spTree>
    <p:extLst>
      <p:ext uri="{BB962C8B-B14F-4D97-AF65-F5344CB8AC3E}">
        <p14:creationId xmlns:p14="http://schemas.microsoft.com/office/powerpoint/2010/main" val="801175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122</a:t>
            </a:fld>
            <a:endParaRPr lang="en-US"/>
          </a:p>
        </p:txBody>
      </p:sp>
    </p:spTree>
    <p:extLst>
      <p:ext uri="{BB962C8B-B14F-4D97-AF65-F5344CB8AC3E}">
        <p14:creationId xmlns:p14="http://schemas.microsoft.com/office/powerpoint/2010/main" val="1325963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123</a:t>
            </a:fld>
            <a:endParaRPr lang="en-US"/>
          </a:p>
        </p:txBody>
      </p:sp>
    </p:spTree>
    <p:extLst>
      <p:ext uri="{BB962C8B-B14F-4D97-AF65-F5344CB8AC3E}">
        <p14:creationId xmlns:p14="http://schemas.microsoft.com/office/powerpoint/2010/main" val="156444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21D45A-24C8-AB4A-BCE6-ACFB9B850612}" type="slidenum">
              <a:rPr lang="en-US" smtClean="0"/>
              <a:t>10</a:t>
            </a:fld>
            <a:endParaRPr lang="en-US"/>
          </a:p>
        </p:txBody>
      </p:sp>
    </p:spTree>
    <p:extLst>
      <p:ext uri="{BB962C8B-B14F-4D97-AF65-F5344CB8AC3E}">
        <p14:creationId xmlns:p14="http://schemas.microsoft.com/office/powerpoint/2010/main" val="956826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124</a:t>
            </a:fld>
            <a:endParaRPr lang="en-US"/>
          </a:p>
        </p:txBody>
      </p:sp>
    </p:spTree>
    <p:extLst>
      <p:ext uri="{BB962C8B-B14F-4D97-AF65-F5344CB8AC3E}">
        <p14:creationId xmlns:p14="http://schemas.microsoft.com/office/powerpoint/2010/main" val="1305305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125</a:t>
            </a:fld>
            <a:endParaRPr lang="en-US"/>
          </a:p>
        </p:txBody>
      </p:sp>
    </p:spTree>
    <p:extLst>
      <p:ext uri="{BB962C8B-B14F-4D97-AF65-F5344CB8AC3E}">
        <p14:creationId xmlns:p14="http://schemas.microsoft.com/office/powerpoint/2010/main" val="8098953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126</a:t>
            </a:fld>
            <a:endParaRPr lang="en-US"/>
          </a:p>
        </p:txBody>
      </p:sp>
    </p:spTree>
    <p:extLst>
      <p:ext uri="{BB962C8B-B14F-4D97-AF65-F5344CB8AC3E}">
        <p14:creationId xmlns:p14="http://schemas.microsoft.com/office/powerpoint/2010/main" val="1132311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127</a:t>
            </a:fld>
            <a:endParaRPr lang="en-US"/>
          </a:p>
        </p:txBody>
      </p:sp>
    </p:spTree>
    <p:extLst>
      <p:ext uri="{BB962C8B-B14F-4D97-AF65-F5344CB8AC3E}">
        <p14:creationId xmlns:p14="http://schemas.microsoft.com/office/powerpoint/2010/main" val="19228553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128</a:t>
            </a:fld>
            <a:endParaRPr lang="en-US"/>
          </a:p>
        </p:txBody>
      </p:sp>
    </p:spTree>
    <p:extLst>
      <p:ext uri="{BB962C8B-B14F-4D97-AF65-F5344CB8AC3E}">
        <p14:creationId xmlns:p14="http://schemas.microsoft.com/office/powerpoint/2010/main" val="12051925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130</a:t>
            </a:fld>
            <a:endParaRPr lang="en-US"/>
          </a:p>
        </p:txBody>
      </p:sp>
    </p:spTree>
    <p:extLst>
      <p:ext uri="{BB962C8B-B14F-4D97-AF65-F5344CB8AC3E}">
        <p14:creationId xmlns:p14="http://schemas.microsoft.com/office/powerpoint/2010/main" val="6970894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131</a:t>
            </a:fld>
            <a:endParaRPr lang="en-US"/>
          </a:p>
        </p:txBody>
      </p:sp>
    </p:spTree>
    <p:extLst>
      <p:ext uri="{BB962C8B-B14F-4D97-AF65-F5344CB8AC3E}">
        <p14:creationId xmlns:p14="http://schemas.microsoft.com/office/powerpoint/2010/main" val="1660332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132</a:t>
            </a:fld>
            <a:endParaRPr lang="en-US"/>
          </a:p>
        </p:txBody>
      </p:sp>
    </p:spTree>
    <p:extLst>
      <p:ext uri="{BB962C8B-B14F-4D97-AF65-F5344CB8AC3E}">
        <p14:creationId xmlns:p14="http://schemas.microsoft.com/office/powerpoint/2010/main" val="13363981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134</a:t>
            </a:fld>
            <a:endParaRPr lang="en-US"/>
          </a:p>
        </p:txBody>
      </p:sp>
    </p:spTree>
    <p:extLst>
      <p:ext uri="{BB962C8B-B14F-4D97-AF65-F5344CB8AC3E}">
        <p14:creationId xmlns:p14="http://schemas.microsoft.com/office/powerpoint/2010/main" val="17648518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135</a:t>
            </a:fld>
            <a:endParaRPr lang="en-US"/>
          </a:p>
        </p:txBody>
      </p:sp>
    </p:spTree>
    <p:extLst>
      <p:ext uri="{BB962C8B-B14F-4D97-AF65-F5344CB8AC3E}">
        <p14:creationId xmlns:p14="http://schemas.microsoft.com/office/powerpoint/2010/main" val="102214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21D45A-24C8-AB4A-BCE6-ACFB9B850612}" type="slidenum">
              <a:rPr lang="en-US" smtClean="0"/>
              <a:t>11</a:t>
            </a:fld>
            <a:endParaRPr lang="en-US"/>
          </a:p>
        </p:txBody>
      </p:sp>
    </p:spTree>
    <p:extLst>
      <p:ext uri="{BB962C8B-B14F-4D97-AF65-F5344CB8AC3E}">
        <p14:creationId xmlns:p14="http://schemas.microsoft.com/office/powerpoint/2010/main" val="16072259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136</a:t>
            </a:fld>
            <a:endParaRPr lang="en-US"/>
          </a:p>
        </p:txBody>
      </p:sp>
    </p:spTree>
    <p:extLst>
      <p:ext uri="{BB962C8B-B14F-4D97-AF65-F5344CB8AC3E}">
        <p14:creationId xmlns:p14="http://schemas.microsoft.com/office/powerpoint/2010/main" val="84732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137</a:t>
            </a:fld>
            <a:endParaRPr lang="en-US"/>
          </a:p>
        </p:txBody>
      </p:sp>
    </p:spTree>
    <p:extLst>
      <p:ext uri="{BB962C8B-B14F-4D97-AF65-F5344CB8AC3E}">
        <p14:creationId xmlns:p14="http://schemas.microsoft.com/office/powerpoint/2010/main" val="13181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138</a:t>
            </a:fld>
            <a:endParaRPr lang="en-US"/>
          </a:p>
        </p:txBody>
      </p:sp>
    </p:spTree>
    <p:extLst>
      <p:ext uri="{BB962C8B-B14F-4D97-AF65-F5344CB8AC3E}">
        <p14:creationId xmlns:p14="http://schemas.microsoft.com/office/powerpoint/2010/main" val="1767177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139</a:t>
            </a:fld>
            <a:endParaRPr lang="en-US"/>
          </a:p>
        </p:txBody>
      </p:sp>
    </p:spTree>
    <p:extLst>
      <p:ext uri="{BB962C8B-B14F-4D97-AF65-F5344CB8AC3E}">
        <p14:creationId xmlns:p14="http://schemas.microsoft.com/office/powerpoint/2010/main" val="818096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140</a:t>
            </a:fld>
            <a:endParaRPr lang="en-US"/>
          </a:p>
        </p:txBody>
      </p:sp>
    </p:spTree>
    <p:extLst>
      <p:ext uri="{BB962C8B-B14F-4D97-AF65-F5344CB8AC3E}">
        <p14:creationId xmlns:p14="http://schemas.microsoft.com/office/powerpoint/2010/main" val="2124328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141</a:t>
            </a:fld>
            <a:endParaRPr lang="en-US"/>
          </a:p>
        </p:txBody>
      </p:sp>
    </p:spTree>
    <p:extLst>
      <p:ext uri="{BB962C8B-B14F-4D97-AF65-F5344CB8AC3E}">
        <p14:creationId xmlns:p14="http://schemas.microsoft.com/office/powerpoint/2010/main" val="12877013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142</a:t>
            </a:fld>
            <a:endParaRPr lang="en-US"/>
          </a:p>
        </p:txBody>
      </p:sp>
    </p:spTree>
    <p:extLst>
      <p:ext uri="{BB962C8B-B14F-4D97-AF65-F5344CB8AC3E}">
        <p14:creationId xmlns:p14="http://schemas.microsoft.com/office/powerpoint/2010/main" val="11518874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143</a:t>
            </a:fld>
            <a:endParaRPr lang="en-US"/>
          </a:p>
        </p:txBody>
      </p:sp>
    </p:spTree>
    <p:extLst>
      <p:ext uri="{BB962C8B-B14F-4D97-AF65-F5344CB8AC3E}">
        <p14:creationId xmlns:p14="http://schemas.microsoft.com/office/powerpoint/2010/main" val="11399216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145</a:t>
            </a:fld>
            <a:endParaRPr lang="en-US"/>
          </a:p>
        </p:txBody>
      </p:sp>
    </p:spTree>
    <p:extLst>
      <p:ext uri="{BB962C8B-B14F-4D97-AF65-F5344CB8AC3E}">
        <p14:creationId xmlns:p14="http://schemas.microsoft.com/office/powerpoint/2010/main" val="9673830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1D45A-24C8-AB4A-BCE6-ACFB9B850612}" type="slidenum">
              <a:rPr lang="en-US" smtClean="0"/>
              <a:t>146</a:t>
            </a:fld>
            <a:endParaRPr lang="en-US"/>
          </a:p>
        </p:txBody>
      </p:sp>
    </p:spTree>
    <p:extLst>
      <p:ext uri="{BB962C8B-B14F-4D97-AF65-F5344CB8AC3E}">
        <p14:creationId xmlns:p14="http://schemas.microsoft.com/office/powerpoint/2010/main" val="1092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3" name="Picture 2" descr="WCF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095" y="1485577"/>
            <a:ext cx="1920705" cy="2303463"/>
          </a:xfrm>
          <a:prstGeom prst="rect">
            <a:avLst/>
          </a:prstGeom>
        </p:spPr>
      </p:pic>
      <p:sp>
        <p:nvSpPr>
          <p:cNvPr id="7" name="Text Placeholder 6"/>
          <p:cNvSpPr>
            <a:spLocks noGrp="1"/>
          </p:cNvSpPr>
          <p:nvPr>
            <p:ph type="body" sz="quarter" idx="10" hasCustomPrompt="1"/>
          </p:nvPr>
        </p:nvSpPr>
        <p:spPr>
          <a:xfrm>
            <a:off x="3051348" y="1844824"/>
            <a:ext cx="5326062" cy="1584176"/>
          </a:xfrm>
          <a:prstGeom prst="rect">
            <a:avLst/>
          </a:prstGeom>
        </p:spPr>
        <p:txBody>
          <a:bodyPr vert="horz"/>
          <a:lstStyle>
            <a:lvl1pPr marL="0" indent="0" algn="r">
              <a:lnSpc>
                <a:spcPct val="70000"/>
              </a:lnSpc>
              <a:spcBef>
                <a:spcPts val="0"/>
              </a:spcBef>
              <a:buNone/>
              <a:defRPr sz="4800" b="0" i="0">
                <a:latin typeface="Gill Sans"/>
                <a:cs typeface="Gill Sans"/>
              </a:defRPr>
            </a:lvl1pPr>
          </a:lstStyle>
          <a:p>
            <a:pPr lvl="0"/>
            <a:r>
              <a:rPr lang="en-GB" dirty="0" smtClean="0"/>
              <a:t>click to add title</a:t>
            </a:r>
            <a:endParaRPr lang="en-GB" dirty="0"/>
          </a:p>
        </p:txBody>
      </p:sp>
      <p:sp>
        <p:nvSpPr>
          <p:cNvPr id="9" name="Text Placeholder 8"/>
          <p:cNvSpPr>
            <a:spLocks noGrp="1"/>
          </p:cNvSpPr>
          <p:nvPr>
            <p:ph type="body" sz="quarter" idx="11" hasCustomPrompt="1"/>
          </p:nvPr>
        </p:nvSpPr>
        <p:spPr>
          <a:xfrm>
            <a:off x="3051348" y="3933056"/>
            <a:ext cx="5326062" cy="914400"/>
          </a:xfrm>
          <a:prstGeom prst="rect">
            <a:avLst/>
          </a:prstGeom>
        </p:spPr>
        <p:txBody>
          <a:bodyPr vert="horz"/>
          <a:lstStyle>
            <a:lvl1pPr marL="0" indent="0" algn="r">
              <a:buNone/>
              <a:defRPr sz="4000" b="0" i="0">
                <a:latin typeface="Gill Sans Light"/>
                <a:cs typeface="Gill Sans Light"/>
              </a:defRPr>
            </a:lvl1pPr>
            <a:lvl2pPr marL="457200" indent="0" algn="r">
              <a:buNone/>
              <a:defRPr sz="4000" b="0" i="0">
                <a:latin typeface="Helvetica Neue Light"/>
                <a:cs typeface="Helvetica Neue Light"/>
              </a:defRPr>
            </a:lvl2pPr>
            <a:lvl3pPr marL="914400" indent="0" algn="r">
              <a:buNone/>
              <a:defRPr sz="4000" b="0" i="0">
                <a:latin typeface="Helvetica Neue Light"/>
                <a:cs typeface="Helvetica Neue Light"/>
              </a:defRPr>
            </a:lvl3pPr>
            <a:lvl4pPr marL="1371600" indent="0" algn="r">
              <a:buNone/>
              <a:defRPr sz="4000" b="0" i="0">
                <a:latin typeface="Helvetica Neue Light"/>
                <a:cs typeface="Helvetica Neue Light"/>
              </a:defRPr>
            </a:lvl4pPr>
            <a:lvl5pPr marL="1828800" indent="0" algn="r">
              <a:buNone/>
              <a:defRPr sz="4000" b="0" i="0">
                <a:latin typeface="Helvetica Neue Light"/>
                <a:cs typeface="Helvetica Neue Light"/>
              </a:defRPr>
            </a:lvl5pPr>
          </a:lstStyle>
          <a:p>
            <a:pPr lvl="0"/>
            <a:r>
              <a:rPr lang="en-CA" dirty="0" smtClean="0"/>
              <a:t>click to add subtitle</a:t>
            </a:r>
            <a:endParaRPr lang="en-GB" dirty="0"/>
          </a:p>
        </p:txBody>
      </p:sp>
      <p:pic>
        <p:nvPicPr>
          <p:cNvPr id="11" name="Picture 10" descr="bottom element_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8787"/>
            <a:ext cx="9148194" cy="2165695"/>
          </a:xfrm>
          <a:prstGeom prst="rect">
            <a:avLst/>
          </a:prstGeom>
        </p:spPr>
      </p:pic>
    </p:spTree>
    <p:extLst>
      <p:ext uri="{BB962C8B-B14F-4D97-AF65-F5344CB8AC3E}">
        <p14:creationId xmlns:p14="http://schemas.microsoft.com/office/powerpoint/2010/main" val="3661287538"/>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Master">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 y="2154098"/>
            <a:ext cx="9142413" cy="1130886"/>
          </a:xfrm>
          <a:prstGeom prst="rect">
            <a:avLst/>
          </a:prstGeom>
        </p:spPr>
        <p:txBody>
          <a:bodyPr vert="horz"/>
          <a:lstStyle>
            <a:lvl1pPr marL="0" indent="0" algn="ctr">
              <a:buNone/>
              <a:defRPr sz="5400" b="0" i="0">
                <a:latin typeface="Gill Sans Light" charset="0"/>
                <a:ea typeface="Gill Sans Light" charset="0"/>
                <a:cs typeface="Gill Sans Light" charset="0"/>
              </a:defRPr>
            </a:lvl1pPr>
          </a:lstStyle>
          <a:p>
            <a:pPr lvl="0"/>
            <a:r>
              <a:rPr lang="en-GB" dirty="0" smtClean="0"/>
              <a:t>click to add title</a:t>
            </a:r>
            <a:endParaRPr lang="en-GB" dirty="0"/>
          </a:p>
        </p:txBody>
      </p:sp>
      <p:pic>
        <p:nvPicPr>
          <p:cNvPr id="4" name="Picture 3" descr="bottom element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88787"/>
            <a:ext cx="9148194" cy="2165695"/>
          </a:xfrm>
          <a:prstGeom prst="rect">
            <a:avLst/>
          </a:prstGeom>
        </p:spPr>
      </p:pic>
    </p:spTree>
    <p:extLst>
      <p:ext uri="{BB962C8B-B14F-4D97-AF65-F5344CB8AC3E}">
        <p14:creationId xmlns:p14="http://schemas.microsoft.com/office/powerpoint/2010/main" val="2769838142"/>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Master">
    <p:spTree>
      <p:nvGrpSpPr>
        <p:cNvPr id="1" name=""/>
        <p:cNvGrpSpPr/>
        <p:nvPr/>
      </p:nvGrpSpPr>
      <p:grpSpPr>
        <a:xfrm>
          <a:off x="0" y="0"/>
          <a:ext cx="0" cy="0"/>
          <a:chOff x="0" y="0"/>
          <a:chExt cx="0" cy="0"/>
        </a:xfrm>
      </p:grpSpPr>
      <p:pic>
        <p:nvPicPr>
          <p:cNvPr id="8" name="Picture 7" descr="bottom elem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38117"/>
            <a:ext cx="9144000" cy="1919883"/>
          </a:xfrm>
          <a:prstGeom prst="rect">
            <a:avLst/>
          </a:prstGeom>
        </p:spPr>
      </p:pic>
      <p:sp>
        <p:nvSpPr>
          <p:cNvPr id="11" name="Text Placeholder 10"/>
          <p:cNvSpPr>
            <a:spLocks noGrp="1"/>
          </p:cNvSpPr>
          <p:nvPr>
            <p:ph type="body" idx="10" hasCustomPrompt="1"/>
          </p:nvPr>
        </p:nvSpPr>
        <p:spPr>
          <a:xfrm>
            <a:off x="827584" y="498376"/>
            <a:ext cx="7416824" cy="914400"/>
          </a:xfrm>
          <a:prstGeom prst="rect">
            <a:avLst/>
          </a:prstGeom>
        </p:spPr>
        <p:txBody>
          <a:bodyPr vert="horz"/>
          <a:lstStyle>
            <a:lvl1pPr marL="0" indent="0">
              <a:buNone/>
              <a:defRPr sz="4400" b="0" i="0">
                <a:latin typeface="Gill Sans Light"/>
                <a:cs typeface="Gill Sans Light"/>
              </a:defRPr>
            </a:lvl1pPr>
          </a:lstStyle>
          <a:p>
            <a:pPr lvl="0"/>
            <a:r>
              <a:rPr lang="en-CA" dirty="0" smtClean="0"/>
              <a:t>header</a:t>
            </a:r>
            <a:endParaRPr lang="en-GB" dirty="0"/>
          </a:p>
        </p:txBody>
      </p:sp>
      <p:sp>
        <p:nvSpPr>
          <p:cNvPr id="13" name="Text Placeholder 12"/>
          <p:cNvSpPr>
            <a:spLocks noGrp="1"/>
          </p:cNvSpPr>
          <p:nvPr>
            <p:ph type="body" sz="quarter" idx="11" hasCustomPrompt="1"/>
          </p:nvPr>
        </p:nvSpPr>
        <p:spPr>
          <a:xfrm>
            <a:off x="1835150" y="1700213"/>
            <a:ext cx="6408738" cy="3457575"/>
          </a:xfrm>
          <a:prstGeom prst="rect">
            <a:avLst/>
          </a:prstGeom>
        </p:spPr>
        <p:txBody>
          <a:bodyPr vert="horz"/>
          <a:lstStyle>
            <a:lvl1pPr marL="0" indent="0">
              <a:buFont typeface="Arial"/>
              <a:buNone/>
              <a:defRPr sz="3600" b="0" i="0">
                <a:latin typeface="Gill Sans Light"/>
                <a:cs typeface="Gill Sans Light"/>
              </a:defRPr>
            </a:lvl1pPr>
            <a:lvl2pPr marL="540000" indent="-270000">
              <a:spcBef>
                <a:spcPts val="768"/>
              </a:spcBef>
              <a:buFont typeface="Arial"/>
              <a:buChar char="•"/>
              <a:defRPr sz="3200" b="0" i="0">
                <a:latin typeface="Gill Sans Light"/>
                <a:cs typeface="Gill Sans Light"/>
              </a:defRPr>
            </a:lvl2pPr>
            <a:lvl3pPr marL="900000" indent="-270000">
              <a:spcBef>
                <a:spcPts val="768"/>
              </a:spcBef>
              <a:buFont typeface="Arial"/>
              <a:buChar char="•"/>
              <a:defRPr sz="2800" b="0" i="0">
                <a:latin typeface="Gill Sans Light"/>
                <a:cs typeface="Gill Sans Light"/>
              </a:defRPr>
            </a:lvl3pPr>
            <a:lvl4pPr>
              <a:defRPr>
                <a:latin typeface="Helvetica Neue Light"/>
              </a:defRPr>
            </a:lvl4pPr>
            <a:lvl5pPr>
              <a:defRPr>
                <a:latin typeface="Helvetica Neue Light"/>
              </a:defRPr>
            </a:lvl5pPr>
          </a:lstStyle>
          <a:p>
            <a:pPr lvl="0"/>
            <a:r>
              <a:rPr lang="en-CA" dirty="0" smtClean="0"/>
              <a:t>click to edit master text styles</a:t>
            </a:r>
          </a:p>
          <a:p>
            <a:pPr lvl="1"/>
            <a:r>
              <a:rPr lang="en-CA" dirty="0" smtClean="0"/>
              <a:t>second level</a:t>
            </a:r>
          </a:p>
          <a:p>
            <a:pPr lvl="2"/>
            <a:r>
              <a:rPr lang="en-CA" dirty="0" smtClean="0"/>
              <a:t>third level</a:t>
            </a:r>
          </a:p>
        </p:txBody>
      </p:sp>
    </p:spTree>
    <p:extLst>
      <p:ext uri="{BB962C8B-B14F-4D97-AF65-F5344CB8AC3E}">
        <p14:creationId xmlns:p14="http://schemas.microsoft.com/office/powerpoint/2010/main" val="1540291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p:tgtEl>
                                          <p:spTgt spid="1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1000"/>
                                        <p:tgtEl>
                                          <p:spTgt spid="1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1000"/>
                                        <p:tgtEl>
                                          <p:spTgt spid="1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2">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3">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aster_alt 1">
    <p:spTree>
      <p:nvGrpSpPr>
        <p:cNvPr id="1" name=""/>
        <p:cNvGrpSpPr/>
        <p:nvPr/>
      </p:nvGrpSpPr>
      <p:grpSpPr>
        <a:xfrm>
          <a:off x="0" y="0"/>
          <a:ext cx="0" cy="0"/>
          <a:chOff x="0" y="0"/>
          <a:chExt cx="0" cy="0"/>
        </a:xfrm>
      </p:grpSpPr>
      <p:sp>
        <p:nvSpPr>
          <p:cNvPr id="11" name="Text Placeholder 10"/>
          <p:cNvSpPr>
            <a:spLocks noGrp="1"/>
          </p:cNvSpPr>
          <p:nvPr>
            <p:ph type="body" idx="10" hasCustomPrompt="1"/>
          </p:nvPr>
        </p:nvSpPr>
        <p:spPr>
          <a:xfrm>
            <a:off x="827584" y="498376"/>
            <a:ext cx="7416824" cy="914400"/>
          </a:xfrm>
          <a:prstGeom prst="rect">
            <a:avLst/>
          </a:prstGeom>
        </p:spPr>
        <p:txBody>
          <a:bodyPr vert="horz"/>
          <a:lstStyle>
            <a:lvl1pPr marL="0" indent="0">
              <a:buNone/>
              <a:defRPr sz="4400" b="0" i="0">
                <a:latin typeface="Gill Sans Light"/>
                <a:cs typeface="Gill Sans Light"/>
              </a:defRPr>
            </a:lvl1pPr>
          </a:lstStyle>
          <a:p>
            <a:pPr lvl="0"/>
            <a:r>
              <a:rPr lang="en-CA" dirty="0" smtClean="0"/>
              <a:t>header</a:t>
            </a:r>
            <a:endParaRPr lang="en-GB" dirty="0"/>
          </a:p>
        </p:txBody>
      </p:sp>
      <p:sp>
        <p:nvSpPr>
          <p:cNvPr id="13" name="Text Placeholder 12"/>
          <p:cNvSpPr>
            <a:spLocks noGrp="1"/>
          </p:cNvSpPr>
          <p:nvPr>
            <p:ph type="body" sz="quarter" idx="11" hasCustomPrompt="1"/>
          </p:nvPr>
        </p:nvSpPr>
        <p:spPr>
          <a:xfrm>
            <a:off x="827584" y="1700213"/>
            <a:ext cx="7416304" cy="4349338"/>
          </a:xfrm>
          <a:prstGeom prst="rect">
            <a:avLst/>
          </a:prstGeom>
        </p:spPr>
        <p:txBody>
          <a:bodyPr vert="horz"/>
          <a:lstStyle>
            <a:lvl1pPr marL="0" indent="0">
              <a:spcBef>
                <a:spcPts val="1800"/>
              </a:spcBef>
              <a:buFont typeface="Arial"/>
              <a:buNone/>
              <a:defRPr sz="2800" b="0" i="0">
                <a:latin typeface="Gill Sans Light"/>
                <a:cs typeface="Gill Sans Light"/>
              </a:defRPr>
            </a:lvl1pPr>
            <a:lvl2pPr marL="540000" indent="-270000">
              <a:spcBef>
                <a:spcPts val="1800"/>
              </a:spcBef>
              <a:buFont typeface="Arial"/>
              <a:buChar char="•"/>
              <a:defRPr sz="2400" b="0" i="0">
                <a:latin typeface="Gill Sans Light"/>
                <a:cs typeface="Gill Sans Light"/>
              </a:defRPr>
            </a:lvl2pPr>
            <a:lvl3pPr marL="900000" indent="-270000">
              <a:spcBef>
                <a:spcPts val="1800"/>
              </a:spcBef>
              <a:buFont typeface="Arial"/>
              <a:buChar char="•"/>
              <a:defRPr sz="2000" b="0" i="0">
                <a:latin typeface="Gill Sans Light"/>
                <a:cs typeface="Gill Sans Light"/>
              </a:defRPr>
            </a:lvl3pPr>
            <a:lvl4pPr>
              <a:defRPr>
                <a:latin typeface="Helvetica Neue Light"/>
              </a:defRPr>
            </a:lvl4pPr>
            <a:lvl5pPr>
              <a:defRPr>
                <a:latin typeface="Helvetica Neue Light"/>
              </a:defRPr>
            </a:lvl5pPr>
          </a:lstStyle>
          <a:p>
            <a:pPr lvl="0"/>
            <a:r>
              <a:rPr lang="en-CA" dirty="0" smtClean="0"/>
              <a:t>click to edit master text styles</a:t>
            </a:r>
          </a:p>
          <a:p>
            <a:pPr lvl="1"/>
            <a:r>
              <a:rPr lang="en-CA" dirty="0" smtClean="0"/>
              <a:t>second level</a:t>
            </a:r>
          </a:p>
          <a:p>
            <a:pPr lvl="2"/>
            <a:r>
              <a:rPr lang="en-CA" dirty="0" smtClean="0"/>
              <a:t>third level</a:t>
            </a:r>
          </a:p>
        </p:txBody>
      </p:sp>
      <p:pic>
        <p:nvPicPr>
          <p:cNvPr id="5" name="Picture 4" descr="bottom element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420383" y="6032603"/>
            <a:ext cx="3722030" cy="823810"/>
          </a:xfrm>
          <a:prstGeom prst="rect">
            <a:avLst/>
          </a:prstGeom>
        </p:spPr>
      </p:pic>
    </p:spTree>
    <p:extLst>
      <p:ext uri="{BB962C8B-B14F-4D97-AF65-F5344CB8AC3E}">
        <p14:creationId xmlns:p14="http://schemas.microsoft.com/office/powerpoint/2010/main" val="1220166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p:tgtEl>
                                          <p:spTgt spid="1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1000"/>
                                        <p:tgtEl>
                                          <p:spTgt spid="1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1000"/>
                                        <p:tgtEl>
                                          <p:spTgt spid="1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2">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3">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aster_alt2">
    <p:spTree>
      <p:nvGrpSpPr>
        <p:cNvPr id="1" name=""/>
        <p:cNvGrpSpPr/>
        <p:nvPr/>
      </p:nvGrpSpPr>
      <p:grpSpPr>
        <a:xfrm>
          <a:off x="0" y="0"/>
          <a:ext cx="0" cy="0"/>
          <a:chOff x="0" y="0"/>
          <a:chExt cx="0" cy="0"/>
        </a:xfrm>
      </p:grpSpPr>
      <p:sp>
        <p:nvSpPr>
          <p:cNvPr id="11" name="Text Placeholder 10"/>
          <p:cNvSpPr>
            <a:spLocks noGrp="1"/>
          </p:cNvSpPr>
          <p:nvPr>
            <p:ph type="body" idx="10" hasCustomPrompt="1"/>
          </p:nvPr>
        </p:nvSpPr>
        <p:spPr>
          <a:xfrm>
            <a:off x="827584" y="498376"/>
            <a:ext cx="7416824" cy="914400"/>
          </a:xfrm>
          <a:prstGeom prst="rect">
            <a:avLst/>
          </a:prstGeom>
        </p:spPr>
        <p:txBody>
          <a:bodyPr vert="horz"/>
          <a:lstStyle>
            <a:lvl1pPr marL="0" indent="0">
              <a:buNone/>
              <a:defRPr sz="4400" b="0" i="0">
                <a:latin typeface="Gill Sans Light"/>
                <a:cs typeface="Gill Sans Light"/>
              </a:defRPr>
            </a:lvl1pPr>
          </a:lstStyle>
          <a:p>
            <a:pPr lvl="0"/>
            <a:r>
              <a:rPr lang="en-CA" dirty="0" smtClean="0"/>
              <a:t>header</a:t>
            </a:r>
            <a:endParaRPr lang="en-GB" dirty="0"/>
          </a:p>
        </p:txBody>
      </p:sp>
      <p:sp>
        <p:nvSpPr>
          <p:cNvPr id="13" name="Text Placeholder 12"/>
          <p:cNvSpPr>
            <a:spLocks noGrp="1"/>
          </p:cNvSpPr>
          <p:nvPr>
            <p:ph type="body" sz="quarter" idx="11" hasCustomPrompt="1"/>
          </p:nvPr>
        </p:nvSpPr>
        <p:spPr>
          <a:xfrm>
            <a:off x="1835150" y="1700213"/>
            <a:ext cx="6408738" cy="3457575"/>
          </a:xfrm>
          <a:prstGeom prst="rect">
            <a:avLst/>
          </a:prstGeom>
        </p:spPr>
        <p:txBody>
          <a:bodyPr vert="horz"/>
          <a:lstStyle>
            <a:lvl1pPr marL="0" indent="0">
              <a:buFont typeface="Arial"/>
              <a:buNone/>
              <a:defRPr sz="3600" b="0" i="0">
                <a:latin typeface="Gill Sans Light"/>
                <a:cs typeface="Gill Sans Light"/>
              </a:defRPr>
            </a:lvl1pPr>
            <a:lvl2pPr marL="540000" indent="-270000">
              <a:spcBef>
                <a:spcPts val="768"/>
              </a:spcBef>
              <a:buFont typeface="Arial"/>
              <a:buChar char="•"/>
              <a:defRPr sz="3200" b="0" i="0">
                <a:latin typeface="Gill Sans Light"/>
                <a:cs typeface="Gill Sans Light"/>
              </a:defRPr>
            </a:lvl2pPr>
            <a:lvl3pPr marL="900000" indent="-270000">
              <a:spcBef>
                <a:spcPts val="768"/>
              </a:spcBef>
              <a:buFont typeface="Arial"/>
              <a:buChar char="•"/>
              <a:defRPr sz="2800" b="0" i="0">
                <a:latin typeface="Gill Sans Light"/>
                <a:cs typeface="Gill Sans Light"/>
              </a:defRPr>
            </a:lvl3pPr>
            <a:lvl4pPr>
              <a:defRPr>
                <a:latin typeface="Helvetica Neue Light"/>
              </a:defRPr>
            </a:lvl4pPr>
            <a:lvl5pPr>
              <a:defRPr>
                <a:latin typeface="Helvetica Neue Light"/>
              </a:defRPr>
            </a:lvl5pPr>
          </a:lstStyle>
          <a:p>
            <a:pPr lvl="0"/>
            <a:r>
              <a:rPr lang="en-CA" dirty="0" smtClean="0"/>
              <a:t>click to edit master text styles</a:t>
            </a:r>
          </a:p>
          <a:p>
            <a:pPr lvl="1"/>
            <a:r>
              <a:rPr lang="en-CA" dirty="0" smtClean="0"/>
              <a:t>second level</a:t>
            </a:r>
          </a:p>
          <a:p>
            <a:pPr lvl="2"/>
            <a:r>
              <a:rPr lang="en-CA" dirty="0" smtClean="0"/>
              <a:t>third level</a:t>
            </a:r>
          </a:p>
        </p:txBody>
      </p:sp>
      <p:pic>
        <p:nvPicPr>
          <p:cNvPr id="2" name="Picture 1" descr="curling ston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47323"/>
            <a:ext cx="5220072" cy="1709090"/>
          </a:xfrm>
          <a:prstGeom prst="rect">
            <a:avLst/>
          </a:prstGeom>
        </p:spPr>
      </p:pic>
      <p:pic>
        <p:nvPicPr>
          <p:cNvPr id="7" name="Picture 6" descr="bottom element_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5421970" y="0"/>
            <a:ext cx="3722030" cy="823810"/>
          </a:xfrm>
          <a:prstGeom prst="rect">
            <a:avLst/>
          </a:prstGeom>
        </p:spPr>
      </p:pic>
    </p:spTree>
    <p:extLst>
      <p:ext uri="{BB962C8B-B14F-4D97-AF65-F5344CB8AC3E}">
        <p14:creationId xmlns:p14="http://schemas.microsoft.com/office/powerpoint/2010/main" val="3133177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p:tgtEl>
                                          <p:spTgt spid="1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1000"/>
                                        <p:tgtEl>
                                          <p:spTgt spid="1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1000"/>
                                        <p:tgtEl>
                                          <p:spTgt spid="1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2">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 lvl="3">
            <p:tnLst>
              <p:par>
                <p:cTn presetID="1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p:tgtEl>
                          <p:spTgt spid="13"/>
                        </p:tgtEl>
                        <p:attrNameLst>
                          <p:attrName>ppt_x</p:attrName>
                        </p:attrNameLst>
                      </p:cBhvr>
                      <p:tavLst>
                        <p:tav tm="0">
                          <p:val>
                            <p:strVal val="#ppt_x-#ppt_w*1.125000"/>
                          </p:val>
                        </p:tav>
                        <p:tav tm="100000">
                          <p:val>
                            <p:strVal val="#ppt_x"/>
                          </p:val>
                        </p:tav>
                      </p:tavLst>
                    </p:anim>
                    <p:animEffect transition="in" filter="wipe(right)">
                      <p:cBhvr>
                        <p:cTn dur="1000"/>
                        <p:tgtEl>
                          <p:spTgt spid="1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Mast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587" y="0"/>
            <a:ext cx="9142413" cy="5143500"/>
          </a:xfrm>
          <a:prstGeom prst="rect">
            <a:avLst/>
          </a:prstGeom>
          <a:effectLst>
            <a:outerShdw blurRad="330200" dist="88900" dir="5400000" algn="t" rotWithShape="0">
              <a:prstClr val="black">
                <a:alpha val="40000"/>
              </a:prstClr>
            </a:outerShdw>
          </a:effectLst>
        </p:spPr>
        <p:txBody>
          <a:bodyPr vert="horz"/>
          <a:lstStyle>
            <a:lvl1pPr marL="0" indent="0">
              <a:buNone/>
              <a:defRPr/>
            </a:lvl1pPr>
          </a:lstStyle>
          <a:p>
            <a:endParaRPr lang="en-GB" dirty="0"/>
          </a:p>
        </p:txBody>
      </p:sp>
      <p:sp>
        <p:nvSpPr>
          <p:cNvPr id="12" name="Text Placeholder 11"/>
          <p:cNvSpPr>
            <a:spLocks noGrp="1"/>
          </p:cNvSpPr>
          <p:nvPr>
            <p:ph type="body" sz="quarter" idx="11" hasCustomPrompt="1"/>
          </p:nvPr>
        </p:nvSpPr>
        <p:spPr>
          <a:xfrm>
            <a:off x="1587" y="5621076"/>
            <a:ext cx="9142413" cy="863600"/>
          </a:xfrm>
          <a:prstGeom prst="rect">
            <a:avLst/>
          </a:prstGeom>
        </p:spPr>
        <p:txBody>
          <a:bodyPr vert="horz"/>
          <a:lstStyle>
            <a:lvl1pPr marL="0" indent="0" algn="ctr">
              <a:buNone/>
              <a:defRPr sz="4000" b="0" i="0">
                <a:latin typeface="Gill Sans Light"/>
                <a:cs typeface="Gill Sans Light"/>
              </a:defRPr>
            </a:lvl1pPr>
            <a:lvl2pPr marL="457200" indent="0" algn="ctr">
              <a:buNone/>
              <a:defRPr sz="4800" b="0" i="0">
                <a:latin typeface="Helvetica Neue Light"/>
                <a:cs typeface="Helvetica Neue Light"/>
              </a:defRPr>
            </a:lvl2pPr>
            <a:lvl3pPr marL="914400" indent="0" algn="ctr">
              <a:buNone/>
              <a:defRPr sz="4800" b="0" i="0">
                <a:latin typeface="Helvetica Neue Light"/>
                <a:cs typeface="Helvetica Neue Light"/>
              </a:defRPr>
            </a:lvl3pPr>
            <a:lvl4pPr marL="1371600" indent="0" algn="ctr">
              <a:buNone/>
              <a:defRPr sz="4800" b="0" i="0">
                <a:latin typeface="Helvetica Neue Light"/>
                <a:cs typeface="Helvetica Neue Light"/>
              </a:defRPr>
            </a:lvl4pPr>
            <a:lvl5pPr marL="1828800" indent="0" algn="ctr">
              <a:buNone/>
              <a:defRPr sz="4800" b="0" i="0">
                <a:latin typeface="Helvetica Neue Light"/>
                <a:cs typeface="Helvetica Neue Light"/>
              </a:defRPr>
            </a:lvl5pPr>
          </a:lstStyle>
          <a:p>
            <a:pPr lvl="0"/>
            <a:r>
              <a:rPr lang="en-CA" dirty="0" smtClean="0"/>
              <a:t>click to edit</a:t>
            </a:r>
            <a:endParaRPr lang="en-GB" dirty="0"/>
          </a:p>
        </p:txBody>
      </p:sp>
      <p:pic>
        <p:nvPicPr>
          <p:cNvPr id="4" name="Picture 3" descr="bottom element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34190"/>
            <a:ext cx="3722030" cy="823810"/>
          </a:xfrm>
          <a:prstGeom prst="rect">
            <a:avLst/>
          </a:prstGeom>
        </p:spPr>
      </p:pic>
    </p:spTree>
    <p:extLst>
      <p:ext uri="{BB962C8B-B14F-4D97-AF65-F5344CB8AC3E}">
        <p14:creationId xmlns:p14="http://schemas.microsoft.com/office/powerpoint/2010/main" val="2368328399"/>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E6E6"/>
            </a:gs>
            <a:gs pos="40000">
              <a:schemeClr val="bg1">
                <a:tint val="45000"/>
                <a:shade val="99000"/>
                <a:satMod val="350000"/>
              </a:schemeClr>
            </a:gs>
            <a:gs pos="100000">
              <a:srgbClr val="B3B3B3"/>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66095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49" r:id="rId3"/>
    <p:sldLayoutId id="2147483662" r:id="rId4"/>
    <p:sldLayoutId id="2147483660" r:id="rId5"/>
    <p:sldLayoutId id="2147483658" r:id="rId6"/>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Introduction to Championships</a:t>
            </a:r>
            <a:endParaRPr lang="en-US" dirty="0"/>
          </a:p>
        </p:txBody>
      </p:sp>
      <p:sp>
        <p:nvSpPr>
          <p:cNvPr id="3" name="Text Placeholder 2"/>
          <p:cNvSpPr>
            <a:spLocks noGrp="1"/>
          </p:cNvSpPr>
          <p:nvPr>
            <p:ph type="body" sz="quarter" idx="11"/>
          </p:nvPr>
        </p:nvSpPr>
        <p:spPr/>
        <p:txBody>
          <a:bodyPr/>
          <a:lstStyle/>
          <a:p>
            <a:r>
              <a:rPr lang="en-US" dirty="0" smtClean="0"/>
              <a:t>Able Body</a:t>
            </a:r>
            <a:endParaRPr lang="en-US" dirty="0"/>
          </a:p>
        </p:txBody>
      </p:sp>
    </p:spTree>
    <p:extLst>
      <p:ext uri="{BB962C8B-B14F-4D97-AF65-F5344CB8AC3E}">
        <p14:creationId xmlns:p14="http://schemas.microsoft.com/office/powerpoint/2010/main" val="77373358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Competitors Guide</a:t>
            </a:r>
            <a:endParaRPr lang="en-US" dirty="0"/>
          </a:p>
        </p:txBody>
      </p:sp>
      <p:sp>
        <p:nvSpPr>
          <p:cNvPr id="3" name="Text Placeholder 2"/>
          <p:cNvSpPr>
            <a:spLocks noGrp="1"/>
          </p:cNvSpPr>
          <p:nvPr>
            <p:ph type="body" sz="quarter" idx="11"/>
          </p:nvPr>
        </p:nvSpPr>
        <p:spPr/>
        <p:txBody>
          <a:bodyPr/>
          <a:lstStyle/>
          <a:p>
            <a:r>
              <a:rPr lang="en-US" dirty="0" smtClean="0"/>
              <a:t>This document will serve as a guide to the event. It provides information about travel, accommodations, contacts, the venue, host city, official functions, anti-doping and uniforms.</a:t>
            </a:r>
            <a:endParaRPr lang="en-US" dirty="0"/>
          </a:p>
        </p:txBody>
      </p:sp>
    </p:spTree>
    <p:extLst>
      <p:ext uri="{BB962C8B-B14F-4D97-AF65-F5344CB8AC3E}">
        <p14:creationId xmlns:p14="http://schemas.microsoft.com/office/powerpoint/2010/main" val="1063339911"/>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Clock runs:</a:t>
            </a:r>
          </a:p>
          <a:p>
            <a:pPr marL="571500" indent="-571500">
              <a:buFont typeface="Arial" charset="0"/>
              <a:buChar char="•"/>
            </a:pPr>
            <a:r>
              <a:rPr lang="en-US" dirty="0" smtClean="0"/>
              <a:t>the delivering team is thinking about the shot to be played</a:t>
            </a:r>
          </a:p>
        </p:txBody>
      </p:sp>
    </p:spTree>
    <p:extLst>
      <p:ext uri="{BB962C8B-B14F-4D97-AF65-F5344CB8AC3E}">
        <p14:creationId xmlns:p14="http://schemas.microsoft.com/office/powerpoint/2010/main" val="1612780225"/>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Clock stops: </a:t>
            </a:r>
          </a:p>
          <a:p>
            <a:pPr marL="571500" indent="-571500">
              <a:buFont typeface="Arial" charset="0"/>
              <a:buChar char="•"/>
            </a:pPr>
            <a:r>
              <a:rPr lang="en-US" dirty="0" smtClean="0"/>
              <a:t>once the teams stone has reached the tee line at the delivery end</a:t>
            </a:r>
          </a:p>
          <a:p>
            <a:pPr marL="571500" indent="-571500">
              <a:buFont typeface="Arial" charset="0"/>
              <a:buChar char="•"/>
            </a:pPr>
            <a:r>
              <a:rPr lang="en-US" dirty="0" smtClean="0"/>
              <a:t>a team or technical time-out </a:t>
            </a:r>
            <a:br>
              <a:rPr lang="en-US" dirty="0" smtClean="0"/>
            </a:br>
            <a:r>
              <a:rPr lang="en-US" dirty="0" smtClean="0"/>
              <a:t>is called</a:t>
            </a:r>
          </a:p>
        </p:txBody>
      </p:sp>
    </p:spTree>
    <p:extLst>
      <p:ext uri="{BB962C8B-B14F-4D97-AF65-F5344CB8AC3E}">
        <p14:creationId xmlns:p14="http://schemas.microsoft.com/office/powerpoint/2010/main" val="1018762061"/>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Clock stops: </a:t>
            </a:r>
          </a:p>
          <a:p>
            <a:pPr marL="571500" indent="-571500">
              <a:buFont typeface="Arial" charset="0"/>
              <a:buChar char="•"/>
            </a:pPr>
            <a:r>
              <a:rPr lang="en-US" dirty="0" smtClean="0"/>
              <a:t>between ends and during the mid-game break</a:t>
            </a:r>
          </a:p>
        </p:txBody>
      </p:sp>
    </p:spTree>
    <p:extLst>
      <p:ext uri="{BB962C8B-B14F-4D97-AF65-F5344CB8AC3E}">
        <p14:creationId xmlns:p14="http://schemas.microsoft.com/office/powerpoint/2010/main" val="542335623"/>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A team forfeits the game if they run out of time.</a:t>
            </a:r>
          </a:p>
        </p:txBody>
      </p:sp>
    </p:spTree>
    <p:extLst>
      <p:ext uri="{BB962C8B-B14F-4D97-AF65-F5344CB8AC3E}">
        <p14:creationId xmlns:p14="http://schemas.microsoft.com/office/powerpoint/2010/main" val="1472203084"/>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If an extra end is required, game clocks are reset and each team is  given 4 minutes 30 seconds.</a:t>
            </a:r>
          </a:p>
        </p:txBody>
      </p:sp>
    </p:spTree>
    <p:extLst>
      <p:ext uri="{BB962C8B-B14F-4D97-AF65-F5344CB8AC3E}">
        <p14:creationId xmlns:p14="http://schemas.microsoft.com/office/powerpoint/2010/main" val="1259244871"/>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Time-outs</a:t>
            </a:r>
            <a:endParaRPr lang="en-US" dirty="0"/>
          </a:p>
        </p:txBody>
      </p:sp>
    </p:spTree>
    <p:extLst>
      <p:ext uri="{BB962C8B-B14F-4D97-AF65-F5344CB8AC3E}">
        <p14:creationId xmlns:p14="http://schemas.microsoft.com/office/powerpoint/2010/main" val="1591692711"/>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Time-outs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Each team is allowed one 60 second time-out per game and one 60 second time-out during </a:t>
            </a:r>
            <a:br>
              <a:rPr lang="en-US" dirty="0" smtClean="0"/>
            </a:br>
            <a:r>
              <a:rPr lang="en-US" dirty="0" smtClean="0"/>
              <a:t>an extra end.</a:t>
            </a:r>
          </a:p>
          <a:p>
            <a:endParaRPr lang="en-US" sz="1800" dirty="0"/>
          </a:p>
          <a:p>
            <a:r>
              <a:rPr lang="en-US" dirty="0" smtClean="0"/>
              <a:t>Unused time-outs cannot be carried forward to an extra end.</a:t>
            </a:r>
          </a:p>
        </p:txBody>
      </p:sp>
    </p:spTree>
    <p:extLst>
      <p:ext uri="{BB962C8B-B14F-4D97-AF65-F5344CB8AC3E}">
        <p14:creationId xmlns:p14="http://schemas.microsoft.com/office/powerpoint/2010/main" val="5367631"/>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Time-outs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Only the players of the delivering team on the ice may call a team time-out.</a:t>
            </a:r>
          </a:p>
          <a:p>
            <a:endParaRPr lang="en-US" sz="1800" dirty="0"/>
          </a:p>
          <a:p>
            <a:r>
              <a:rPr lang="en-US" dirty="0" smtClean="0"/>
              <a:t>Players signal a team time-out by using a “T” hand signal.</a:t>
            </a:r>
            <a:endParaRPr lang="en-US" dirty="0"/>
          </a:p>
        </p:txBody>
      </p:sp>
    </p:spTree>
    <p:extLst>
      <p:ext uri="{BB962C8B-B14F-4D97-AF65-F5344CB8AC3E}">
        <p14:creationId xmlns:p14="http://schemas.microsoft.com/office/powerpoint/2010/main" val="297402204"/>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Time-outs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787" y="1268760"/>
            <a:ext cx="2500416" cy="4831514"/>
          </a:xfrm>
          <a:prstGeom prst="rect">
            <a:avLst/>
          </a:prstGeom>
        </p:spPr>
      </p:pic>
    </p:spTree>
    <p:extLst>
      <p:ext uri="{BB962C8B-B14F-4D97-AF65-F5344CB8AC3E}">
        <p14:creationId xmlns:p14="http://schemas.microsoft.com/office/powerpoint/2010/main" val="2065962151"/>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Time-outs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A pre-determined travel time will be added to the 60 second time-out.</a:t>
            </a:r>
          </a:p>
        </p:txBody>
      </p:sp>
    </p:spTree>
    <p:extLst>
      <p:ext uri="{BB962C8B-B14F-4D97-AF65-F5344CB8AC3E}">
        <p14:creationId xmlns:p14="http://schemas.microsoft.com/office/powerpoint/2010/main" val="49613195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Meeting Document</a:t>
            </a:r>
            <a:endParaRPr lang="en-US" dirty="0"/>
          </a:p>
        </p:txBody>
      </p:sp>
      <p:sp>
        <p:nvSpPr>
          <p:cNvPr id="3" name="Text Placeholder 2"/>
          <p:cNvSpPr>
            <a:spLocks noGrp="1"/>
          </p:cNvSpPr>
          <p:nvPr>
            <p:ph type="body" sz="quarter" idx="11"/>
          </p:nvPr>
        </p:nvSpPr>
        <p:spPr/>
        <p:txBody>
          <a:bodyPr/>
          <a:lstStyle/>
          <a:p>
            <a:r>
              <a:rPr lang="en-US" dirty="0" smtClean="0"/>
              <a:t>Prepared by </a:t>
            </a:r>
            <a:r>
              <a:rPr lang="en-US" dirty="0"/>
              <a:t>the Chief Umpire and WCF  Technical </a:t>
            </a:r>
            <a:r>
              <a:rPr lang="en-US" dirty="0" smtClean="0"/>
              <a:t>Delegate, </a:t>
            </a:r>
            <a:br>
              <a:rPr lang="en-US" dirty="0" smtClean="0"/>
            </a:br>
            <a:r>
              <a:rPr lang="en-US" dirty="0" smtClean="0"/>
              <a:t>this document will detail specific information about the rules and procedures of the event.</a:t>
            </a:r>
            <a:endParaRPr lang="en-US" dirty="0"/>
          </a:p>
        </p:txBody>
      </p:sp>
    </p:spTree>
    <p:extLst>
      <p:ext uri="{BB962C8B-B14F-4D97-AF65-F5344CB8AC3E}">
        <p14:creationId xmlns:p14="http://schemas.microsoft.com/office/powerpoint/2010/main" val="1611187513"/>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Time-outs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Teams will be notified when there is 10 seconds left in the time-out.</a:t>
            </a:r>
          </a:p>
        </p:txBody>
      </p:sp>
    </p:spTree>
    <p:extLst>
      <p:ext uri="{BB962C8B-B14F-4D97-AF65-F5344CB8AC3E}">
        <p14:creationId xmlns:p14="http://schemas.microsoft.com/office/powerpoint/2010/main" val="371303609"/>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3"/>
          </a:xfrm>
        </p:spPr>
      </p:pic>
    </p:spTree>
    <p:extLst>
      <p:ext uri="{BB962C8B-B14F-4D97-AF65-F5344CB8AC3E}">
        <p14:creationId xmlns:p14="http://schemas.microsoft.com/office/powerpoint/2010/main" val="1466204386"/>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Technical Time-outs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a:t>Players signal a </a:t>
            </a:r>
            <a:r>
              <a:rPr lang="en-US" dirty="0" smtClean="0"/>
              <a:t>technical </a:t>
            </a:r>
            <a:r>
              <a:rPr lang="en-US" dirty="0"/>
              <a:t>time-out by using </a:t>
            </a:r>
            <a:r>
              <a:rPr lang="en-US" dirty="0" smtClean="0"/>
              <a:t>an “X” </a:t>
            </a:r>
            <a:r>
              <a:rPr lang="en-US" dirty="0"/>
              <a:t>hand signal.</a:t>
            </a:r>
          </a:p>
          <a:p>
            <a:endParaRPr lang="en-US" sz="1800" spc="-100" dirty="0"/>
          </a:p>
          <a:p>
            <a:r>
              <a:rPr lang="en-US" spc="-100" dirty="0" smtClean="0"/>
              <a:t>This time-out can be called to request a ruling, for an injury or in other extenuating circumstances.</a:t>
            </a:r>
          </a:p>
        </p:txBody>
      </p:sp>
    </p:spTree>
    <p:extLst>
      <p:ext uri="{BB962C8B-B14F-4D97-AF65-F5344CB8AC3E}">
        <p14:creationId xmlns:p14="http://schemas.microsoft.com/office/powerpoint/2010/main" val="1224187543"/>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Technical Time-outs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689" y="1268760"/>
            <a:ext cx="2180612" cy="4831514"/>
          </a:xfrm>
          <a:prstGeom prst="rect">
            <a:avLst/>
          </a:prstGeom>
        </p:spPr>
      </p:pic>
    </p:spTree>
    <p:extLst>
      <p:ext uri="{BB962C8B-B14F-4D97-AF65-F5344CB8AC3E}">
        <p14:creationId xmlns:p14="http://schemas.microsoft.com/office/powerpoint/2010/main" val="679265274"/>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Game Breaks</a:t>
            </a:r>
            <a:endParaRPr lang="en-US" dirty="0"/>
          </a:p>
        </p:txBody>
      </p:sp>
    </p:spTree>
    <p:extLst>
      <p:ext uri="{BB962C8B-B14F-4D97-AF65-F5344CB8AC3E}">
        <p14:creationId xmlns:p14="http://schemas.microsoft.com/office/powerpoint/2010/main" val="1757743139"/>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Between Ends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There may be a timed break between ends.</a:t>
            </a:r>
          </a:p>
          <a:p>
            <a:endParaRPr lang="en-US" sz="1800" spc="-100" dirty="0"/>
          </a:p>
          <a:p>
            <a:r>
              <a:rPr lang="en-US" dirty="0" smtClean="0"/>
              <a:t>Teams cannot meet or communicate with their coach, alternate or other team officials.</a:t>
            </a:r>
          </a:p>
        </p:txBody>
      </p:sp>
    </p:spTree>
    <p:extLst>
      <p:ext uri="{BB962C8B-B14F-4D97-AF65-F5344CB8AC3E}">
        <p14:creationId xmlns:p14="http://schemas.microsoft.com/office/powerpoint/2010/main" val="847455624"/>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3"/>
          </a:xfrm>
        </p:spPr>
      </p:pic>
    </p:spTree>
    <p:extLst>
      <p:ext uri="{BB962C8B-B14F-4D97-AF65-F5344CB8AC3E}">
        <p14:creationId xmlns:p14="http://schemas.microsoft.com/office/powerpoint/2010/main" val="140960743"/>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Mid-game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There will be a longer timed break at the mid-point of the game.</a:t>
            </a:r>
          </a:p>
          <a:p>
            <a:endParaRPr lang="en-US" sz="1800" spc="-100" dirty="0"/>
          </a:p>
          <a:p>
            <a:r>
              <a:rPr lang="en-US" spc="-100" dirty="0" smtClean="0"/>
              <a:t>Teams can meet, within the playing area, with any player and team official designated to be on the coach bench for that game.</a:t>
            </a:r>
          </a:p>
        </p:txBody>
      </p:sp>
    </p:spTree>
    <p:extLst>
      <p:ext uri="{BB962C8B-B14F-4D97-AF65-F5344CB8AC3E}">
        <p14:creationId xmlns:p14="http://schemas.microsoft.com/office/powerpoint/2010/main" val="1710187226"/>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3"/>
          </a:xfrm>
        </p:spPr>
      </p:pic>
    </p:spTree>
    <p:extLst>
      <p:ext uri="{BB962C8B-B14F-4D97-AF65-F5344CB8AC3E}">
        <p14:creationId xmlns:p14="http://schemas.microsoft.com/office/powerpoint/2010/main" val="1179679887"/>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Before an Extra End</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There will be a timed break before an extra end.</a:t>
            </a:r>
          </a:p>
          <a:p>
            <a:endParaRPr lang="en-US" sz="1800" spc="-100" dirty="0"/>
          </a:p>
          <a:p>
            <a:r>
              <a:rPr lang="en-US" dirty="0" smtClean="0"/>
              <a:t>Teams cannot meet or communicate with their coach, alternate or other team officials.</a:t>
            </a:r>
          </a:p>
        </p:txBody>
      </p:sp>
    </p:spTree>
    <p:extLst>
      <p:ext uri="{BB962C8B-B14F-4D97-AF65-F5344CB8AC3E}">
        <p14:creationId xmlns:p14="http://schemas.microsoft.com/office/powerpoint/2010/main" val="203842514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Meeting Document</a:t>
            </a:r>
            <a:endParaRPr lang="en-US" dirty="0"/>
          </a:p>
        </p:txBody>
      </p:sp>
      <p:sp>
        <p:nvSpPr>
          <p:cNvPr id="3" name="Text Placeholder 2"/>
          <p:cNvSpPr>
            <a:spLocks noGrp="1"/>
          </p:cNvSpPr>
          <p:nvPr>
            <p:ph type="body" sz="quarter" idx="11"/>
          </p:nvPr>
        </p:nvSpPr>
        <p:spPr/>
        <p:txBody>
          <a:bodyPr/>
          <a:lstStyle/>
          <a:p>
            <a:r>
              <a:rPr lang="en-US" dirty="0" smtClean="0"/>
              <a:t>It should be reviewed by all players and coaches in advance </a:t>
            </a:r>
            <a:br>
              <a:rPr lang="en-US" dirty="0" smtClean="0"/>
            </a:br>
            <a:r>
              <a:rPr lang="en-US" dirty="0" smtClean="0"/>
              <a:t>of the Team Meeting.</a:t>
            </a:r>
            <a:endParaRPr lang="en-US" dirty="0"/>
          </a:p>
        </p:txBody>
      </p:sp>
    </p:spTree>
    <p:extLst>
      <p:ext uri="{BB962C8B-B14F-4D97-AF65-F5344CB8AC3E}">
        <p14:creationId xmlns:p14="http://schemas.microsoft.com/office/powerpoint/2010/main" val="969520266"/>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During the Game</a:t>
            </a:r>
            <a:endParaRPr lang="en-US" dirty="0"/>
          </a:p>
        </p:txBody>
      </p:sp>
    </p:spTree>
    <p:extLst>
      <p:ext uri="{BB962C8B-B14F-4D97-AF65-F5344CB8AC3E}">
        <p14:creationId xmlns:p14="http://schemas.microsoft.com/office/powerpoint/2010/main" val="238918952"/>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Non-Delivering Team:</a:t>
            </a:r>
          </a:p>
          <a:p>
            <a:pPr marL="571500" indent="-571500">
              <a:buFont typeface="Arial" charset="0"/>
              <a:buChar char="•"/>
            </a:pPr>
            <a:r>
              <a:rPr lang="en-US" dirty="0" smtClean="0"/>
              <a:t>players take stationary position along the side lines between the courtesy lines</a:t>
            </a:r>
          </a:p>
          <a:p>
            <a:endParaRPr lang="en-US" dirty="0"/>
          </a:p>
          <a:p>
            <a:endParaRPr lang="en-US" dirty="0"/>
          </a:p>
        </p:txBody>
      </p:sp>
    </p:spTree>
    <p:extLst>
      <p:ext uri="{BB962C8B-B14F-4D97-AF65-F5344CB8AC3E}">
        <p14:creationId xmlns:p14="http://schemas.microsoft.com/office/powerpoint/2010/main" val="2014902767"/>
      </p:ext>
    </p:extLst>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Non-Delivering Team:</a:t>
            </a:r>
          </a:p>
          <a:p>
            <a:pPr marL="571500" indent="-571500">
              <a:buFont typeface="Arial" charset="0"/>
              <a:buChar char="•"/>
            </a:pPr>
            <a:r>
              <a:rPr lang="en-US" dirty="0" smtClean="0"/>
              <a:t>skips and/or vice-skips take stationary positions behind the back line at the playing end</a:t>
            </a:r>
          </a:p>
          <a:p>
            <a:endParaRPr lang="en-US" dirty="0"/>
          </a:p>
          <a:p>
            <a:endParaRPr lang="en-US" dirty="0"/>
          </a:p>
        </p:txBody>
      </p:sp>
    </p:spTree>
    <p:extLst>
      <p:ext uri="{BB962C8B-B14F-4D97-AF65-F5344CB8AC3E}">
        <p14:creationId xmlns:p14="http://schemas.microsoft.com/office/powerpoint/2010/main" val="1077973345"/>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Non-Delivering Team:</a:t>
            </a:r>
          </a:p>
          <a:p>
            <a:pPr marL="571500" indent="-571500">
              <a:buFont typeface="Arial" charset="0"/>
              <a:buChar char="•"/>
            </a:pPr>
            <a:r>
              <a:rPr lang="en-US" dirty="0" smtClean="0"/>
              <a:t>the player who is to deliver next may take a stationary position to the side of the sheet, behind the hacks, at the delivery end</a:t>
            </a:r>
          </a:p>
          <a:p>
            <a:endParaRPr lang="en-US" dirty="0"/>
          </a:p>
          <a:p>
            <a:endParaRPr lang="en-US" dirty="0"/>
          </a:p>
        </p:txBody>
      </p:sp>
    </p:spTree>
    <p:extLst>
      <p:ext uri="{BB962C8B-B14F-4D97-AF65-F5344CB8AC3E}">
        <p14:creationId xmlns:p14="http://schemas.microsoft.com/office/powerpoint/2010/main" val="187153002"/>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Non-Delivering Team:</a:t>
            </a:r>
          </a:p>
          <a:p>
            <a:pPr marL="571500" indent="-571500">
              <a:buFont typeface="Arial" charset="0"/>
              <a:buChar char="•"/>
            </a:pPr>
            <a:r>
              <a:rPr lang="en-US" dirty="0" smtClean="0"/>
              <a:t>at no time can any player take any position, nor cause any motion, which could obstruct, interfere with, distract or intimidate the delivering team</a:t>
            </a:r>
          </a:p>
          <a:p>
            <a:endParaRPr lang="en-US" dirty="0"/>
          </a:p>
          <a:p>
            <a:endParaRPr lang="en-US" dirty="0"/>
          </a:p>
        </p:txBody>
      </p:sp>
    </p:spTree>
    <p:extLst>
      <p:ext uri="{BB962C8B-B14F-4D97-AF65-F5344CB8AC3E}">
        <p14:creationId xmlns:p14="http://schemas.microsoft.com/office/powerpoint/2010/main" val="839547383"/>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Delivering Team:</a:t>
            </a:r>
          </a:p>
          <a:p>
            <a:pPr marL="571500" indent="-571500">
              <a:buFont typeface="Arial" charset="0"/>
              <a:buChar char="•"/>
            </a:pPr>
            <a:r>
              <a:rPr lang="en-US" dirty="0" smtClean="0"/>
              <a:t>the skip, or the vice-skip when it is the skip’s turn to deliver, or when the skip is not on the ice, is in charge of the house</a:t>
            </a:r>
          </a:p>
          <a:p>
            <a:endParaRPr lang="en-US" dirty="0"/>
          </a:p>
          <a:p>
            <a:endParaRPr lang="en-US" dirty="0"/>
          </a:p>
        </p:txBody>
      </p:sp>
    </p:spTree>
    <p:extLst>
      <p:ext uri="{BB962C8B-B14F-4D97-AF65-F5344CB8AC3E}">
        <p14:creationId xmlns:p14="http://schemas.microsoft.com/office/powerpoint/2010/main" val="186341468"/>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Player Positioning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Delivering Team:</a:t>
            </a:r>
          </a:p>
          <a:p>
            <a:pPr marL="571500" indent="-571500">
              <a:buFont typeface="Arial" charset="0"/>
              <a:buChar char="•"/>
            </a:pPr>
            <a:r>
              <a:rPr lang="en-US" dirty="0" smtClean="0"/>
              <a:t>the player in charge of the house must be positioned inside the hog line, with at </a:t>
            </a:r>
            <a:br>
              <a:rPr lang="en-US" dirty="0" smtClean="0"/>
            </a:br>
            <a:r>
              <a:rPr lang="en-US" dirty="0" smtClean="0"/>
              <a:t>least one foot on the ice surface of the playing end </a:t>
            </a:r>
            <a:br>
              <a:rPr lang="en-US" dirty="0" smtClean="0"/>
            </a:br>
            <a:r>
              <a:rPr lang="en-US" dirty="0" smtClean="0"/>
              <a:t>of the team’s sheet</a:t>
            </a:r>
          </a:p>
          <a:p>
            <a:endParaRPr lang="en-US" dirty="0"/>
          </a:p>
          <a:p>
            <a:endParaRPr lang="en-US" dirty="0"/>
          </a:p>
        </p:txBody>
      </p:sp>
    </p:spTree>
    <p:extLst>
      <p:ext uri="{BB962C8B-B14F-4D97-AF65-F5344CB8AC3E}">
        <p14:creationId xmlns:p14="http://schemas.microsoft.com/office/powerpoint/2010/main" val="971271227"/>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Scoring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At the conclusion of the end, the score is decided when the skips </a:t>
            </a:r>
            <a:br>
              <a:rPr lang="en-US" dirty="0" smtClean="0"/>
            </a:br>
            <a:r>
              <a:rPr lang="en-US" dirty="0" smtClean="0"/>
              <a:t>or vice-skips in charge of the house agree upon the score.</a:t>
            </a:r>
          </a:p>
          <a:p>
            <a:endParaRPr lang="en-US" dirty="0"/>
          </a:p>
          <a:p>
            <a:endParaRPr lang="en-US" dirty="0"/>
          </a:p>
        </p:txBody>
      </p:sp>
    </p:spTree>
    <p:extLst>
      <p:ext uri="{BB962C8B-B14F-4D97-AF65-F5344CB8AC3E}">
        <p14:creationId xmlns:p14="http://schemas.microsoft.com/office/powerpoint/2010/main" val="225761824"/>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Scoring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If a measurement is required, only the persons in charge of the house may observe.</a:t>
            </a:r>
          </a:p>
          <a:p>
            <a:endParaRPr lang="en-US" sz="1800" dirty="0"/>
          </a:p>
          <a:p>
            <a:r>
              <a:rPr lang="en-US" dirty="0" smtClean="0"/>
              <a:t>The decided score should be communicated to the Game Umpire.</a:t>
            </a:r>
          </a:p>
          <a:p>
            <a:endParaRPr lang="en-US" dirty="0"/>
          </a:p>
          <a:p>
            <a:endParaRPr lang="en-US" dirty="0"/>
          </a:p>
        </p:txBody>
      </p:sp>
    </p:spTree>
    <p:extLst>
      <p:ext uri="{BB962C8B-B14F-4D97-AF65-F5344CB8AC3E}">
        <p14:creationId xmlns:p14="http://schemas.microsoft.com/office/powerpoint/2010/main" val="229680092"/>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After the Game</a:t>
            </a:r>
            <a:endParaRPr lang="en-US" dirty="0"/>
          </a:p>
        </p:txBody>
      </p:sp>
    </p:spTree>
    <p:extLst>
      <p:ext uri="{BB962C8B-B14F-4D97-AF65-F5344CB8AC3E}">
        <p14:creationId xmlns:p14="http://schemas.microsoft.com/office/powerpoint/2010/main" val="144901049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Meeting Document</a:t>
            </a:r>
            <a:endParaRPr lang="en-US" dirty="0"/>
          </a:p>
        </p:txBody>
      </p:sp>
      <p:sp>
        <p:nvSpPr>
          <p:cNvPr id="3" name="Text Placeholder 2"/>
          <p:cNvSpPr>
            <a:spLocks noGrp="1"/>
          </p:cNvSpPr>
          <p:nvPr>
            <p:ph type="body" sz="quarter" idx="11"/>
          </p:nvPr>
        </p:nvSpPr>
        <p:spPr/>
        <p:txBody>
          <a:bodyPr/>
          <a:lstStyle/>
          <a:p>
            <a:r>
              <a:rPr lang="en-US" dirty="0" smtClean="0"/>
              <a:t>Any questions arising from the document should be raised at the Team Meeting.</a:t>
            </a:r>
            <a:endParaRPr lang="en-US" dirty="0"/>
          </a:p>
        </p:txBody>
      </p:sp>
    </p:spTree>
    <p:extLst>
      <p:ext uri="{BB962C8B-B14F-4D97-AF65-F5344CB8AC3E}">
        <p14:creationId xmlns:p14="http://schemas.microsoft.com/office/powerpoint/2010/main" val="568927591"/>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After the Game</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Upon completion of the game </a:t>
            </a:r>
            <a:br>
              <a:rPr lang="en-US" dirty="0" smtClean="0"/>
            </a:br>
            <a:r>
              <a:rPr lang="en-US" dirty="0" smtClean="0"/>
              <a:t>the alternate, </a:t>
            </a:r>
            <a:r>
              <a:rPr lang="en-US" dirty="0"/>
              <a:t>coach and second </a:t>
            </a:r>
            <a:br>
              <a:rPr lang="en-US" dirty="0"/>
            </a:br>
            <a:r>
              <a:rPr lang="en-US" dirty="0"/>
              <a:t>team official are </a:t>
            </a:r>
            <a:r>
              <a:rPr lang="en-US" b="1" dirty="0" smtClean="0">
                <a:latin typeface="Gill Sans SemiBold" charset="0"/>
                <a:ea typeface="Gill Sans SemiBold" charset="0"/>
                <a:cs typeface="Gill Sans SemiBold" charset="0"/>
              </a:rPr>
              <a:t>not</a:t>
            </a:r>
            <a:r>
              <a:rPr lang="en-US" dirty="0" smtClean="0"/>
              <a:t> allowed onto the Field of Play and players are </a:t>
            </a:r>
            <a:r>
              <a:rPr lang="en-US" b="1" dirty="0" smtClean="0">
                <a:latin typeface="Gill Sans SemiBold" charset="0"/>
                <a:ea typeface="Gill Sans SemiBold" charset="0"/>
                <a:cs typeface="Gill Sans SemiBold" charset="0"/>
              </a:rPr>
              <a:t>not</a:t>
            </a:r>
            <a:r>
              <a:rPr lang="en-US" dirty="0" smtClean="0"/>
              <a:t> allowed on the Coach Bench.</a:t>
            </a:r>
            <a:endParaRPr lang="en-US" dirty="0"/>
          </a:p>
        </p:txBody>
      </p:sp>
    </p:spTree>
    <p:extLst>
      <p:ext uri="{BB962C8B-B14F-4D97-AF65-F5344CB8AC3E}">
        <p14:creationId xmlns:p14="http://schemas.microsoft.com/office/powerpoint/2010/main" val="960769559"/>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After the Game</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Both teams </a:t>
            </a:r>
            <a:r>
              <a:rPr lang="en-US" dirty="0"/>
              <a:t>need to confirm the </a:t>
            </a:r>
            <a:r>
              <a:rPr lang="en-US" dirty="0" smtClean="0"/>
              <a:t>score </a:t>
            </a:r>
            <a:r>
              <a:rPr lang="en-US" dirty="0"/>
              <a:t>and LSDs by having one player sign the Official Scorecard.</a:t>
            </a:r>
          </a:p>
          <a:p>
            <a:endParaRPr lang="en-US" dirty="0"/>
          </a:p>
          <a:p>
            <a:endParaRPr lang="en-US" dirty="0"/>
          </a:p>
        </p:txBody>
      </p:sp>
    </p:spTree>
    <p:extLst>
      <p:ext uri="{BB962C8B-B14F-4D97-AF65-F5344CB8AC3E}">
        <p14:creationId xmlns:p14="http://schemas.microsoft.com/office/powerpoint/2010/main" val="1891691642"/>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After the Game</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Please remove all belongings </a:t>
            </a:r>
            <a:br>
              <a:rPr lang="en-US" dirty="0" smtClean="0"/>
            </a:br>
            <a:r>
              <a:rPr lang="en-US" dirty="0" smtClean="0"/>
              <a:t>from the Field of Play and be aware of any games that may </a:t>
            </a:r>
            <a:br>
              <a:rPr lang="en-US" dirty="0" smtClean="0"/>
            </a:br>
            <a:r>
              <a:rPr lang="en-US" dirty="0" smtClean="0"/>
              <a:t>be in progress.</a:t>
            </a:r>
          </a:p>
          <a:p>
            <a:endParaRPr lang="en-US" dirty="0"/>
          </a:p>
          <a:p>
            <a:endParaRPr lang="en-US" dirty="0"/>
          </a:p>
        </p:txBody>
      </p:sp>
    </p:spTree>
    <p:extLst>
      <p:ext uri="{BB962C8B-B14F-4D97-AF65-F5344CB8AC3E}">
        <p14:creationId xmlns:p14="http://schemas.microsoft.com/office/powerpoint/2010/main" val="470029229"/>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 y="2154098"/>
            <a:ext cx="9142413" cy="1994982"/>
          </a:xfrm>
        </p:spPr>
        <p:txBody>
          <a:bodyPr/>
          <a:lstStyle/>
          <a:p>
            <a:r>
              <a:rPr lang="en-US" dirty="0" smtClean="0"/>
              <a:t>Evening Practice</a:t>
            </a:r>
          </a:p>
        </p:txBody>
      </p:sp>
    </p:spTree>
    <p:extLst>
      <p:ext uri="{BB962C8B-B14F-4D97-AF65-F5344CB8AC3E}">
        <p14:creationId xmlns:p14="http://schemas.microsoft.com/office/powerpoint/2010/main" val="2045051442"/>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Pre-Allocated Evening Practice</a:t>
            </a:r>
            <a:endParaRPr lang="en-US" dirty="0"/>
          </a:p>
        </p:txBody>
      </p:sp>
      <p:sp>
        <p:nvSpPr>
          <p:cNvPr id="3" name="Text Placeholder 2"/>
          <p:cNvSpPr>
            <a:spLocks noGrp="1"/>
          </p:cNvSpPr>
          <p:nvPr>
            <p:ph type="body" sz="quarter" idx="11"/>
          </p:nvPr>
        </p:nvSpPr>
        <p:spPr/>
        <p:txBody>
          <a:bodyPr/>
          <a:lstStyle/>
          <a:p>
            <a:r>
              <a:rPr lang="en-CA" dirty="0"/>
              <a:t>Sessions of 10 minutes are allotted for evening practice on each sheet</a:t>
            </a:r>
            <a:r>
              <a:rPr lang="en-CA" dirty="0" smtClean="0"/>
              <a:t>.</a:t>
            </a:r>
          </a:p>
        </p:txBody>
      </p:sp>
    </p:spTree>
    <p:extLst>
      <p:ext uri="{BB962C8B-B14F-4D97-AF65-F5344CB8AC3E}">
        <p14:creationId xmlns:p14="http://schemas.microsoft.com/office/powerpoint/2010/main" val="1475799113"/>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a:t>These sessions are reserved for the teams who will play on that sheet in the next day's draw in the order they appear on the schedule. </a:t>
            </a:r>
            <a:endParaRPr lang="en-CA" dirty="0" smtClean="0"/>
          </a:p>
        </p:txBody>
      </p:sp>
    </p:spTree>
    <p:extLst>
      <p:ext uri="{BB962C8B-B14F-4D97-AF65-F5344CB8AC3E}">
        <p14:creationId xmlns:p14="http://schemas.microsoft.com/office/powerpoint/2010/main" val="1416554165"/>
      </p:ext>
    </p:extLst>
  </p:cSld>
  <p:clrMapOvr>
    <a:masterClrMapping/>
  </p:clrMapOvr>
  <p:transition spd="slow">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a:t>Teams are asked to let the Chief Umpire know if they are not going to use the session reserved for them, but there is no penalty for failing to do so</a:t>
            </a:r>
            <a:r>
              <a:rPr lang="en-CA" dirty="0" smtClean="0"/>
              <a:t>.</a:t>
            </a:r>
          </a:p>
        </p:txBody>
      </p:sp>
    </p:spTree>
    <p:extLst>
      <p:ext uri="{BB962C8B-B14F-4D97-AF65-F5344CB8AC3E}">
        <p14:creationId xmlns:p14="http://schemas.microsoft.com/office/powerpoint/2010/main" val="768943971"/>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a:xfrm>
            <a:off x="1835150" y="1700213"/>
            <a:ext cx="6408738" cy="3961035"/>
          </a:xfrm>
        </p:spPr>
        <p:txBody>
          <a:bodyPr/>
          <a:lstStyle/>
          <a:p>
            <a:r>
              <a:rPr lang="en-CA" dirty="0"/>
              <a:t>Teams will only train on the sheets on which they </a:t>
            </a:r>
            <a:r>
              <a:rPr lang="en-CA" spc="-100" dirty="0"/>
              <a:t>will play the next </a:t>
            </a:r>
            <a:r>
              <a:rPr lang="en-CA" spc="-100" dirty="0" smtClean="0"/>
              <a:t>day.</a:t>
            </a:r>
          </a:p>
          <a:p>
            <a:endParaRPr lang="en-CA" sz="1800" dirty="0"/>
          </a:p>
          <a:p>
            <a:r>
              <a:rPr lang="en-US" dirty="0"/>
              <a:t>No team will be allowed to have extra training if any sessions are unused.</a:t>
            </a:r>
          </a:p>
          <a:p>
            <a:endParaRPr lang="en-US" dirty="0"/>
          </a:p>
        </p:txBody>
      </p:sp>
    </p:spTree>
    <p:extLst>
      <p:ext uri="{BB962C8B-B14F-4D97-AF65-F5344CB8AC3E}">
        <p14:creationId xmlns:p14="http://schemas.microsoft.com/office/powerpoint/2010/main" val="476850250"/>
      </p:ext>
    </p:extLst>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smtClean="0"/>
              <a:t>Practice will start </a:t>
            </a:r>
            <a:r>
              <a:rPr lang="en-CA" dirty="0"/>
              <a:t>a</a:t>
            </a:r>
            <a:r>
              <a:rPr lang="en-CA" dirty="0" smtClean="0"/>
              <a:t>pproximately </a:t>
            </a:r>
            <a:r>
              <a:rPr lang="en-CA" dirty="0"/>
              <a:t>five minutes after the last game of the day, as soon as the Ice Technicians finish preparing the ice.</a:t>
            </a:r>
            <a:r>
              <a:rPr lang="en-US" dirty="0"/>
              <a:t> </a:t>
            </a:r>
            <a:endParaRPr lang="en-CA" dirty="0" smtClean="0"/>
          </a:p>
        </p:txBody>
      </p:sp>
    </p:spTree>
    <p:extLst>
      <p:ext uri="{BB962C8B-B14F-4D97-AF65-F5344CB8AC3E}">
        <p14:creationId xmlns:p14="http://schemas.microsoft.com/office/powerpoint/2010/main" val="1613496947"/>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smtClean="0"/>
              <a:t>Any stones from the sheet may </a:t>
            </a:r>
            <a:br>
              <a:rPr lang="en-CA" dirty="0" smtClean="0"/>
            </a:br>
            <a:r>
              <a:rPr lang="en-CA" dirty="0" smtClean="0"/>
              <a:t>be used in training.</a:t>
            </a:r>
          </a:p>
          <a:p>
            <a:endParaRPr lang="en-CA" sz="1800" dirty="0"/>
          </a:p>
          <a:p>
            <a:r>
              <a:rPr lang="en-CA" dirty="0" smtClean="0"/>
              <a:t>Speed traps may be used.</a:t>
            </a:r>
          </a:p>
        </p:txBody>
      </p:sp>
    </p:spTree>
    <p:extLst>
      <p:ext uri="{BB962C8B-B14F-4D97-AF65-F5344CB8AC3E}">
        <p14:creationId xmlns:p14="http://schemas.microsoft.com/office/powerpoint/2010/main" val="120712180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Official Functions</a:t>
            </a:r>
            <a:endParaRPr lang="en-US" dirty="0"/>
          </a:p>
        </p:txBody>
      </p:sp>
    </p:spTree>
    <p:extLst>
      <p:ext uri="{BB962C8B-B14F-4D97-AF65-F5344CB8AC3E}">
        <p14:creationId xmlns:p14="http://schemas.microsoft.com/office/powerpoint/2010/main" val="146469801"/>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a:t>A maximum of seven persons will be allowed into the Field of Play; five players, one coach and one other team official / </a:t>
            </a:r>
            <a:r>
              <a:rPr lang="en-CA" dirty="0" smtClean="0"/>
              <a:t>translator</a:t>
            </a:r>
            <a:r>
              <a:rPr lang="en-US" dirty="0" smtClean="0"/>
              <a:t>.</a:t>
            </a:r>
            <a:endParaRPr lang="en-CA" dirty="0" smtClean="0"/>
          </a:p>
        </p:txBody>
      </p:sp>
    </p:spTree>
    <p:extLst>
      <p:ext uri="{BB962C8B-B14F-4D97-AF65-F5344CB8AC3E}">
        <p14:creationId xmlns:p14="http://schemas.microsoft.com/office/powerpoint/2010/main" val="384468087"/>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US" dirty="0"/>
              <a:t>All team members must wear </a:t>
            </a:r>
            <a:r>
              <a:rPr lang="en-US" dirty="0" smtClean="0"/>
              <a:t>identical uniforms.</a:t>
            </a:r>
          </a:p>
          <a:p>
            <a:endParaRPr lang="en-US" sz="1800" dirty="0"/>
          </a:p>
          <a:p>
            <a:r>
              <a:rPr lang="en-CA" dirty="0"/>
              <a:t>Coaches / Officials / Translators must wear a proper team or </a:t>
            </a:r>
            <a:r>
              <a:rPr lang="en-CA" dirty="0" smtClean="0"/>
              <a:t>Association uniform.</a:t>
            </a:r>
            <a:r>
              <a:rPr lang="en-US" dirty="0" smtClean="0"/>
              <a:t> </a:t>
            </a:r>
            <a:endParaRPr lang="en-CA" dirty="0" smtClean="0"/>
          </a:p>
        </p:txBody>
      </p:sp>
    </p:spTree>
    <p:extLst>
      <p:ext uri="{BB962C8B-B14F-4D97-AF65-F5344CB8AC3E}">
        <p14:creationId xmlns:p14="http://schemas.microsoft.com/office/powerpoint/2010/main" val="1070815771"/>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Pre-Allocated Evening Practice</a:t>
            </a:r>
          </a:p>
        </p:txBody>
      </p:sp>
      <p:sp>
        <p:nvSpPr>
          <p:cNvPr id="3" name="Text Placeholder 2"/>
          <p:cNvSpPr>
            <a:spLocks noGrp="1"/>
          </p:cNvSpPr>
          <p:nvPr>
            <p:ph type="body" sz="quarter" idx="11"/>
          </p:nvPr>
        </p:nvSpPr>
        <p:spPr/>
        <p:txBody>
          <a:bodyPr/>
          <a:lstStyle/>
          <a:p>
            <a:r>
              <a:rPr lang="en-CA" dirty="0"/>
              <a:t>No </a:t>
            </a:r>
            <a:r>
              <a:rPr lang="en-GB" dirty="0" smtClean="0"/>
              <a:t>player</a:t>
            </a:r>
            <a:r>
              <a:rPr lang="en-CA" dirty="0" smtClean="0"/>
              <a:t> </a:t>
            </a:r>
            <a:r>
              <a:rPr lang="en-CA" dirty="0"/>
              <a:t>will be allowed to participate in more than two practice sessions on any evening.</a:t>
            </a:r>
            <a:r>
              <a:rPr lang="en-US" dirty="0"/>
              <a:t> </a:t>
            </a:r>
            <a:endParaRPr lang="en-CA" dirty="0" smtClean="0"/>
          </a:p>
        </p:txBody>
      </p:sp>
    </p:spTree>
    <p:extLst>
      <p:ext uri="{BB962C8B-B14F-4D97-AF65-F5344CB8AC3E}">
        <p14:creationId xmlns:p14="http://schemas.microsoft.com/office/powerpoint/2010/main" val="1592377765"/>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 </a:t>
            </a:r>
            <a:r>
              <a:rPr lang="en-US" dirty="0"/>
              <a:t>Evening Practice</a:t>
            </a:r>
          </a:p>
        </p:txBody>
      </p:sp>
      <p:sp>
        <p:nvSpPr>
          <p:cNvPr id="3" name="Text Placeholder 2"/>
          <p:cNvSpPr>
            <a:spLocks noGrp="1"/>
          </p:cNvSpPr>
          <p:nvPr>
            <p:ph type="body" sz="quarter" idx="11"/>
          </p:nvPr>
        </p:nvSpPr>
        <p:spPr/>
        <p:txBody>
          <a:bodyPr/>
          <a:lstStyle/>
          <a:p>
            <a:r>
              <a:rPr lang="en-US" dirty="0" smtClean="0"/>
              <a:t>Some events will have a sign-up procedure for evening practice.</a:t>
            </a:r>
          </a:p>
        </p:txBody>
      </p:sp>
    </p:spTree>
    <p:extLst>
      <p:ext uri="{BB962C8B-B14F-4D97-AF65-F5344CB8AC3E}">
        <p14:creationId xmlns:p14="http://schemas.microsoft.com/office/powerpoint/2010/main" val="860109023"/>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 y="2154098"/>
            <a:ext cx="9142413" cy="1994982"/>
          </a:xfrm>
        </p:spPr>
        <p:txBody>
          <a:bodyPr/>
          <a:lstStyle/>
          <a:p>
            <a:r>
              <a:rPr lang="en-US" dirty="0" smtClean="0"/>
              <a:t>Post Round Robin Meeting</a:t>
            </a:r>
          </a:p>
        </p:txBody>
      </p:sp>
    </p:spTree>
    <p:extLst>
      <p:ext uri="{BB962C8B-B14F-4D97-AF65-F5344CB8AC3E}">
        <p14:creationId xmlns:p14="http://schemas.microsoft.com/office/powerpoint/2010/main" val="1774504823"/>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Post Round Robin Meeting</a:t>
            </a:r>
            <a:endParaRPr lang="en-US" dirty="0"/>
          </a:p>
        </p:txBody>
      </p:sp>
      <p:sp>
        <p:nvSpPr>
          <p:cNvPr id="3" name="Text Placeholder 2"/>
          <p:cNvSpPr>
            <a:spLocks noGrp="1"/>
          </p:cNvSpPr>
          <p:nvPr>
            <p:ph type="body" sz="quarter" idx="11"/>
          </p:nvPr>
        </p:nvSpPr>
        <p:spPr>
          <a:xfrm>
            <a:off x="1835150" y="1700213"/>
            <a:ext cx="6913314" cy="3889027"/>
          </a:xfrm>
        </p:spPr>
        <p:txBody>
          <a:bodyPr/>
          <a:lstStyle/>
          <a:p>
            <a:pPr lvl="0" fontAlgn="base"/>
            <a:r>
              <a:rPr lang="en-CA" dirty="0" smtClean="0"/>
              <a:t>All teams </a:t>
            </a:r>
            <a:r>
              <a:rPr lang="en-GB" dirty="0" smtClean="0"/>
              <a:t>involved in a post round robin / tie-breaker game </a:t>
            </a:r>
            <a:r>
              <a:rPr lang="en-CA" dirty="0" smtClean="0"/>
              <a:t>will </a:t>
            </a:r>
            <a:r>
              <a:rPr lang="en-CA" dirty="0"/>
              <a:t>meet with the Chief </a:t>
            </a:r>
            <a:r>
              <a:rPr lang="en-CA" dirty="0" smtClean="0"/>
              <a:t>Umpire approximately 30 minutes following </a:t>
            </a:r>
            <a:r>
              <a:rPr lang="en-CA" dirty="0"/>
              <a:t>the last round robin </a:t>
            </a:r>
            <a:r>
              <a:rPr lang="en-CA" dirty="0" smtClean="0"/>
              <a:t>session.</a:t>
            </a:r>
          </a:p>
          <a:p>
            <a:pPr marL="571500" lvl="0" indent="-571500" fontAlgn="base">
              <a:buFont typeface="Arial" charset="0"/>
              <a:buChar char="•"/>
            </a:pPr>
            <a:r>
              <a:rPr lang="en-CA" dirty="0" smtClean="0"/>
              <a:t>maximum </a:t>
            </a:r>
            <a:r>
              <a:rPr lang="en-CA" dirty="0"/>
              <a:t>of 2 persons / </a:t>
            </a:r>
            <a:r>
              <a:rPr lang="en-CA" dirty="0" smtClean="0"/>
              <a:t>team</a:t>
            </a:r>
          </a:p>
        </p:txBody>
      </p:sp>
    </p:spTree>
    <p:extLst>
      <p:ext uri="{BB962C8B-B14F-4D97-AF65-F5344CB8AC3E}">
        <p14:creationId xmlns:p14="http://schemas.microsoft.com/office/powerpoint/2010/main" val="420814603"/>
      </p:ext>
    </p:extLst>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Post Round Robin Meeting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pPr lvl="0" fontAlgn="base"/>
            <a:r>
              <a:rPr lang="en-CA" dirty="0" smtClean="0"/>
              <a:t>The details about the </a:t>
            </a:r>
            <a:r>
              <a:rPr lang="en-CA" dirty="0"/>
              <a:t>post </a:t>
            </a:r>
            <a:r>
              <a:rPr lang="en-CA" spc="-100" dirty="0"/>
              <a:t>round robin games will be discussed</a:t>
            </a:r>
            <a:r>
              <a:rPr lang="en-GB" spc="-100" dirty="0" smtClean="0"/>
              <a:t>.</a:t>
            </a:r>
          </a:p>
          <a:p>
            <a:pPr lvl="0" fontAlgn="base"/>
            <a:endParaRPr lang="en-GB" sz="1800" spc="-100" dirty="0"/>
          </a:p>
          <a:p>
            <a:pPr fontAlgn="base"/>
            <a:r>
              <a:rPr lang="en-CA" dirty="0"/>
              <a:t>Any team decision(s) must be made at that time, before leaving the meeting</a:t>
            </a:r>
            <a:r>
              <a:rPr lang="en-CA" dirty="0" smtClean="0"/>
              <a:t>.</a:t>
            </a:r>
            <a:endParaRPr lang="en-US" spc="-100" dirty="0"/>
          </a:p>
        </p:txBody>
      </p:sp>
    </p:spTree>
    <p:extLst>
      <p:ext uri="{BB962C8B-B14F-4D97-AF65-F5344CB8AC3E}">
        <p14:creationId xmlns:p14="http://schemas.microsoft.com/office/powerpoint/2010/main" val="983470730"/>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Post Round Robin Meeting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pPr lvl="0" fontAlgn="base"/>
            <a:r>
              <a:rPr lang="en-CA" dirty="0"/>
              <a:t>Mobile phones or use of any other forms of electronic communication </a:t>
            </a:r>
            <a:r>
              <a:rPr lang="en-GB" dirty="0"/>
              <a:t>to communicate with persons outside of the meeting </a:t>
            </a:r>
            <a:r>
              <a:rPr lang="en-GB" dirty="0" smtClean="0"/>
              <a:t>are</a:t>
            </a:r>
            <a:r>
              <a:rPr lang="en-CA" dirty="0" smtClean="0"/>
              <a:t> </a:t>
            </a:r>
            <a:r>
              <a:rPr lang="en-CA" dirty="0"/>
              <a:t>not </a:t>
            </a:r>
            <a:r>
              <a:rPr lang="en-CA" dirty="0" smtClean="0"/>
              <a:t>permitted</a:t>
            </a:r>
            <a:r>
              <a:rPr lang="en-US" dirty="0" smtClean="0"/>
              <a:t>.</a:t>
            </a:r>
            <a:endParaRPr lang="en-US" spc="-100" dirty="0"/>
          </a:p>
        </p:txBody>
      </p:sp>
    </p:spTree>
    <p:extLst>
      <p:ext uri="{BB962C8B-B14F-4D97-AF65-F5344CB8AC3E}">
        <p14:creationId xmlns:p14="http://schemas.microsoft.com/office/powerpoint/2010/main" val="590881150"/>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Post Round Robin Meeting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pPr lvl="0" fontAlgn="base"/>
            <a:r>
              <a:rPr lang="en-CA" dirty="0"/>
              <a:t>A team that does not </a:t>
            </a:r>
            <a:r>
              <a:rPr lang="en-CA"/>
              <a:t>attend </a:t>
            </a:r>
            <a:r>
              <a:rPr lang="en-CA" smtClean="0"/>
              <a:t>or </a:t>
            </a:r>
            <a:r>
              <a:rPr lang="en-CA" dirty="0"/>
              <a:t>is not prepared to make a decision, forfeits the game choices (last stone advantage, stone colour, etc.) to which the team is entitled.</a:t>
            </a:r>
            <a:r>
              <a:rPr lang="en-US" dirty="0"/>
              <a:t> </a:t>
            </a:r>
            <a:endParaRPr lang="en-US" spc="-100" dirty="0"/>
          </a:p>
        </p:txBody>
      </p:sp>
    </p:spTree>
    <p:extLst>
      <p:ext uri="{BB962C8B-B14F-4D97-AF65-F5344CB8AC3E}">
        <p14:creationId xmlns:p14="http://schemas.microsoft.com/office/powerpoint/2010/main" val="123393824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Official Functions</a:t>
            </a:r>
            <a:endParaRPr lang="en-US" dirty="0"/>
          </a:p>
        </p:txBody>
      </p:sp>
      <p:sp>
        <p:nvSpPr>
          <p:cNvPr id="3" name="Text Placeholder 2"/>
          <p:cNvSpPr>
            <a:spLocks noGrp="1"/>
          </p:cNvSpPr>
          <p:nvPr>
            <p:ph type="body" sz="quarter" idx="11"/>
          </p:nvPr>
        </p:nvSpPr>
        <p:spPr/>
        <p:txBody>
          <a:bodyPr/>
          <a:lstStyle/>
          <a:p>
            <a:r>
              <a:rPr lang="en-US" dirty="0"/>
              <a:t>During the </a:t>
            </a:r>
            <a:r>
              <a:rPr lang="en-US" dirty="0" smtClean="0"/>
              <a:t>event, </a:t>
            </a:r>
            <a:r>
              <a:rPr lang="en-US" dirty="0"/>
              <a:t>there will be functions to be attended by all team members and coaches in team uniforms appropriate to the occasion</a:t>
            </a:r>
            <a:r>
              <a:rPr lang="en-US" dirty="0" smtClean="0"/>
              <a:t>.</a:t>
            </a:r>
            <a:endParaRPr lang="en-US" dirty="0"/>
          </a:p>
        </p:txBody>
      </p:sp>
    </p:spTree>
    <p:extLst>
      <p:ext uri="{BB962C8B-B14F-4D97-AF65-F5344CB8AC3E}">
        <p14:creationId xmlns:p14="http://schemas.microsoft.com/office/powerpoint/2010/main" val="70168594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Meeting</a:t>
            </a:r>
            <a:endParaRPr lang="en-US" dirty="0"/>
          </a:p>
        </p:txBody>
      </p:sp>
      <p:sp>
        <p:nvSpPr>
          <p:cNvPr id="3" name="Text Placeholder 2"/>
          <p:cNvSpPr>
            <a:spLocks noGrp="1"/>
          </p:cNvSpPr>
          <p:nvPr>
            <p:ph type="body" sz="quarter" idx="11"/>
          </p:nvPr>
        </p:nvSpPr>
        <p:spPr/>
        <p:txBody>
          <a:bodyPr/>
          <a:lstStyle/>
          <a:p>
            <a:r>
              <a:rPr lang="en-US" dirty="0" smtClean="0"/>
              <a:t>Attendance is mandatory for all of the athletes and the team coach.</a:t>
            </a:r>
          </a:p>
          <a:p>
            <a:endParaRPr lang="en-US" sz="1800" dirty="0"/>
          </a:p>
          <a:p>
            <a:r>
              <a:rPr lang="en-US" dirty="0" smtClean="0"/>
              <a:t>Failure to attend means the team forfeits the last stone advantage for the first game.</a:t>
            </a:r>
            <a:endParaRPr lang="en-US" dirty="0"/>
          </a:p>
        </p:txBody>
      </p:sp>
    </p:spTree>
    <p:extLst>
      <p:ext uri="{BB962C8B-B14F-4D97-AF65-F5344CB8AC3E}">
        <p14:creationId xmlns:p14="http://schemas.microsoft.com/office/powerpoint/2010/main" val="140297193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Welcome Reception</a:t>
            </a:r>
            <a:endParaRPr lang="en-US" dirty="0"/>
          </a:p>
        </p:txBody>
      </p:sp>
      <p:sp>
        <p:nvSpPr>
          <p:cNvPr id="3" name="Text Placeholder 2"/>
          <p:cNvSpPr>
            <a:spLocks noGrp="1"/>
          </p:cNvSpPr>
          <p:nvPr>
            <p:ph type="body" sz="quarter" idx="11"/>
          </p:nvPr>
        </p:nvSpPr>
        <p:spPr/>
        <p:txBody>
          <a:bodyPr/>
          <a:lstStyle/>
          <a:p>
            <a:r>
              <a:rPr lang="en-US" dirty="0"/>
              <a:t>The dress code for the Welcome Reception is playing jersey or jacket with your choice of pants.</a:t>
            </a:r>
          </a:p>
        </p:txBody>
      </p:sp>
    </p:spTree>
    <p:extLst>
      <p:ext uri="{BB962C8B-B14F-4D97-AF65-F5344CB8AC3E}">
        <p14:creationId xmlns:p14="http://schemas.microsoft.com/office/powerpoint/2010/main" val="41944786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Closing Ceremony</a:t>
            </a:r>
            <a:endParaRPr lang="en-US" dirty="0"/>
          </a:p>
        </p:txBody>
      </p:sp>
      <p:sp>
        <p:nvSpPr>
          <p:cNvPr id="3" name="Text Placeholder 2"/>
          <p:cNvSpPr>
            <a:spLocks noGrp="1"/>
          </p:cNvSpPr>
          <p:nvPr>
            <p:ph type="body" sz="quarter" idx="11"/>
          </p:nvPr>
        </p:nvSpPr>
        <p:spPr/>
        <p:txBody>
          <a:bodyPr/>
          <a:lstStyle/>
          <a:p>
            <a:r>
              <a:rPr lang="en-US" dirty="0" smtClean="0"/>
              <a:t>Playing uniform and curling shoes are to be worn at </a:t>
            </a:r>
            <a:r>
              <a:rPr lang="en-US" dirty="0"/>
              <a:t>the Closing </a:t>
            </a:r>
            <a:r>
              <a:rPr lang="en-US" dirty="0" smtClean="0"/>
              <a:t>Ceremony.</a:t>
            </a:r>
          </a:p>
          <a:p>
            <a:endParaRPr lang="en-US" sz="1800" dirty="0"/>
          </a:p>
          <a:p>
            <a:r>
              <a:rPr lang="en-US" dirty="0"/>
              <a:t>Attendance is mandatory for all of the athletes and the team coach.</a:t>
            </a:r>
          </a:p>
          <a:p>
            <a:endParaRPr lang="en-US" dirty="0"/>
          </a:p>
        </p:txBody>
      </p:sp>
    </p:spTree>
    <p:extLst>
      <p:ext uri="{BB962C8B-B14F-4D97-AF65-F5344CB8AC3E}">
        <p14:creationId xmlns:p14="http://schemas.microsoft.com/office/powerpoint/2010/main" val="10272489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Farewell Banquet</a:t>
            </a:r>
            <a:endParaRPr lang="en-US" dirty="0"/>
          </a:p>
        </p:txBody>
      </p:sp>
      <p:sp>
        <p:nvSpPr>
          <p:cNvPr id="3" name="Text Placeholder 2"/>
          <p:cNvSpPr>
            <a:spLocks noGrp="1"/>
          </p:cNvSpPr>
          <p:nvPr>
            <p:ph type="body" sz="quarter" idx="11"/>
          </p:nvPr>
        </p:nvSpPr>
        <p:spPr/>
        <p:txBody>
          <a:bodyPr/>
          <a:lstStyle/>
          <a:p>
            <a:r>
              <a:rPr lang="en-US" dirty="0"/>
              <a:t>The Farewell Banquet is considered semi-formal so business attire is </a:t>
            </a:r>
            <a:r>
              <a:rPr lang="en-US" dirty="0" smtClean="0"/>
              <a:t>required</a:t>
            </a:r>
            <a:r>
              <a:rPr lang="en-US" dirty="0"/>
              <a:t>. </a:t>
            </a:r>
          </a:p>
        </p:txBody>
      </p:sp>
    </p:spTree>
    <p:extLst>
      <p:ext uri="{BB962C8B-B14F-4D97-AF65-F5344CB8AC3E}">
        <p14:creationId xmlns:p14="http://schemas.microsoft.com/office/powerpoint/2010/main" val="213268401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The Spirit of Curling</a:t>
            </a:r>
            <a:endParaRPr lang="en-US" dirty="0"/>
          </a:p>
        </p:txBody>
      </p:sp>
    </p:spTree>
    <p:extLst>
      <p:ext uri="{BB962C8B-B14F-4D97-AF65-F5344CB8AC3E}">
        <p14:creationId xmlns:p14="http://schemas.microsoft.com/office/powerpoint/2010/main" val="13826125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2800" dirty="0" smtClean="0"/>
              <a:t>NO Blue Jeans at Receptions, Ceremonies or Banquets</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841" y="548680"/>
            <a:ext cx="4361904" cy="4711339"/>
          </a:xfrm>
          <a:prstGeom prst="rect">
            <a:avLst/>
          </a:prstGeom>
        </p:spPr>
      </p:pic>
    </p:spTree>
    <p:extLst>
      <p:ext uri="{BB962C8B-B14F-4D97-AF65-F5344CB8AC3E}">
        <p14:creationId xmlns:p14="http://schemas.microsoft.com/office/powerpoint/2010/main" val="194053346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Forms</a:t>
            </a:r>
            <a:endParaRPr lang="en-US" dirty="0"/>
          </a:p>
        </p:txBody>
      </p:sp>
    </p:spTree>
    <p:extLst>
      <p:ext uri="{BB962C8B-B14F-4D97-AF65-F5344CB8AC3E}">
        <p14:creationId xmlns:p14="http://schemas.microsoft.com/office/powerpoint/2010/main" val="157093280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Original Team Line-up</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This form is to be submitted at the Team Meeting.</a:t>
            </a:r>
          </a:p>
        </p:txBody>
      </p:sp>
    </p:spTree>
    <p:extLst>
      <p:ext uri="{BB962C8B-B14F-4D97-AF65-F5344CB8AC3E}">
        <p14:creationId xmlns:p14="http://schemas.microsoft.com/office/powerpoint/2010/main" val="124914778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Line-up</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Before each game, a Game Line-up form must be submitted.</a:t>
            </a:r>
            <a:endParaRPr lang="en-US" dirty="0"/>
          </a:p>
          <a:p>
            <a:endParaRPr lang="en-US" dirty="0" smtClean="0"/>
          </a:p>
        </p:txBody>
      </p:sp>
    </p:spTree>
    <p:extLst>
      <p:ext uri="{BB962C8B-B14F-4D97-AF65-F5344CB8AC3E}">
        <p14:creationId xmlns:p14="http://schemas.microsoft.com/office/powerpoint/2010/main" val="104602989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Change of Line-up</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If an alternate is being substituted into the line-up after pre-game practice, a Change of Team Line-up form must be submitted to the Chief Umpire before the change.</a:t>
            </a:r>
            <a:endParaRPr lang="en-US" dirty="0"/>
          </a:p>
          <a:p>
            <a:endParaRPr lang="en-US" dirty="0" smtClean="0"/>
          </a:p>
        </p:txBody>
      </p:sp>
    </p:spTree>
    <p:extLst>
      <p:ext uri="{BB962C8B-B14F-4D97-AF65-F5344CB8AC3E}">
        <p14:creationId xmlns:p14="http://schemas.microsoft.com/office/powerpoint/2010/main" val="160795679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Official Scorecard</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At the end of each game, both teams need to confirm the score and LSDs by having one player sign the Official Scorecard.</a:t>
            </a:r>
            <a:endParaRPr lang="en-US" dirty="0"/>
          </a:p>
          <a:p>
            <a:endParaRPr lang="en-US" dirty="0" smtClean="0"/>
          </a:p>
        </p:txBody>
      </p:sp>
    </p:spTree>
    <p:extLst>
      <p:ext uri="{BB962C8B-B14F-4D97-AF65-F5344CB8AC3E}">
        <p14:creationId xmlns:p14="http://schemas.microsoft.com/office/powerpoint/2010/main" val="95975612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err="1" smtClean="0"/>
              <a:t>CuCoS</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An electronic version of the Line-up Forms will be used at some events. </a:t>
            </a:r>
          </a:p>
          <a:p>
            <a:endParaRPr lang="en-US" sz="1800" dirty="0"/>
          </a:p>
          <a:p>
            <a:r>
              <a:rPr lang="en-US" dirty="0" smtClean="0"/>
              <a:t>Any changes will be entered into your team line-up and confirmed with the Chief Umpire.</a:t>
            </a:r>
            <a:endParaRPr lang="en-US" dirty="0"/>
          </a:p>
        </p:txBody>
      </p:sp>
    </p:spTree>
    <p:extLst>
      <p:ext uri="{BB962C8B-B14F-4D97-AF65-F5344CB8AC3E}">
        <p14:creationId xmlns:p14="http://schemas.microsoft.com/office/powerpoint/2010/main" val="194561565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Health Information Form</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smtClean="0"/>
              <a:t>All members of the team, including coaches, must complete a health information form prior to the competition.</a:t>
            </a:r>
          </a:p>
        </p:txBody>
      </p:sp>
    </p:spTree>
    <p:extLst>
      <p:ext uri="{BB962C8B-B14F-4D97-AF65-F5344CB8AC3E}">
        <p14:creationId xmlns:p14="http://schemas.microsoft.com/office/powerpoint/2010/main" val="168109001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Health Information Form</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a:t>One </a:t>
            </a:r>
            <a:r>
              <a:rPr lang="en-US" dirty="0" smtClean="0"/>
              <a:t>team member </a:t>
            </a:r>
            <a:r>
              <a:rPr lang="en-US" dirty="0"/>
              <a:t>will keep the </a:t>
            </a:r>
            <a:r>
              <a:rPr lang="en-US" dirty="0" smtClean="0"/>
              <a:t>forms </a:t>
            </a:r>
            <a:r>
              <a:rPr lang="en-US" dirty="0"/>
              <a:t>with them at all times </a:t>
            </a:r>
            <a:r>
              <a:rPr lang="en-US" dirty="0" smtClean="0"/>
              <a:t>in case </a:t>
            </a:r>
            <a:r>
              <a:rPr lang="en-US" dirty="0"/>
              <a:t>of a medical emergency.</a:t>
            </a:r>
          </a:p>
        </p:txBody>
      </p:sp>
    </p:spTree>
    <p:extLst>
      <p:ext uri="{BB962C8B-B14F-4D97-AF65-F5344CB8AC3E}">
        <p14:creationId xmlns:p14="http://schemas.microsoft.com/office/powerpoint/2010/main" val="146610595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Team Uniforms</a:t>
            </a:r>
            <a:endParaRPr lang="en-US" dirty="0"/>
          </a:p>
        </p:txBody>
      </p:sp>
    </p:spTree>
    <p:extLst>
      <p:ext uri="{BB962C8B-B14F-4D97-AF65-F5344CB8AC3E}">
        <p14:creationId xmlns:p14="http://schemas.microsoft.com/office/powerpoint/2010/main" val="29066602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The Spirit of Curling</a:t>
            </a:r>
            <a:endParaRPr lang="en-US" dirty="0"/>
          </a:p>
        </p:txBody>
      </p:sp>
      <p:sp>
        <p:nvSpPr>
          <p:cNvPr id="3" name="Text Placeholder 2"/>
          <p:cNvSpPr>
            <a:spLocks noGrp="1"/>
          </p:cNvSpPr>
          <p:nvPr>
            <p:ph type="body" sz="quarter" idx="11"/>
          </p:nvPr>
        </p:nvSpPr>
        <p:spPr>
          <a:xfrm>
            <a:off x="1835150" y="1700213"/>
            <a:ext cx="6408738" cy="3889027"/>
          </a:xfrm>
        </p:spPr>
        <p:txBody>
          <a:bodyPr/>
          <a:lstStyle/>
          <a:p>
            <a:r>
              <a:rPr lang="en-US" dirty="0"/>
              <a:t>Curling is a game of skill and of traditions. A shot well executed is a delight to see and so, too, it is a fine thing to observe the </a:t>
            </a:r>
            <a:r>
              <a:rPr lang="en-US" dirty="0" err="1"/>
              <a:t>time-honoured</a:t>
            </a:r>
            <a:r>
              <a:rPr lang="en-US" dirty="0"/>
              <a:t> traditions of curling being applied in the true spirit of the game.</a:t>
            </a:r>
          </a:p>
          <a:p>
            <a:endParaRPr lang="en-US" dirty="0"/>
          </a:p>
        </p:txBody>
      </p:sp>
    </p:spTree>
    <p:extLst>
      <p:ext uri="{BB962C8B-B14F-4D97-AF65-F5344CB8AC3E}">
        <p14:creationId xmlns:p14="http://schemas.microsoft.com/office/powerpoint/2010/main" val="135147698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Uniforms</a:t>
            </a:r>
            <a:endParaRPr lang="en-US" dirty="0"/>
          </a:p>
        </p:txBody>
      </p:sp>
      <p:sp>
        <p:nvSpPr>
          <p:cNvPr id="3" name="Text Placeholder 2"/>
          <p:cNvSpPr>
            <a:spLocks noGrp="1"/>
          </p:cNvSpPr>
          <p:nvPr>
            <p:ph type="body" sz="quarter" idx="11"/>
          </p:nvPr>
        </p:nvSpPr>
        <p:spPr/>
        <p:txBody>
          <a:bodyPr/>
          <a:lstStyle/>
          <a:p>
            <a:r>
              <a:rPr lang="en-US" dirty="0" smtClean="0"/>
              <a:t>Teams listed first in the playing schedule will play dark stones </a:t>
            </a:r>
            <a:br>
              <a:rPr lang="en-US" dirty="0" smtClean="0"/>
            </a:br>
            <a:r>
              <a:rPr lang="en-US" dirty="0" smtClean="0"/>
              <a:t>and wear dark uniforms.</a:t>
            </a:r>
          </a:p>
          <a:p>
            <a:endParaRPr lang="en-US" sz="1800" dirty="0"/>
          </a:p>
          <a:p>
            <a:r>
              <a:rPr lang="en-US" dirty="0" smtClean="0"/>
              <a:t>Red is considered a dark </a:t>
            </a:r>
            <a:r>
              <a:rPr lang="en-CA" dirty="0" smtClean="0"/>
              <a:t>colour</a:t>
            </a:r>
            <a:r>
              <a:rPr lang="en-US" dirty="0" smtClean="0"/>
              <a:t>.</a:t>
            </a:r>
            <a:endParaRPr lang="en-US" dirty="0"/>
          </a:p>
        </p:txBody>
      </p:sp>
    </p:spTree>
    <p:extLst>
      <p:ext uri="{BB962C8B-B14F-4D97-AF65-F5344CB8AC3E}">
        <p14:creationId xmlns:p14="http://schemas.microsoft.com/office/powerpoint/2010/main" val="200017365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Uniforms</a:t>
            </a:r>
            <a:endParaRPr lang="en-US" dirty="0"/>
          </a:p>
        </p:txBody>
      </p:sp>
      <p:sp>
        <p:nvSpPr>
          <p:cNvPr id="3" name="Text Placeholder 2"/>
          <p:cNvSpPr>
            <a:spLocks noGrp="1"/>
          </p:cNvSpPr>
          <p:nvPr>
            <p:ph type="body" sz="quarter" idx="11"/>
          </p:nvPr>
        </p:nvSpPr>
        <p:spPr/>
        <p:txBody>
          <a:bodyPr/>
          <a:lstStyle/>
          <a:p>
            <a:r>
              <a:rPr lang="en-US" dirty="0" smtClean="0"/>
              <a:t>Teams listed second in the playing schedule will play light stones and wear light uniforms.</a:t>
            </a:r>
          </a:p>
          <a:p>
            <a:endParaRPr lang="en-US" sz="1800" dirty="0" smtClean="0"/>
          </a:p>
          <a:p>
            <a:r>
              <a:rPr lang="en-US" dirty="0" smtClean="0"/>
              <a:t>All uniforms must conform to the WCF Cresting Guidelines.</a:t>
            </a:r>
            <a:endParaRPr lang="en-US" dirty="0"/>
          </a:p>
        </p:txBody>
      </p:sp>
    </p:spTree>
    <p:extLst>
      <p:ext uri="{BB962C8B-B14F-4D97-AF65-F5344CB8AC3E}">
        <p14:creationId xmlns:p14="http://schemas.microsoft.com/office/powerpoint/2010/main" val="773765337"/>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Uniforms</a:t>
            </a:r>
            <a:endParaRPr lang="en-US" dirty="0"/>
          </a:p>
        </p:txBody>
      </p:sp>
      <p:sp>
        <p:nvSpPr>
          <p:cNvPr id="3" name="Text Placeholder 2"/>
          <p:cNvSpPr>
            <a:spLocks noGrp="1"/>
          </p:cNvSpPr>
          <p:nvPr>
            <p:ph type="body" sz="quarter" idx="11"/>
          </p:nvPr>
        </p:nvSpPr>
        <p:spPr/>
        <p:txBody>
          <a:bodyPr/>
          <a:lstStyle/>
          <a:p>
            <a:r>
              <a:rPr lang="en-US" dirty="0" smtClean="0"/>
              <a:t>All players must wear identical uniforms when accessing the field of play.</a:t>
            </a:r>
            <a:endParaRPr lang="en-US" dirty="0"/>
          </a:p>
        </p:txBody>
      </p:sp>
    </p:spTree>
    <p:extLst>
      <p:ext uri="{BB962C8B-B14F-4D97-AF65-F5344CB8AC3E}">
        <p14:creationId xmlns:p14="http://schemas.microsoft.com/office/powerpoint/2010/main" val="193594523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Team Uniforms</a:t>
            </a:r>
            <a:endParaRPr lang="en-US" dirty="0"/>
          </a:p>
        </p:txBody>
      </p:sp>
      <p:sp>
        <p:nvSpPr>
          <p:cNvPr id="3" name="Text Placeholder 2"/>
          <p:cNvSpPr>
            <a:spLocks noGrp="1"/>
          </p:cNvSpPr>
          <p:nvPr>
            <p:ph type="body" sz="quarter" idx="11"/>
          </p:nvPr>
        </p:nvSpPr>
        <p:spPr/>
        <p:txBody>
          <a:bodyPr/>
          <a:lstStyle/>
          <a:p>
            <a:r>
              <a:rPr lang="en-US" dirty="0" smtClean="0"/>
              <a:t>All coaches and team officials must wear team or national uniforms when accessing the field of play.</a:t>
            </a:r>
            <a:endParaRPr lang="en-US" dirty="0"/>
          </a:p>
        </p:txBody>
      </p:sp>
    </p:spTree>
    <p:extLst>
      <p:ext uri="{BB962C8B-B14F-4D97-AF65-F5344CB8AC3E}">
        <p14:creationId xmlns:p14="http://schemas.microsoft.com/office/powerpoint/2010/main" val="18094885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109724" y="0"/>
            <a:ext cx="7278700" cy="5143500"/>
          </a:xfrm>
        </p:spPr>
      </p:pic>
      <p:sp>
        <p:nvSpPr>
          <p:cNvPr id="3" name="Text Placeholder 2"/>
          <p:cNvSpPr>
            <a:spLocks noGrp="1"/>
          </p:cNvSpPr>
          <p:nvPr>
            <p:ph type="body" sz="quarter" idx="11"/>
          </p:nvPr>
        </p:nvSpPr>
        <p:spPr/>
        <p:txBody>
          <a:bodyPr/>
          <a:lstStyle/>
          <a:p>
            <a:r>
              <a:rPr lang="en-US" dirty="0" smtClean="0"/>
              <a:t>Cresting Guidelines</a:t>
            </a:r>
            <a:endParaRPr lang="en-US" dirty="0"/>
          </a:p>
        </p:txBody>
      </p:sp>
    </p:spTree>
    <p:extLst>
      <p:ext uri="{BB962C8B-B14F-4D97-AF65-F5344CB8AC3E}">
        <p14:creationId xmlns:p14="http://schemas.microsoft.com/office/powerpoint/2010/main" val="22262932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Role of the Umpire</a:t>
            </a:r>
            <a:endParaRPr lang="en-US" dirty="0"/>
          </a:p>
        </p:txBody>
      </p:sp>
    </p:spTree>
    <p:extLst>
      <p:ext uri="{BB962C8B-B14F-4D97-AF65-F5344CB8AC3E}">
        <p14:creationId xmlns:p14="http://schemas.microsoft.com/office/powerpoint/2010/main" val="193670414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Role of the Umpire</a:t>
            </a:r>
            <a:endParaRPr lang="en-US" dirty="0"/>
          </a:p>
        </p:txBody>
      </p:sp>
      <p:sp>
        <p:nvSpPr>
          <p:cNvPr id="3" name="Text Placeholder 2"/>
          <p:cNvSpPr>
            <a:spLocks noGrp="1"/>
          </p:cNvSpPr>
          <p:nvPr>
            <p:ph type="body" sz="quarter" idx="11"/>
          </p:nvPr>
        </p:nvSpPr>
        <p:spPr>
          <a:xfrm>
            <a:off x="1835150" y="1700808"/>
            <a:ext cx="6553274" cy="3745011"/>
          </a:xfrm>
        </p:spPr>
        <p:txBody>
          <a:bodyPr/>
          <a:lstStyle/>
          <a:p>
            <a:pPr lvl="0" fontAlgn="base"/>
            <a:r>
              <a:rPr lang="en-GB" dirty="0" smtClean="0"/>
              <a:t>Their role is to ensure </a:t>
            </a:r>
            <a:r>
              <a:rPr lang="en-GB" dirty="0"/>
              <a:t>fair play between </a:t>
            </a:r>
            <a:r>
              <a:rPr lang="en-GB" dirty="0" smtClean="0"/>
              <a:t>teams in the competition. </a:t>
            </a:r>
          </a:p>
          <a:p>
            <a:pPr lvl="0" fontAlgn="base"/>
            <a:endParaRPr lang="en-GB" dirty="0"/>
          </a:p>
        </p:txBody>
      </p:sp>
    </p:spTree>
    <p:extLst>
      <p:ext uri="{BB962C8B-B14F-4D97-AF65-F5344CB8AC3E}">
        <p14:creationId xmlns:p14="http://schemas.microsoft.com/office/powerpoint/2010/main" val="197939402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Role of the Umpire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a:t>Umpires act as a complement to the game, working with the teams in a fair and neutral manner within the rules of the </a:t>
            </a:r>
            <a:r>
              <a:rPr lang="en-GB" dirty="0" smtClean="0"/>
              <a:t>game. </a:t>
            </a:r>
            <a:endParaRPr lang="en-GB" dirty="0"/>
          </a:p>
        </p:txBody>
      </p:sp>
    </p:spTree>
    <p:extLst>
      <p:ext uri="{BB962C8B-B14F-4D97-AF65-F5344CB8AC3E}">
        <p14:creationId xmlns:p14="http://schemas.microsoft.com/office/powerpoint/2010/main" val="1974275415"/>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Role of the Umpire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Umpires will do all measurements </a:t>
            </a:r>
            <a:r>
              <a:rPr lang="en-GB" dirty="0"/>
              <a:t>and </a:t>
            </a:r>
            <a:r>
              <a:rPr lang="en-GB" dirty="0" smtClean="0"/>
              <a:t>intervene </a:t>
            </a:r>
            <a:r>
              <a:rPr lang="en-GB" dirty="0"/>
              <a:t>only to make a correction or following a breach of the rules.</a:t>
            </a:r>
            <a:endParaRPr lang="en-US" dirty="0"/>
          </a:p>
        </p:txBody>
      </p:sp>
    </p:spTree>
    <p:extLst>
      <p:ext uri="{BB962C8B-B14F-4D97-AF65-F5344CB8AC3E}">
        <p14:creationId xmlns:p14="http://schemas.microsoft.com/office/powerpoint/2010/main" val="4302919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Electronic Handles</a:t>
            </a:r>
            <a:endParaRPr lang="en-US" dirty="0"/>
          </a:p>
        </p:txBody>
      </p:sp>
    </p:spTree>
    <p:extLst>
      <p:ext uri="{BB962C8B-B14F-4D97-AF65-F5344CB8AC3E}">
        <p14:creationId xmlns:p14="http://schemas.microsoft.com/office/powerpoint/2010/main" val="16928044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The Spirit of Curling</a:t>
            </a:r>
          </a:p>
        </p:txBody>
      </p:sp>
      <p:sp>
        <p:nvSpPr>
          <p:cNvPr id="3" name="Text Placeholder 2"/>
          <p:cNvSpPr>
            <a:spLocks noGrp="1"/>
          </p:cNvSpPr>
          <p:nvPr>
            <p:ph type="body" sz="quarter" idx="11"/>
          </p:nvPr>
        </p:nvSpPr>
        <p:spPr>
          <a:xfrm>
            <a:off x="1835150" y="1700213"/>
            <a:ext cx="6408738" cy="3889027"/>
          </a:xfrm>
        </p:spPr>
        <p:txBody>
          <a:bodyPr/>
          <a:lstStyle/>
          <a:p>
            <a:r>
              <a:rPr lang="en-US" dirty="0"/>
              <a:t>Curlers play to win but never to humble their opponents. A true curler would prefer to lose rather than win unfairly.</a:t>
            </a:r>
          </a:p>
        </p:txBody>
      </p:sp>
    </p:spTree>
    <p:extLst>
      <p:ext uri="{BB962C8B-B14F-4D97-AF65-F5344CB8AC3E}">
        <p14:creationId xmlns:p14="http://schemas.microsoft.com/office/powerpoint/2010/main" val="149411181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smtClean="0"/>
              <a:t>Electronic Handles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910"/>
          <a:stretch/>
        </p:blipFill>
        <p:spPr>
          <a:xfrm>
            <a:off x="1587" y="0"/>
            <a:ext cx="9142413" cy="51862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01944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No form of glove may be used during the delivery of a stone.</a:t>
            </a:r>
          </a:p>
          <a:p>
            <a:pPr lvl="0" fontAlgn="base"/>
            <a:endParaRPr lang="en-GB" sz="1800" dirty="0"/>
          </a:p>
          <a:p>
            <a:pPr lvl="0" fontAlgn="base"/>
            <a:r>
              <a:rPr lang="en-GB" dirty="0" smtClean="0"/>
              <a:t>Handles are activated by tipping the stone at a minimum 70° angle.</a:t>
            </a:r>
          </a:p>
        </p:txBody>
      </p:sp>
    </p:spTree>
    <p:extLst>
      <p:ext uri="{BB962C8B-B14F-4D97-AF65-F5344CB8AC3E}">
        <p14:creationId xmlns:p14="http://schemas.microsoft.com/office/powerpoint/2010/main" val="170937942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Failure to activate the handle or wearing a glove when delivering the stone will result in the stone being considered a hog line violation and the stone will be removed from play.</a:t>
            </a:r>
          </a:p>
        </p:txBody>
      </p:sp>
    </p:spTree>
    <p:extLst>
      <p:ext uri="{BB962C8B-B14F-4D97-AF65-F5344CB8AC3E}">
        <p14:creationId xmlns:p14="http://schemas.microsoft.com/office/powerpoint/2010/main" val="1280091921"/>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553274" cy="3745011"/>
          </a:xfrm>
        </p:spPr>
        <p:txBody>
          <a:bodyPr/>
          <a:lstStyle/>
          <a:p>
            <a:pPr lvl="0" fontAlgn="base"/>
            <a:r>
              <a:rPr lang="en-GB" dirty="0" smtClean="0"/>
              <a:t>Flashing </a:t>
            </a:r>
            <a:r>
              <a:rPr lang="en-GB" dirty="0" smtClean="0">
                <a:solidFill>
                  <a:srgbClr val="FF0000"/>
                </a:solidFill>
              </a:rPr>
              <a:t>red</a:t>
            </a:r>
            <a:r>
              <a:rPr lang="en-GB" dirty="0" smtClean="0"/>
              <a:t> lights after hog line</a:t>
            </a:r>
            <a:endParaRPr lang="en-GB" dirty="0"/>
          </a:p>
          <a:p>
            <a:pPr marL="1111500" lvl="1" indent="-571500" fontAlgn="base">
              <a:buFont typeface="Arial" charset="0"/>
              <a:buChar char="•"/>
            </a:pPr>
            <a:r>
              <a:rPr lang="en-GB" dirty="0" smtClean="0"/>
              <a:t>remove the stone from play immediately</a:t>
            </a:r>
          </a:p>
        </p:txBody>
      </p:sp>
    </p:spTree>
    <p:extLst>
      <p:ext uri="{BB962C8B-B14F-4D97-AF65-F5344CB8AC3E}">
        <p14:creationId xmlns:p14="http://schemas.microsoft.com/office/powerpoint/2010/main" val="79441178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Flashing </a:t>
            </a:r>
            <a:r>
              <a:rPr lang="en-GB" dirty="0" smtClean="0">
                <a:solidFill>
                  <a:srgbClr val="FF0000"/>
                </a:solidFill>
              </a:rPr>
              <a:t>red</a:t>
            </a:r>
            <a:r>
              <a:rPr lang="en-GB" dirty="0" smtClean="0"/>
              <a:t> lights before hog line</a:t>
            </a:r>
            <a:endParaRPr lang="en-GB" dirty="0"/>
          </a:p>
          <a:p>
            <a:pPr marL="1111500" lvl="1" indent="-571500" fontAlgn="base">
              <a:buFont typeface="Arial" charset="0"/>
              <a:buChar char="•"/>
            </a:pPr>
            <a:r>
              <a:rPr lang="en-GB" dirty="0" smtClean="0"/>
              <a:t>if you believe the lights started to flash before stone reached delivery end hog line, stop stone immediately</a:t>
            </a:r>
          </a:p>
          <a:p>
            <a:pPr marL="1111500" lvl="1" indent="-571500" fontAlgn="base">
              <a:buFont typeface="Arial" charset="0"/>
              <a:buChar char="•"/>
            </a:pPr>
            <a:r>
              <a:rPr lang="en-GB" dirty="0"/>
              <a:t>call for an umpire using the technical timeout “X” </a:t>
            </a:r>
            <a:r>
              <a:rPr lang="en-GB" dirty="0" smtClean="0"/>
              <a:t>signal</a:t>
            </a:r>
            <a:endParaRPr lang="en-GB" dirty="0"/>
          </a:p>
        </p:txBody>
      </p:sp>
    </p:spTree>
    <p:extLst>
      <p:ext uri="{BB962C8B-B14F-4D97-AF65-F5344CB8AC3E}">
        <p14:creationId xmlns:p14="http://schemas.microsoft.com/office/powerpoint/2010/main" val="14748375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Flashing </a:t>
            </a:r>
            <a:r>
              <a:rPr lang="en-GB" dirty="0" smtClean="0">
                <a:solidFill>
                  <a:srgbClr val="FF0000"/>
                </a:solidFill>
              </a:rPr>
              <a:t>red</a:t>
            </a:r>
            <a:r>
              <a:rPr lang="en-GB" dirty="0" smtClean="0"/>
              <a:t> lights before hog line</a:t>
            </a:r>
            <a:endParaRPr lang="en-GB" dirty="0"/>
          </a:p>
          <a:p>
            <a:pPr marL="1111500" lvl="1" indent="-571500" fontAlgn="base">
              <a:buFont typeface="Arial" charset="0"/>
              <a:buChar char="•"/>
            </a:pPr>
            <a:r>
              <a:rPr lang="en-GB" dirty="0" smtClean="0"/>
              <a:t>umpire will have ice technician test handle</a:t>
            </a:r>
          </a:p>
          <a:p>
            <a:pPr marL="1357200" lvl="2" indent="-457200" fontAlgn="base"/>
            <a:r>
              <a:rPr lang="en-GB" dirty="0"/>
              <a:t>functioning: hog line </a:t>
            </a:r>
            <a:r>
              <a:rPr lang="en-GB" dirty="0" smtClean="0"/>
              <a:t>violation</a:t>
            </a:r>
          </a:p>
          <a:p>
            <a:pPr marL="1357200" lvl="2" indent="-457200" fontAlgn="base"/>
            <a:r>
              <a:rPr lang="en-GB" dirty="0" smtClean="0"/>
              <a:t>faulty: player is allowed to redeliver</a:t>
            </a:r>
          </a:p>
        </p:txBody>
      </p:sp>
    </p:spTree>
    <p:extLst>
      <p:ext uri="{BB962C8B-B14F-4D97-AF65-F5344CB8AC3E}">
        <p14:creationId xmlns:p14="http://schemas.microsoft.com/office/powerpoint/2010/main" val="179856117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Alternating </a:t>
            </a:r>
            <a:r>
              <a:rPr lang="en-GB" dirty="0" smtClean="0">
                <a:solidFill>
                  <a:srgbClr val="FF0000"/>
                </a:solidFill>
              </a:rPr>
              <a:t>red</a:t>
            </a:r>
            <a:r>
              <a:rPr lang="en-GB" dirty="0" smtClean="0"/>
              <a:t> &amp; </a:t>
            </a:r>
            <a:r>
              <a:rPr lang="en-GB" dirty="0" smtClean="0">
                <a:solidFill>
                  <a:srgbClr val="00B050"/>
                </a:solidFill>
              </a:rPr>
              <a:t>green</a:t>
            </a:r>
            <a:r>
              <a:rPr lang="en-GB" dirty="0" smtClean="0"/>
              <a:t> lights flashing quickly</a:t>
            </a:r>
            <a:endParaRPr lang="en-GB" dirty="0"/>
          </a:p>
          <a:p>
            <a:pPr marL="1111500" lvl="1" indent="-571500" fontAlgn="base">
              <a:buFont typeface="Arial" charset="0"/>
              <a:buChar char="•"/>
            </a:pPr>
            <a:r>
              <a:rPr lang="en-GB" dirty="0" smtClean="0"/>
              <a:t>indicate handle has not been properly set</a:t>
            </a:r>
          </a:p>
          <a:p>
            <a:pPr marL="1111500" lvl="1" indent="-571500" fontAlgn="base">
              <a:buFont typeface="Arial" charset="0"/>
              <a:buChar char="•"/>
            </a:pPr>
            <a:r>
              <a:rPr lang="en-GB" dirty="0" smtClean="0"/>
              <a:t>handle must be reset before delivery</a:t>
            </a:r>
          </a:p>
        </p:txBody>
      </p:sp>
    </p:spTree>
    <p:extLst>
      <p:ext uri="{BB962C8B-B14F-4D97-AF65-F5344CB8AC3E}">
        <p14:creationId xmlns:p14="http://schemas.microsoft.com/office/powerpoint/2010/main" val="207174050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fontAlgn="base"/>
            <a:r>
              <a:rPr lang="en-GB" dirty="0" smtClean="0"/>
              <a:t>Alternating </a:t>
            </a:r>
            <a:r>
              <a:rPr lang="en-GB" dirty="0" smtClean="0">
                <a:solidFill>
                  <a:srgbClr val="FF0000"/>
                </a:solidFill>
              </a:rPr>
              <a:t>red</a:t>
            </a:r>
            <a:r>
              <a:rPr lang="en-GB" dirty="0" smtClean="0"/>
              <a:t> &amp; </a:t>
            </a:r>
            <a:r>
              <a:rPr lang="en-GB" dirty="0" smtClean="0">
                <a:solidFill>
                  <a:srgbClr val="00B050"/>
                </a:solidFill>
              </a:rPr>
              <a:t>green</a:t>
            </a:r>
            <a:r>
              <a:rPr lang="en-GB" dirty="0" smtClean="0"/>
              <a:t> lights flashing slowly</a:t>
            </a:r>
          </a:p>
          <a:p>
            <a:pPr marL="1111500" lvl="1" indent="-571500" fontAlgn="base">
              <a:buFont typeface="Arial" charset="0"/>
              <a:buChar char="•"/>
            </a:pPr>
            <a:r>
              <a:rPr lang="en-GB" dirty="0" smtClean="0"/>
              <a:t>indicate a low battery</a:t>
            </a:r>
          </a:p>
          <a:p>
            <a:pPr marL="1111500" lvl="1" indent="-571500" fontAlgn="base">
              <a:buFont typeface="Arial" charset="0"/>
              <a:buChar char="•"/>
            </a:pPr>
            <a:r>
              <a:rPr lang="en-GB" dirty="0" smtClean="0"/>
              <a:t>call for an umpire using the technical timeout “X” signal</a:t>
            </a:r>
          </a:p>
        </p:txBody>
      </p:sp>
    </p:spTree>
    <p:extLst>
      <p:ext uri="{BB962C8B-B14F-4D97-AF65-F5344CB8AC3E}">
        <p14:creationId xmlns:p14="http://schemas.microsoft.com/office/powerpoint/2010/main" val="642791783"/>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fontAlgn="base"/>
            <a:r>
              <a:rPr lang="en-GB" dirty="0"/>
              <a:t>Alternating </a:t>
            </a:r>
            <a:r>
              <a:rPr lang="en-GB" dirty="0">
                <a:solidFill>
                  <a:srgbClr val="FF0000"/>
                </a:solidFill>
              </a:rPr>
              <a:t>red</a:t>
            </a:r>
            <a:r>
              <a:rPr lang="en-GB" dirty="0"/>
              <a:t> &amp; </a:t>
            </a:r>
            <a:r>
              <a:rPr lang="en-GB" dirty="0">
                <a:solidFill>
                  <a:srgbClr val="00B050"/>
                </a:solidFill>
              </a:rPr>
              <a:t>green</a:t>
            </a:r>
            <a:r>
              <a:rPr lang="en-GB" dirty="0"/>
              <a:t> lights flashing slowly</a:t>
            </a:r>
          </a:p>
          <a:p>
            <a:pPr marL="1111500" lvl="1" indent="-571500" fontAlgn="base">
              <a:buFont typeface="Arial" charset="0"/>
              <a:buChar char="•"/>
            </a:pPr>
            <a:r>
              <a:rPr lang="en-GB" dirty="0" smtClean="0"/>
              <a:t>option </a:t>
            </a:r>
            <a:r>
              <a:rPr lang="en-GB" dirty="0"/>
              <a:t>to change handle before delivery or have release viewed at hog line by an umpire</a:t>
            </a:r>
          </a:p>
        </p:txBody>
      </p:sp>
    </p:spTree>
    <p:extLst>
      <p:ext uri="{BB962C8B-B14F-4D97-AF65-F5344CB8AC3E}">
        <p14:creationId xmlns:p14="http://schemas.microsoft.com/office/powerpoint/2010/main" val="496484260"/>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Electronic Handles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fontAlgn="base"/>
            <a:r>
              <a:rPr lang="en-GB" dirty="0" smtClean="0"/>
              <a:t>No lights</a:t>
            </a:r>
            <a:endParaRPr lang="en-GB" dirty="0"/>
          </a:p>
          <a:p>
            <a:pPr marL="1111500" lvl="1" indent="-571500" fontAlgn="base">
              <a:buFont typeface="Arial" charset="0"/>
              <a:buChar char="•"/>
            </a:pPr>
            <a:r>
              <a:rPr lang="en-GB" dirty="0" smtClean="0"/>
              <a:t>indicate faulty connection</a:t>
            </a:r>
          </a:p>
          <a:p>
            <a:pPr marL="1111500" lvl="1" indent="-571500" fontAlgn="base">
              <a:buFont typeface="Arial" charset="0"/>
              <a:buChar char="•"/>
            </a:pPr>
            <a:r>
              <a:rPr lang="en-GB" dirty="0" smtClean="0"/>
              <a:t>option </a:t>
            </a:r>
            <a:r>
              <a:rPr lang="en-GB" dirty="0"/>
              <a:t>to change handle </a:t>
            </a:r>
            <a:r>
              <a:rPr lang="en-GB" dirty="0" smtClean="0"/>
              <a:t>before delivery or </a:t>
            </a:r>
            <a:r>
              <a:rPr lang="en-GB" dirty="0"/>
              <a:t>have release viewed at hog line by an umpire</a:t>
            </a:r>
          </a:p>
        </p:txBody>
      </p:sp>
    </p:spTree>
    <p:extLst>
      <p:ext uri="{BB962C8B-B14F-4D97-AF65-F5344CB8AC3E}">
        <p14:creationId xmlns:p14="http://schemas.microsoft.com/office/powerpoint/2010/main" val="193527026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The Spirit of Curling</a:t>
            </a:r>
          </a:p>
        </p:txBody>
      </p:sp>
      <p:sp>
        <p:nvSpPr>
          <p:cNvPr id="3" name="Text Placeholder 2"/>
          <p:cNvSpPr>
            <a:spLocks noGrp="1"/>
          </p:cNvSpPr>
          <p:nvPr>
            <p:ph type="body" sz="quarter" idx="11"/>
          </p:nvPr>
        </p:nvSpPr>
        <p:spPr>
          <a:xfrm>
            <a:off x="1835150" y="1700213"/>
            <a:ext cx="6408738" cy="3889027"/>
          </a:xfrm>
        </p:spPr>
        <p:txBody>
          <a:bodyPr/>
          <a:lstStyle/>
          <a:p>
            <a:r>
              <a:rPr lang="en-US" dirty="0"/>
              <a:t>A good curler never attempts to distract an opponent or otherwise prevent him from playing his best. </a:t>
            </a:r>
          </a:p>
        </p:txBody>
      </p:sp>
    </p:spTree>
    <p:extLst>
      <p:ext uri="{BB962C8B-B14F-4D97-AF65-F5344CB8AC3E}">
        <p14:creationId xmlns:p14="http://schemas.microsoft.com/office/powerpoint/2010/main" val="1917133348"/>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Pins and Banners</a:t>
            </a:r>
            <a:endParaRPr lang="en-US" dirty="0"/>
          </a:p>
        </p:txBody>
      </p:sp>
    </p:spTree>
    <p:extLst>
      <p:ext uri="{BB962C8B-B14F-4D97-AF65-F5344CB8AC3E}">
        <p14:creationId xmlns:p14="http://schemas.microsoft.com/office/powerpoint/2010/main" val="42846187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Pins and Banners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spc="-100" dirty="0" smtClean="0"/>
              <a:t>Before the start of all round robin games </a:t>
            </a:r>
            <a:r>
              <a:rPr lang="en-GB" dirty="0" smtClean="0"/>
              <a:t>each team member exchanges with opposite player </a:t>
            </a:r>
            <a:br>
              <a:rPr lang="en-GB" dirty="0" smtClean="0"/>
            </a:br>
            <a:r>
              <a:rPr lang="en-GB" dirty="0" smtClean="0"/>
              <a:t>a pin and/or banner from their club, region and/or Member Association.</a:t>
            </a:r>
          </a:p>
          <a:p>
            <a:pPr lvl="0" fontAlgn="base"/>
            <a:endParaRPr lang="en-GB" dirty="0"/>
          </a:p>
        </p:txBody>
      </p:sp>
    </p:spTree>
    <p:extLst>
      <p:ext uri="{BB962C8B-B14F-4D97-AF65-F5344CB8AC3E}">
        <p14:creationId xmlns:p14="http://schemas.microsoft.com/office/powerpoint/2010/main" val="645980699"/>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Pins and Banners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spc="-100" dirty="0"/>
              <a:t>The teams' Member Association should arrange the required supply of these items.</a:t>
            </a:r>
            <a:endParaRPr lang="en-GB" dirty="0"/>
          </a:p>
        </p:txBody>
      </p:sp>
    </p:spTree>
    <p:extLst>
      <p:ext uri="{BB962C8B-B14F-4D97-AF65-F5344CB8AC3E}">
        <p14:creationId xmlns:p14="http://schemas.microsoft.com/office/powerpoint/2010/main" val="1897625804"/>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Dope Testing</a:t>
            </a:r>
            <a:endParaRPr lang="en-US" dirty="0"/>
          </a:p>
        </p:txBody>
      </p:sp>
    </p:spTree>
    <p:extLst>
      <p:ext uri="{BB962C8B-B14F-4D97-AF65-F5344CB8AC3E}">
        <p14:creationId xmlns:p14="http://schemas.microsoft.com/office/powerpoint/2010/main" val="984292736"/>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827584" y="498376"/>
            <a:ext cx="8640960" cy="914400"/>
          </a:xfrm>
        </p:spPr>
        <p:txBody>
          <a:bodyPr/>
          <a:lstStyle/>
          <a:p>
            <a:r>
              <a:rPr lang="en-US" dirty="0" smtClean="0"/>
              <a:t>World Anti-Doping Agency </a:t>
            </a:r>
            <a:r>
              <a:rPr lang="en-US" sz="3200" dirty="0" smtClean="0"/>
              <a:t>(WADA)</a:t>
            </a:r>
            <a:endParaRPr lang="en-US" sz="3200" dirty="0"/>
          </a:p>
        </p:txBody>
      </p:sp>
      <p:sp>
        <p:nvSpPr>
          <p:cNvPr id="3" name="Text Placeholder 2"/>
          <p:cNvSpPr>
            <a:spLocks noGrp="1"/>
          </p:cNvSpPr>
          <p:nvPr>
            <p:ph type="body" sz="quarter" idx="11"/>
          </p:nvPr>
        </p:nvSpPr>
        <p:spPr>
          <a:xfrm>
            <a:off x="1835150" y="1700213"/>
            <a:ext cx="6408738" cy="3745011"/>
          </a:xfrm>
        </p:spPr>
        <p:txBody>
          <a:bodyPr/>
          <a:lstStyle/>
          <a:p>
            <a:r>
              <a:rPr lang="en-GB" dirty="0" smtClean="0"/>
              <a:t>The </a:t>
            </a:r>
            <a:r>
              <a:rPr lang="en-GB" dirty="0"/>
              <a:t>WCF is required </a:t>
            </a:r>
            <a:r>
              <a:rPr lang="en-GB" dirty="0" smtClean="0"/>
              <a:t>by </a:t>
            </a:r>
            <a:r>
              <a:rPr lang="en-GB" dirty="0"/>
              <a:t>WADA to </a:t>
            </a:r>
            <a:r>
              <a:rPr lang="en-GB" dirty="0" smtClean="0"/>
              <a:t>follow their procedures</a:t>
            </a:r>
            <a:r>
              <a:rPr lang="en-US" dirty="0" smtClean="0"/>
              <a:t>.</a:t>
            </a:r>
          </a:p>
          <a:p>
            <a:endParaRPr lang="en-US" sz="1800" dirty="0"/>
          </a:p>
          <a:p>
            <a:r>
              <a:rPr lang="en-US" dirty="0" smtClean="0"/>
              <a:t>Athletes must be fully aware of all requirements.</a:t>
            </a:r>
            <a:endParaRPr lang="en-GB" dirty="0"/>
          </a:p>
        </p:txBody>
      </p:sp>
    </p:spTree>
    <p:extLst>
      <p:ext uri="{BB962C8B-B14F-4D97-AF65-F5344CB8AC3E}">
        <p14:creationId xmlns:p14="http://schemas.microsoft.com/office/powerpoint/2010/main" val="2090568423"/>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Dope Testing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a:t>Testing may be carried out </a:t>
            </a:r>
            <a:r>
              <a:rPr lang="en-GB" dirty="0" smtClean="0"/>
              <a:t>at any time during the event.</a:t>
            </a:r>
          </a:p>
          <a:p>
            <a:pPr lvl="0" fontAlgn="base"/>
            <a:endParaRPr lang="en-CA" sz="1800" dirty="0" smtClean="0"/>
          </a:p>
          <a:p>
            <a:pPr lvl="0" fontAlgn="base"/>
            <a:r>
              <a:rPr lang="en-GB" dirty="0" smtClean="0"/>
              <a:t>Athletes will be randomly </a:t>
            </a:r>
            <a:br>
              <a:rPr lang="en-GB" dirty="0" smtClean="0"/>
            </a:br>
            <a:r>
              <a:rPr lang="en-GB" dirty="0" smtClean="0"/>
              <a:t>or target selected.</a:t>
            </a:r>
            <a:endParaRPr lang="en-GB" dirty="0"/>
          </a:p>
        </p:txBody>
      </p:sp>
    </p:spTree>
    <p:extLst>
      <p:ext uri="{BB962C8B-B14F-4D97-AF65-F5344CB8AC3E}">
        <p14:creationId xmlns:p14="http://schemas.microsoft.com/office/powerpoint/2010/main" val="941481111"/>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Dope Testing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GB" dirty="0" smtClean="0"/>
              <a:t>All athletes including alternates </a:t>
            </a:r>
            <a:br>
              <a:rPr lang="en-GB" dirty="0" smtClean="0"/>
            </a:br>
            <a:r>
              <a:rPr lang="en-GB" dirty="0" smtClean="0"/>
              <a:t>are eligible for testing.</a:t>
            </a:r>
            <a:endParaRPr lang="en-GB" dirty="0"/>
          </a:p>
        </p:txBody>
      </p:sp>
    </p:spTree>
    <p:extLst>
      <p:ext uri="{BB962C8B-B14F-4D97-AF65-F5344CB8AC3E}">
        <p14:creationId xmlns:p14="http://schemas.microsoft.com/office/powerpoint/2010/main" val="149028451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Doping Control Officer</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will be the same gender as you</a:t>
            </a:r>
          </a:p>
          <a:p>
            <a:pPr marL="571500" lvl="0" indent="-571500" fontAlgn="base">
              <a:buFont typeface="Arial" charset="0"/>
              <a:buChar char="•"/>
            </a:pPr>
            <a:r>
              <a:rPr lang="en-CA" dirty="0" smtClean="0"/>
              <a:t>will ask to have a clear and unobstructed view of the sample collection</a:t>
            </a:r>
          </a:p>
        </p:txBody>
      </p:sp>
    </p:spTree>
    <p:extLst>
      <p:ext uri="{BB962C8B-B14F-4D97-AF65-F5344CB8AC3E}">
        <p14:creationId xmlns:p14="http://schemas.microsoft.com/office/powerpoint/2010/main" val="1168424040"/>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Doping Control Officer</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will not handle the sample-collection container or A- and B-bottles before the samples are sealed by the athlete</a:t>
            </a:r>
            <a:endParaRPr lang="en-GB" dirty="0"/>
          </a:p>
        </p:txBody>
      </p:sp>
    </p:spTree>
    <p:extLst>
      <p:ext uri="{BB962C8B-B14F-4D97-AF65-F5344CB8AC3E}">
        <p14:creationId xmlns:p14="http://schemas.microsoft.com/office/powerpoint/2010/main" val="913175254"/>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Athlete’s Rights</a:t>
            </a:r>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see official ID from Doping Control Officer (DCO)</a:t>
            </a:r>
          </a:p>
          <a:p>
            <a:pPr marL="571500" lvl="0" indent="-571500" fontAlgn="base">
              <a:buFont typeface="Arial" charset="0"/>
              <a:buChar char="•"/>
            </a:pPr>
            <a:r>
              <a:rPr lang="en-CA" dirty="0" smtClean="0"/>
              <a:t>be accompanied by a representative of your choice to the Doping Control Station</a:t>
            </a:r>
            <a:endParaRPr lang="en-GB" dirty="0"/>
          </a:p>
        </p:txBody>
      </p:sp>
    </p:spTree>
    <p:extLst>
      <p:ext uri="{BB962C8B-B14F-4D97-AF65-F5344CB8AC3E}">
        <p14:creationId xmlns:p14="http://schemas.microsoft.com/office/powerpoint/2010/main" val="77523276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The Spirit of Curling</a:t>
            </a:r>
          </a:p>
        </p:txBody>
      </p:sp>
      <p:sp>
        <p:nvSpPr>
          <p:cNvPr id="3" name="Text Placeholder 2"/>
          <p:cNvSpPr>
            <a:spLocks noGrp="1"/>
          </p:cNvSpPr>
          <p:nvPr>
            <p:ph type="body" sz="quarter" idx="11"/>
          </p:nvPr>
        </p:nvSpPr>
        <p:spPr>
          <a:xfrm>
            <a:off x="1835150" y="1700213"/>
            <a:ext cx="6408738" cy="3889027"/>
          </a:xfrm>
        </p:spPr>
        <p:txBody>
          <a:bodyPr/>
          <a:lstStyle/>
          <a:p>
            <a:r>
              <a:rPr lang="en-US" dirty="0"/>
              <a:t>No curler ever deliberately breaks a rule of the game or any of its traditions. But, if he should do so inadvertently and be aware of it, he is the first to divulge the breach.</a:t>
            </a:r>
          </a:p>
        </p:txBody>
      </p:sp>
    </p:spTree>
    <p:extLst>
      <p:ext uri="{BB962C8B-B14F-4D97-AF65-F5344CB8AC3E}">
        <p14:creationId xmlns:p14="http://schemas.microsoft.com/office/powerpoint/2010/main" val="209389107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Athlete’s Rights</a:t>
            </a:r>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request a delay in reporting to the Doping Control Station for valid reasons including:</a:t>
            </a:r>
          </a:p>
          <a:p>
            <a:pPr marL="1111500" lvl="1" indent="-571500" fontAlgn="base">
              <a:buFont typeface="Arial" charset="0"/>
              <a:buChar char="•"/>
            </a:pPr>
            <a:r>
              <a:rPr lang="en-CA" dirty="0" smtClean="0"/>
              <a:t>participate in award ceremony</a:t>
            </a:r>
          </a:p>
          <a:p>
            <a:pPr marL="1111500" lvl="1" indent="-571500" fontAlgn="base">
              <a:buFont typeface="Arial" charset="0"/>
              <a:buChar char="•"/>
            </a:pPr>
            <a:r>
              <a:rPr lang="en-CA" dirty="0" smtClean="0"/>
              <a:t>media commitments</a:t>
            </a:r>
          </a:p>
          <a:p>
            <a:pPr marL="1111500" lvl="1" indent="-571500" fontAlgn="base">
              <a:buFont typeface="Arial" charset="0"/>
              <a:buChar char="•"/>
            </a:pPr>
            <a:r>
              <a:rPr lang="en-CA" spc="-100" dirty="0" smtClean="0"/>
              <a:t>warm-down or medical treatment</a:t>
            </a:r>
            <a:endParaRPr lang="en-GB" spc="-100" dirty="0"/>
          </a:p>
        </p:txBody>
      </p:sp>
    </p:spTree>
    <p:extLst>
      <p:ext uri="{BB962C8B-B14F-4D97-AF65-F5344CB8AC3E}">
        <p14:creationId xmlns:p14="http://schemas.microsoft.com/office/powerpoint/2010/main" val="58432108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Athlete’s Rights</a:t>
            </a:r>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a DCO of the same gender to observe provision of sample</a:t>
            </a:r>
          </a:p>
          <a:p>
            <a:pPr marL="571500" lvl="0" indent="-571500" fontAlgn="base">
              <a:buFont typeface="Arial" charset="0"/>
              <a:buChar char="•"/>
            </a:pPr>
            <a:r>
              <a:rPr lang="en-CA" spc="-100" dirty="0" smtClean="0"/>
              <a:t>ask for more information about the sample-collection process</a:t>
            </a:r>
          </a:p>
          <a:p>
            <a:pPr marL="571500" lvl="0" indent="-571500" fontAlgn="base">
              <a:buFont typeface="Arial" charset="0"/>
              <a:buChar char="•"/>
            </a:pPr>
            <a:r>
              <a:rPr lang="en-CA" spc="-100" dirty="0" smtClean="0"/>
              <a:t>receive a copy of the doping control form</a:t>
            </a:r>
            <a:endParaRPr lang="en-GB" spc="-100" dirty="0"/>
          </a:p>
        </p:txBody>
      </p:sp>
    </p:spTree>
    <p:extLst>
      <p:ext uri="{BB962C8B-B14F-4D97-AF65-F5344CB8AC3E}">
        <p14:creationId xmlns:p14="http://schemas.microsoft.com/office/powerpoint/2010/main" val="801008305"/>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Athlete’s Rights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spc="-100" dirty="0" smtClean="0"/>
              <a:t>ensure confidentiality: no name should be on any documentation intended for the laboratory</a:t>
            </a:r>
          </a:p>
          <a:p>
            <a:pPr marL="571500" lvl="0" indent="-571500" fontAlgn="base">
              <a:buFont typeface="Arial" charset="0"/>
              <a:buChar char="•"/>
            </a:pPr>
            <a:r>
              <a:rPr lang="en-CA" spc="-100" dirty="0" smtClean="0"/>
              <a:t>request modifications if a minor (under 18 years old) or have a disability</a:t>
            </a:r>
            <a:endParaRPr lang="en-GB" spc="-100" dirty="0"/>
          </a:p>
        </p:txBody>
      </p:sp>
    </p:spTree>
    <p:extLst>
      <p:ext uri="{BB962C8B-B14F-4D97-AF65-F5344CB8AC3E}">
        <p14:creationId xmlns:p14="http://schemas.microsoft.com/office/powerpoint/2010/main" val="1157673563"/>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Athlete’s Responsibilities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spc="-100" dirty="0" smtClean="0"/>
              <a:t>remain within direct observation of DCO/Chaperone </a:t>
            </a:r>
            <a:r>
              <a:rPr lang="en-CA" dirty="0" smtClean="0"/>
              <a:t>from time of notification until completion of testing</a:t>
            </a:r>
          </a:p>
          <a:p>
            <a:pPr marL="571500" lvl="0" indent="-571500" fontAlgn="base">
              <a:buFont typeface="Arial" charset="0"/>
              <a:buChar char="•"/>
            </a:pPr>
            <a:r>
              <a:rPr lang="en-CA" dirty="0" smtClean="0"/>
              <a:t>produce photo identification</a:t>
            </a:r>
            <a:endParaRPr lang="en-GB" dirty="0"/>
          </a:p>
        </p:txBody>
      </p:sp>
    </p:spTree>
    <p:extLst>
      <p:ext uri="{BB962C8B-B14F-4D97-AF65-F5344CB8AC3E}">
        <p14:creationId xmlns:p14="http://schemas.microsoft.com/office/powerpoint/2010/main" val="6436409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Athlete’s Responsibilities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comply with procedures</a:t>
            </a:r>
          </a:p>
          <a:p>
            <a:pPr marL="571500" lvl="0" indent="-571500" fontAlgn="base">
              <a:buFont typeface="Arial" charset="0"/>
              <a:buChar char="•"/>
            </a:pPr>
            <a:r>
              <a:rPr lang="en-CA" dirty="0" smtClean="0"/>
              <a:t>report immediately for the test unless there are valid reasons for a delay</a:t>
            </a:r>
            <a:endParaRPr lang="en-GB" dirty="0"/>
          </a:p>
        </p:txBody>
      </p:sp>
    </p:spTree>
    <p:extLst>
      <p:ext uri="{BB962C8B-B14F-4D97-AF65-F5344CB8AC3E}">
        <p14:creationId xmlns:p14="http://schemas.microsoft.com/office/powerpoint/2010/main" val="1961337475"/>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827584" y="498376"/>
            <a:ext cx="8208912" cy="914400"/>
          </a:xfrm>
        </p:spPr>
        <p:txBody>
          <a:bodyPr/>
          <a:lstStyle/>
          <a:p>
            <a:r>
              <a:rPr lang="en-US" dirty="0" smtClean="0"/>
              <a:t>Therapeutic Use Exemption </a:t>
            </a:r>
            <a:r>
              <a:rPr lang="en-US" sz="3200" dirty="0" smtClean="0"/>
              <a:t>(TUE)</a:t>
            </a:r>
            <a:endParaRPr lang="en-US" sz="3200"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CA" dirty="0"/>
              <a:t>Sometimes, an athlete may need to take a banned substance for a legitimate medical </a:t>
            </a:r>
            <a:r>
              <a:rPr lang="en-CA" dirty="0" smtClean="0"/>
              <a:t>condition.</a:t>
            </a:r>
            <a:endParaRPr lang="en-GB" dirty="0"/>
          </a:p>
        </p:txBody>
      </p:sp>
    </p:spTree>
    <p:extLst>
      <p:ext uri="{BB962C8B-B14F-4D97-AF65-F5344CB8AC3E}">
        <p14:creationId xmlns:p14="http://schemas.microsoft.com/office/powerpoint/2010/main" val="627413847"/>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Therapeutic Use Exemption</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CA" dirty="0" smtClean="0"/>
              <a:t>Athletes should </a:t>
            </a:r>
            <a:r>
              <a:rPr lang="en-CA" dirty="0"/>
              <a:t>check with their doctor or medical personnel </a:t>
            </a:r>
            <a:r>
              <a:rPr lang="en-CA" dirty="0" smtClean="0"/>
              <a:t>to see if </a:t>
            </a:r>
            <a:r>
              <a:rPr lang="en-CA" dirty="0"/>
              <a:t>an alternative medication </a:t>
            </a:r>
            <a:r>
              <a:rPr lang="en-CA" dirty="0" smtClean="0"/>
              <a:t/>
            </a:r>
            <a:br>
              <a:rPr lang="en-CA" dirty="0" smtClean="0"/>
            </a:br>
            <a:r>
              <a:rPr lang="en-CA" dirty="0" smtClean="0"/>
              <a:t>or </a:t>
            </a:r>
            <a:r>
              <a:rPr lang="en-CA" dirty="0"/>
              <a:t>treatment is available</a:t>
            </a:r>
            <a:r>
              <a:rPr lang="en-CA" dirty="0" smtClean="0"/>
              <a:t>.</a:t>
            </a:r>
            <a:endParaRPr lang="en-GB" dirty="0"/>
          </a:p>
        </p:txBody>
      </p:sp>
    </p:spTree>
    <p:extLst>
      <p:ext uri="{BB962C8B-B14F-4D97-AF65-F5344CB8AC3E}">
        <p14:creationId xmlns:p14="http://schemas.microsoft.com/office/powerpoint/2010/main" val="1260913938"/>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Therapeutic Use Exemption</a:t>
            </a:r>
            <a:endParaRPr lang="en-US" dirty="0"/>
          </a:p>
        </p:txBody>
      </p:sp>
      <p:sp>
        <p:nvSpPr>
          <p:cNvPr id="3" name="Text Placeholder 2"/>
          <p:cNvSpPr>
            <a:spLocks noGrp="1"/>
          </p:cNvSpPr>
          <p:nvPr>
            <p:ph type="body" sz="quarter" idx="11"/>
          </p:nvPr>
        </p:nvSpPr>
        <p:spPr>
          <a:xfrm>
            <a:off x="1835150" y="1700213"/>
            <a:ext cx="6625282" cy="3745011"/>
          </a:xfrm>
        </p:spPr>
        <p:txBody>
          <a:bodyPr/>
          <a:lstStyle/>
          <a:p>
            <a:pPr lvl="0" fontAlgn="base"/>
            <a:r>
              <a:rPr lang="en-CA" dirty="0" smtClean="0"/>
              <a:t>If </a:t>
            </a:r>
            <a:r>
              <a:rPr lang="en-CA" dirty="0"/>
              <a:t>there are no alternatives, the athlete will need to apply for </a:t>
            </a:r>
            <a:r>
              <a:rPr lang="en-CA"/>
              <a:t>a </a:t>
            </a:r>
            <a:r>
              <a:rPr lang="en-CA" smtClean="0"/>
              <a:t>TUE.</a:t>
            </a:r>
            <a:endParaRPr lang="en-CA" dirty="0" smtClean="0"/>
          </a:p>
        </p:txBody>
      </p:sp>
    </p:spTree>
    <p:extLst>
      <p:ext uri="{BB962C8B-B14F-4D97-AF65-F5344CB8AC3E}">
        <p14:creationId xmlns:p14="http://schemas.microsoft.com/office/powerpoint/2010/main" val="1004553598"/>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Therapeutic Use Exemption</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lvl="0" fontAlgn="base"/>
            <a:r>
              <a:rPr lang="en-CA" spc="-100" dirty="0" smtClean="0"/>
              <a:t>The application form </a:t>
            </a:r>
            <a:r>
              <a:rPr lang="en-CA" dirty="0" smtClean="0"/>
              <a:t>can be found on the WCF website.</a:t>
            </a:r>
          </a:p>
          <a:p>
            <a:pPr lvl="0" fontAlgn="base"/>
            <a:endParaRPr lang="en-CA" sz="1800" dirty="0"/>
          </a:p>
          <a:p>
            <a:pPr lvl="0" fontAlgn="base"/>
            <a:r>
              <a:rPr lang="en-CA" dirty="0" smtClean="0"/>
              <a:t>Completed forms need to be returned to the WCF office before the specified deadline </a:t>
            </a:r>
            <a:br>
              <a:rPr lang="en-CA" dirty="0" smtClean="0"/>
            </a:br>
            <a:r>
              <a:rPr lang="en-CA" dirty="0" smtClean="0"/>
              <a:t>in order to be granted.</a:t>
            </a:r>
            <a:endParaRPr lang="en-GB" dirty="0"/>
          </a:p>
        </p:txBody>
      </p:sp>
    </p:spTree>
    <p:extLst>
      <p:ext uri="{BB962C8B-B14F-4D97-AF65-F5344CB8AC3E}">
        <p14:creationId xmlns:p14="http://schemas.microsoft.com/office/powerpoint/2010/main" val="756299476"/>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Prohibited List</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pPr marL="571500" lvl="0" indent="-571500" fontAlgn="base">
              <a:buFont typeface="Arial" charset="0"/>
              <a:buChar char="•"/>
            </a:pPr>
            <a:r>
              <a:rPr lang="en-CA" dirty="0" smtClean="0"/>
              <a:t>revised every year</a:t>
            </a:r>
          </a:p>
          <a:p>
            <a:pPr marL="571500" indent="-571500" fontAlgn="base">
              <a:buFont typeface="Arial" charset="0"/>
              <a:buChar char="•"/>
            </a:pPr>
            <a:r>
              <a:rPr lang="en-CA" dirty="0" smtClean="0"/>
              <a:t>current version: </a:t>
            </a:r>
          </a:p>
          <a:p>
            <a:pPr lvl="3" indent="0" fontAlgn="base">
              <a:buNone/>
            </a:pPr>
            <a:r>
              <a:rPr lang="en-CA" sz="3600" dirty="0" err="1" smtClean="0">
                <a:latin typeface="Gill Sans Light" charset="0"/>
                <a:ea typeface="Gill Sans Light" charset="0"/>
                <a:cs typeface="Gill Sans Light" charset="0"/>
              </a:rPr>
              <a:t>www.wada-ama.org</a:t>
            </a:r>
            <a:endParaRPr lang="en-GB" sz="3600" dirty="0">
              <a:latin typeface="Gill Sans Light" charset="0"/>
              <a:ea typeface="Gill Sans Light" charset="0"/>
              <a:cs typeface="Gill Sans Light" charset="0"/>
            </a:endParaRPr>
          </a:p>
        </p:txBody>
      </p:sp>
    </p:spTree>
    <p:extLst>
      <p:ext uri="{BB962C8B-B14F-4D97-AF65-F5344CB8AC3E}">
        <p14:creationId xmlns:p14="http://schemas.microsoft.com/office/powerpoint/2010/main" val="86535299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The Spirit of Curling</a:t>
            </a:r>
          </a:p>
        </p:txBody>
      </p:sp>
      <p:sp>
        <p:nvSpPr>
          <p:cNvPr id="3" name="Text Placeholder 2"/>
          <p:cNvSpPr>
            <a:spLocks noGrp="1"/>
          </p:cNvSpPr>
          <p:nvPr>
            <p:ph type="body" sz="quarter" idx="11"/>
          </p:nvPr>
        </p:nvSpPr>
        <p:spPr>
          <a:xfrm>
            <a:off x="1835150" y="1700213"/>
            <a:ext cx="6408738" cy="3889027"/>
          </a:xfrm>
        </p:spPr>
        <p:txBody>
          <a:bodyPr/>
          <a:lstStyle/>
          <a:p>
            <a:r>
              <a:rPr lang="en-US" dirty="0"/>
              <a:t>While the main object of the game of curling is to determine the relative skill of the players, the spirit of the game demands good sportsmanship, kindly feeling and </a:t>
            </a:r>
            <a:r>
              <a:rPr lang="en-US" dirty="0" err="1"/>
              <a:t>honourable</a:t>
            </a:r>
            <a:r>
              <a:rPr lang="en-US" dirty="0"/>
              <a:t> conduct. </a:t>
            </a:r>
          </a:p>
        </p:txBody>
      </p:sp>
    </p:spTree>
    <p:extLst>
      <p:ext uri="{BB962C8B-B14F-4D97-AF65-F5344CB8AC3E}">
        <p14:creationId xmlns:p14="http://schemas.microsoft.com/office/powerpoint/2010/main" val="1049759555"/>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The Doping Control Process</a:t>
            </a:r>
          </a:p>
        </p:txBody>
      </p:sp>
      <p:pic>
        <p:nvPicPr>
          <p:cNvPr id="4" name="World Anti-Doping Agency - The Doping Control Process for Athle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1"/>
          </a:xfrm>
          <a:prstGeom prst="rect">
            <a:avLst/>
          </a:prstGeom>
        </p:spPr>
      </p:pic>
    </p:spTree>
    <p:extLst>
      <p:ext uri="{BB962C8B-B14F-4D97-AF65-F5344CB8AC3E}">
        <p14:creationId xmlns:p14="http://schemas.microsoft.com/office/powerpoint/2010/main" val="279513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Online Resources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GB" dirty="0" smtClean="0"/>
              <a:t>www.worldcurling.org</a:t>
            </a:r>
          </a:p>
          <a:p>
            <a:endParaRPr lang="en-GB" sz="1800" dirty="0" smtClean="0"/>
          </a:p>
          <a:p>
            <a:r>
              <a:rPr lang="en-GB" dirty="0" smtClean="0"/>
              <a:t>www.wada-ama.org</a:t>
            </a:r>
          </a:p>
          <a:p>
            <a:endParaRPr lang="en-GB" sz="1800" dirty="0" smtClean="0"/>
          </a:p>
          <a:p>
            <a:r>
              <a:rPr lang="en-CA" dirty="0" err="1" smtClean="0"/>
              <a:t>www.globaldro.com</a:t>
            </a:r>
            <a:endParaRPr lang="en-GB" dirty="0"/>
          </a:p>
        </p:txBody>
      </p:sp>
    </p:spTree>
    <p:extLst>
      <p:ext uri="{BB962C8B-B14F-4D97-AF65-F5344CB8AC3E}">
        <p14:creationId xmlns:p14="http://schemas.microsoft.com/office/powerpoint/2010/main" val="123210381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Length of Games</a:t>
            </a:r>
            <a:endParaRPr lang="en-US" dirty="0"/>
          </a:p>
        </p:txBody>
      </p:sp>
    </p:spTree>
    <p:extLst>
      <p:ext uri="{BB962C8B-B14F-4D97-AF65-F5344CB8AC3E}">
        <p14:creationId xmlns:p14="http://schemas.microsoft.com/office/powerpoint/2010/main" val="1412996818"/>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Length of Games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If 10 ends are scheduled, a minimum of 6 ends must be completed during round robin and tie-breaker games and 8 ends during play-off games.</a:t>
            </a:r>
          </a:p>
        </p:txBody>
      </p:sp>
    </p:spTree>
    <p:extLst>
      <p:ext uri="{BB962C8B-B14F-4D97-AF65-F5344CB8AC3E}">
        <p14:creationId xmlns:p14="http://schemas.microsoft.com/office/powerpoint/2010/main" val="1494303355"/>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Length of Games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If 8 ends are scheduled, </a:t>
            </a:r>
            <a:r>
              <a:rPr lang="en-US" dirty="0" smtClean="0"/>
              <a:t>a minimum </a:t>
            </a:r>
            <a:r>
              <a:rPr lang="en-US" dirty="0" smtClean="0"/>
              <a:t>of 6 ends must </a:t>
            </a:r>
            <a:r>
              <a:rPr lang="en-US" dirty="0" smtClean="0"/>
              <a:t>be </a:t>
            </a:r>
            <a:r>
              <a:rPr lang="en-US" dirty="0" smtClean="0"/>
              <a:t>completed in all games.</a:t>
            </a:r>
          </a:p>
        </p:txBody>
      </p:sp>
    </p:spTree>
    <p:extLst>
      <p:ext uri="{BB962C8B-B14F-4D97-AF65-F5344CB8AC3E}">
        <p14:creationId xmlns:p14="http://schemas.microsoft.com/office/powerpoint/2010/main" val="494618745"/>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Length of Games</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smtClean="0"/>
              <a:t>Teams have to concede once </a:t>
            </a:r>
            <a:r>
              <a:rPr lang="en-US" dirty="0" smtClean="0"/>
              <a:t>the minimum number of ends has been completed and they are arithmetically eliminated.</a:t>
            </a:r>
          </a:p>
        </p:txBody>
      </p:sp>
    </p:spTree>
    <p:extLst>
      <p:ext uri="{BB962C8B-B14F-4D97-AF65-F5344CB8AC3E}">
        <p14:creationId xmlns:p14="http://schemas.microsoft.com/office/powerpoint/2010/main" val="1276413554"/>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Pre-game Practice</a:t>
            </a:r>
            <a:endParaRPr lang="en-US" dirty="0"/>
          </a:p>
        </p:txBody>
      </p:sp>
    </p:spTree>
    <p:extLst>
      <p:ext uri="{BB962C8B-B14F-4D97-AF65-F5344CB8AC3E}">
        <p14:creationId xmlns:p14="http://schemas.microsoft.com/office/powerpoint/2010/main" val="984879960"/>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p:txBody>
          <a:bodyPr/>
          <a:lstStyle/>
          <a:p>
            <a:r>
              <a:rPr lang="en-US" dirty="0" smtClean="0"/>
              <a:t>Each team is allowed a pre-game practice on the sheet they will be playing.</a:t>
            </a:r>
          </a:p>
          <a:p>
            <a:endParaRPr lang="en-US" sz="1800" dirty="0" smtClean="0"/>
          </a:p>
        </p:txBody>
      </p:sp>
    </p:spTree>
    <p:extLst>
      <p:ext uri="{BB962C8B-B14F-4D97-AF65-F5344CB8AC3E}">
        <p14:creationId xmlns:p14="http://schemas.microsoft.com/office/powerpoint/2010/main" val="481301300"/>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p:txBody>
          <a:bodyPr/>
          <a:lstStyle/>
          <a:p>
            <a:r>
              <a:rPr lang="en-US" dirty="0"/>
              <a:t>Each team is given a pre-determined amount of time as outlined in the Team Meeting Document.</a:t>
            </a:r>
          </a:p>
          <a:p>
            <a:endParaRPr lang="en-US" sz="1800" dirty="0" smtClean="0"/>
          </a:p>
        </p:txBody>
      </p:sp>
    </p:spTree>
    <p:extLst>
      <p:ext uri="{BB962C8B-B14F-4D97-AF65-F5344CB8AC3E}">
        <p14:creationId xmlns:p14="http://schemas.microsoft.com/office/powerpoint/2010/main" val="1496885451"/>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p:txBody>
          <a:bodyPr/>
          <a:lstStyle/>
          <a:p>
            <a:r>
              <a:rPr lang="en-US" dirty="0" smtClean="0"/>
              <a:t>Pre-game practice usually starts 30 minutes before the scheduled game time.</a:t>
            </a:r>
          </a:p>
          <a:p>
            <a:endParaRPr lang="en-US" sz="1800" dirty="0"/>
          </a:p>
          <a:p>
            <a:r>
              <a:rPr lang="en-US" dirty="0"/>
              <a:t>You can only practice with your designated stones.</a:t>
            </a:r>
          </a:p>
          <a:p>
            <a:endParaRPr lang="en-US" dirty="0" smtClean="0"/>
          </a:p>
        </p:txBody>
      </p:sp>
    </p:spTree>
    <p:extLst>
      <p:ext uri="{BB962C8B-B14F-4D97-AF65-F5344CB8AC3E}">
        <p14:creationId xmlns:p14="http://schemas.microsoft.com/office/powerpoint/2010/main" val="92698357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a:t>The Spirit of Curling</a:t>
            </a:r>
          </a:p>
        </p:txBody>
      </p:sp>
      <p:sp>
        <p:nvSpPr>
          <p:cNvPr id="3" name="Text Placeholder 2"/>
          <p:cNvSpPr>
            <a:spLocks noGrp="1"/>
          </p:cNvSpPr>
          <p:nvPr>
            <p:ph type="body" sz="quarter" idx="11"/>
          </p:nvPr>
        </p:nvSpPr>
        <p:spPr>
          <a:xfrm>
            <a:off x="1835150" y="1700213"/>
            <a:ext cx="6408738" cy="3889027"/>
          </a:xfrm>
        </p:spPr>
        <p:txBody>
          <a:bodyPr/>
          <a:lstStyle/>
          <a:p>
            <a:r>
              <a:rPr lang="en-US"/>
              <a:t>This spirit should influence both the interpretation and application of the rules of the game and also the conduct of all participants on and off the Ice.</a:t>
            </a:r>
            <a:endParaRPr lang="en-US" dirty="0"/>
          </a:p>
        </p:txBody>
      </p:sp>
    </p:spTree>
    <p:extLst>
      <p:ext uri="{BB962C8B-B14F-4D97-AF65-F5344CB8AC3E}">
        <p14:creationId xmlns:p14="http://schemas.microsoft.com/office/powerpoint/2010/main" val="834622564"/>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The team listed first in the schedule practices first.</a:t>
            </a:r>
          </a:p>
          <a:p>
            <a:endParaRPr lang="en-US" sz="1800" dirty="0"/>
          </a:p>
          <a:p>
            <a:r>
              <a:rPr lang="en-US" dirty="0"/>
              <a:t>5 players, </a:t>
            </a:r>
            <a:r>
              <a:rPr lang="en-US" dirty="0" smtClean="0"/>
              <a:t>coach </a:t>
            </a:r>
            <a:r>
              <a:rPr lang="en-US" dirty="0"/>
              <a:t>and </a:t>
            </a:r>
            <a:r>
              <a:rPr lang="en-US" dirty="0" smtClean="0"/>
              <a:t>the second </a:t>
            </a:r>
            <a:br>
              <a:rPr lang="en-US" dirty="0" smtClean="0"/>
            </a:br>
            <a:r>
              <a:rPr lang="en-US" dirty="0" smtClean="0"/>
              <a:t>team </a:t>
            </a:r>
            <a:r>
              <a:rPr lang="en-US" dirty="0"/>
              <a:t>official are allowed on-ice</a:t>
            </a:r>
            <a:r>
              <a:rPr lang="en-US" dirty="0" smtClean="0"/>
              <a:t>.</a:t>
            </a:r>
            <a:endParaRPr lang="en-US" dirty="0"/>
          </a:p>
        </p:txBody>
      </p:sp>
    </p:spTree>
    <p:extLst>
      <p:ext uri="{BB962C8B-B14F-4D97-AF65-F5344CB8AC3E}">
        <p14:creationId xmlns:p14="http://schemas.microsoft.com/office/powerpoint/2010/main" val="2135098380"/>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An umpire will control the practice.</a:t>
            </a:r>
          </a:p>
          <a:p>
            <a:endParaRPr lang="en-US" sz="1800" dirty="0"/>
          </a:p>
          <a:p>
            <a:r>
              <a:rPr lang="en-CA" dirty="0" smtClean="0"/>
              <a:t>Please </a:t>
            </a:r>
            <a:r>
              <a:rPr lang="en-CA" dirty="0"/>
              <a:t>wait for the appropriate announcement before beginning </a:t>
            </a:r>
            <a:r>
              <a:rPr lang="en-CA" dirty="0" smtClean="0"/>
              <a:t>practice </a:t>
            </a:r>
            <a:r>
              <a:rPr lang="en-CA" dirty="0"/>
              <a:t>or checking the stones.</a:t>
            </a:r>
            <a:r>
              <a:rPr lang="en-US" dirty="0"/>
              <a:t> </a:t>
            </a:r>
          </a:p>
        </p:txBody>
      </p:sp>
    </p:spTree>
    <p:extLst>
      <p:ext uri="{BB962C8B-B14F-4D97-AF65-F5344CB8AC3E}">
        <p14:creationId xmlns:p14="http://schemas.microsoft.com/office/powerpoint/2010/main" val="1438721050"/>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Pre-game Practice</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Speed traps are not allowed to be used during pre-game practice.</a:t>
            </a:r>
            <a:endParaRPr lang="en-US" dirty="0"/>
          </a:p>
        </p:txBody>
      </p:sp>
    </p:spTree>
    <p:extLst>
      <p:ext uri="{BB962C8B-B14F-4D97-AF65-F5344CB8AC3E}">
        <p14:creationId xmlns:p14="http://schemas.microsoft.com/office/powerpoint/2010/main" val="27948233"/>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4"/>
          </a:xfrm>
        </p:spPr>
      </p:pic>
    </p:spTree>
    <p:extLst>
      <p:ext uri="{BB962C8B-B14F-4D97-AF65-F5344CB8AC3E}">
        <p14:creationId xmlns:p14="http://schemas.microsoft.com/office/powerpoint/2010/main" val="726125796"/>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Last Stone Draw</a:t>
            </a:r>
            <a:endParaRPr lang="en-US" dirty="0"/>
          </a:p>
        </p:txBody>
      </p:sp>
    </p:spTree>
    <p:extLst>
      <p:ext uri="{BB962C8B-B14F-4D97-AF65-F5344CB8AC3E}">
        <p14:creationId xmlns:p14="http://schemas.microsoft.com/office/powerpoint/2010/main" val="1807042141"/>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 </a:t>
            </a:r>
            <a:r>
              <a:rPr lang="en-US" sz="3200" dirty="0" smtClean="0"/>
              <a:t>(LSD)</a:t>
            </a:r>
            <a:endParaRPr lang="en-US" sz="3200" dirty="0"/>
          </a:p>
        </p:txBody>
      </p:sp>
      <p:sp>
        <p:nvSpPr>
          <p:cNvPr id="3" name="Text Placeholder 2"/>
          <p:cNvSpPr>
            <a:spLocks noGrp="1"/>
          </p:cNvSpPr>
          <p:nvPr>
            <p:ph type="body" sz="quarter" idx="11"/>
          </p:nvPr>
        </p:nvSpPr>
        <p:spPr>
          <a:xfrm>
            <a:off x="1835150" y="1700213"/>
            <a:ext cx="6408738" cy="3817019"/>
          </a:xfrm>
        </p:spPr>
        <p:txBody>
          <a:bodyPr/>
          <a:lstStyle/>
          <a:p>
            <a:r>
              <a:rPr lang="en-US" dirty="0" smtClean="0"/>
              <a:t>At the conclusion of each team’s pre-game practice, two stones will be delivered to the tee at the home end by different players.</a:t>
            </a:r>
          </a:p>
          <a:p>
            <a:endParaRPr lang="en-US" sz="1800" dirty="0"/>
          </a:p>
          <a:p>
            <a:r>
              <a:rPr lang="en-US" dirty="0" smtClean="0"/>
              <a:t>One minute will be allocated for each delivery.</a:t>
            </a:r>
          </a:p>
        </p:txBody>
      </p:sp>
    </p:spTree>
    <p:extLst>
      <p:ext uri="{BB962C8B-B14F-4D97-AF65-F5344CB8AC3E}">
        <p14:creationId xmlns:p14="http://schemas.microsoft.com/office/powerpoint/2010/main" val="1458608999"/>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An umpire will control the LSDs.</a:t>
            </a:r>
          </a:p>
          <a:p>
            <a:endParaRPr lang="en-US" sz="1800" dirty="0"/>
          </a:p>
          <a:p>
            <a:r>
              <a:rPr lang="en-CA" dirty="0" smtClean="0"/>
              <a:t>Please </a:t>
            </a:r>
            <a:r>
              <a:rPr lang="en-CA" dirty="0"/>
              <a:t>wait for the appropriate announcement before </a:t>
            </a:r>
            <a:r>
              <a:rPr lang="en-CA" dirty="0" smtClean="0"/>
              <a:t>delivering your LSD.</a:t>
            </a:r>
            <a:r>
              <a:rPr lang="en-US" dirty="0" smtClean="0"/>
              <a:t> </a:t>
            </a:r>
            <a:endParaRPr lang="en-US" dirty="0"/>
          </a:p>
        </p:txBody>
      </p:sp>
    </p:spTree>
    <p:extLst>
      <p:ext uri="{BB962C8B-B14F-4D97-AF65-F5344CB8AC3E}">
        <p14:creationId xmlns:p14="http://schemas.microsoft.com/office/powerpoint/2010/main" val="1736955999"/>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The first stone is delivered with a clockwise rotation then measured.</a:t>
            </a:r>
          </a:p>
          <a:p>
            <a:endParaRPr lang="en-US" sz="1800" dirty="0"/>
          </a:p>
          <a:p>
            <a:r>
              <a:rPr lang="en-US" dirty="0" smtClean="0"/>
              <a:t>The second stone is delivered with a counter-clockwise rotation then measured.</a:t>
            </a:r>
            <a:endParaRPr lang="en-US" dirty="0"/>
          </a:p>
        </p:txBody>
      </p:sp>
    </p:spTree>
    <p:extLst>
      <p:ext uri="{BB962C8B-B14F-4D97-AF65-F5344CB8AC3E}">
        <p14:creationId xmlns:p14="http://schemas.microsoft.com/office/powerpoint/2010/main" val="659513825"/>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Any one of the five players on the team can deliver the stone.</a:t>
            </a:r>
          </a:p>
          <a:p>
            <a:endParaRPr lang="en-US" sz="1800" dirty="0"/>
          </a:p>
          <a:p>
            <a:r>
              <a:rPr lang="en-US" dirty="0" smtClean="0"/>
              <a:t>The player does not have to play in the upcoming game.</a:t>
            </a:r>
            <a:endParaRPr lang="en-US" dirty="0"/>
          </a:p>
        </p:txBody>
      </p:sp>
    </p:spTree>
    <p:extLst>
      <p:ext uri="{BB962C8B-B14F-4D97-AF65-F5344CB8AC3E}">
        <p14:creationId xmlns:p14="http://schemas.microsoft.com/office/powerpoint/2010/main" val="767770561"/>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One team member will hold the brush in the house at the home end.</a:t>
            </a:r>
          </a:p>
          <a:p>
            <a:endParaRPr lang="en-US" sz="1800" dirty="0"/>
          </a:p>
          <a:p>
            <a:r>
              <a:rPr lang="en-US" dirty="0" smtClean="0"/>
              <a:t>Normal sweeping rules will apply.</a:t>
            </a:r>
            <a:endParaRPr lang="en-US" dirty="0"/>
          </a:p>
        </p:txBody>
      </p:sp>
    </p:spTree>
    <p:extLst>
      <p:ext uri="{BB962C8B-B14F-4D97-AF65-F5344CB8AC3E}">
        <p14:creationId xmlns:p14="http://schemas.microsoft.com/office/powerpoint/2010/main" val="61907679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Pre-event Documents</a:t>
            </a:r>
            <a:endParaRPr lang="en-US" dirty="0"/>
          </a:p>
        </p:txBody>
      </p:sp>
    </p:spTree>
    <p:extLst>
      <p:ext uri="{BB962C8B-B14F-4D97-AF65-F5344CB8AC3E}">
        <p14:creationId xmlns:p14="http://schemas.microsoft.com/office/powerpoint/2010/main" val="1498253478"/>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Stones stopping outside the house will be recorded with 199.6 cm (maximum distance).</a:t>
            </a:r>
          </a:p>
        </p:txBody>
      </p:sp>
    </p:spTree>
    <p:extLst>
      <p:ext uri="{BB962C8B-B14F-4D97-AF65-F5344CB8AC3E}">
        <p14:creationId xmlns:p14="http://schemas.microsoft.com/office/powerpoint/2010/main" val="755083121"/>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Stones covering the tee will be measured from two holes at the edge of the 4 foot circle.</a:t>
            </a:r>
          </a:p>
          <a:p>
            <a:endParaRPr lang="en-US" sz="1800" dirty="0"/>
          </a:p>
          <a:p>
            <a:r>
              <a:rPr lang="en-US" dirty="0" smtClean="0"/>
              <a:t>These two locations make a 90° angle from the centre hole.</a:t>
            </a:r>
          </a:p>
        </p:txBody>
      </p:sp>
    </p:spTree>
    <p:extLst>
      <p:ext uri="{BB962C8B-B14F-4D97-AF65-F5344CB8AC3E}">
        <p14:creationId xmlns:p14="http://schemas.microsoft.com/office/powerpoint/2010/main" val="97463719"/>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smtClean="0"/>
              <a:t>The team with the lesser LSD total will have the choice of first or second stone in the first end.</a:t>
            </a:r>
          </a:p>
          <a:p>
            <a:endParaRPr lang="en-US" sz="1800" dirty="0"/>
          </a:p>
        </p:txBody>
      </p:sp>
    </p:spTree>
    <p:extLst>
      <p:ext uri="{BB962C8B-B14F-4D97-AF65-F5344CB8AC3E}">
        <p14:creationId xmlns:p14="http://schemas.microsoft.com/office/powerpoint/2010/main" val="1344783688"/>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Last Stone Draw</a:t>
            </a:r>
            <a:endParaRPr lang="en-US" dirty="0"/>
          </a:p>
        </p:txBody>
      </p:sp>
      <p:sp>
        <p:nvSpPr>
          <p:cNvPr id="3" name="Text Placeholder 2"/>
          <p:cNvSpPr>
            <a:spLocks noGrp="1"/>
          </p:cNvSpPr>
          <p:nvPr>
            <p:ph type="body" sz="quarter" idx="11"/>
          </p:nvPr>
        </p:nvSpPr>
        <p:spPr/>
        <p:txBody>
          <a:bodyPr/>
          <a:lstStyle/>
          <a:p>
            <a:r>
              <a:rPr lang="en-US" dirty="0"/>
              <a:t>It is assumed the team will choose second stone in the first end.</a:t>
            </a:r>
          </a:p>
          <a:p>
            <a:endParaRPr lang="en-US" sz="1800" dirty="0"/>
          </a:p>
          <a:p>
            <a:r>
              <a:rPr lang="en-US" dirty="0" smtClean="0"/>
              <a:t>If a team chooses not to take last stone first end, they must notify the umpire before the start of their pre-game practice.</a:t>
            </a:r>
          </a:p>
        </p:txBody>
      </p:sp>
    </p:spTree>
    <p:extLst>
      <p:ext uri="{BB962C8B-B14F-4D97-AF65-F5344CB8AC3E}">
        <p14:creationId xmlns:p14="http://schemas.microsoft.com/office/powerpoint/2010/main" val="294496970"/>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3"/>
          </a:xfrm>
        </p:spPr>
      </p:pic>
    </p:spTree>
    <p:extLst>
      <p:ext uri="{BB962C8B-B14F-4D97-AF65-F5344CB8AC3E}">
        <p14:creationId xmlns:p14="http://schemas.microsoft.com/office/powerpoint/2010/main" val="2053262260"/>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Game Timing</a:t>
            </a:r>
            <a:endParaRPr lang="en-US" dirty="0"/>
          </a:p>
        </p:txBody>
      </p:sp>
    </p:spTree>
    <p:extLst>
      <p:ext uri="{BB962C8B-B14F-4D97-AF65-F5344CB8AC3E}">
        <p14:creationId xmlns:p14="http://schemas.microsoft.com/office/powerpoint/2010/main" val="458683260"/>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30 minutes for 8 end game.</a:t>
            </a:r>
            <a:br>
              <a:rPr lang="en-US" dirty="0" smtClean="0"/>
            </a:br>
            <a:r>
              <a:rPr lang="en-US" sz="1800" dirty="0" smtClean="0"/>
              <a:t/>
            </a:r>
            <a:br>
              <a:rPr lang="en-US" sz="1800" dirty="0" smtClean="0"/>
            </a:br>
            <a:r>
              <a:rPr lang="en-US" dirty="0" smtClean="0"/>
              <a:t>38 minutes for 10 end game.</a:t>
            </a:r>
          </a:p>
        </p:txBody>
      </p:sp>
    </p:spTree>
    <p:extLst>
      <p:ext uri="{BB962C8B-B14F-4D97-AF65-F5344CB8AC3E}">
        <p14:creationId xmlns:p14="http://schemas.microsoft.com/office/powerpoint/2010/main" val="1276425552"/>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86" y="0"/>
            <a:ext cx="9142413" cy="5853683"/>
          </a:xfrm>
        </p:spPr>
      </p:pic>
    </p:spTree>
    <p:extLst>
      <p:ext uri="{BB962C8B-B14F-4D97-AF65-F5344CB8AC3E}">
        <p14:creationId xmlns:p14="http://schemas.microsoft.com/office/powerpoint/2010/main" val="931017615"/>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Clock starts: </a:t>
            </a:r>
          </a:p>
          <a:p>
            <a:pPr marL="571500" indent="-571500">
              <a:buFont typeface="Arial" charset="0"/>
              <a:buChar char="•"/>
            </a:pPr>
            <a:r>
              <a:rPr lang="en-US" dirty="0" smtClean="0"/>
              <a:t>after the first and subsequent stones of an end has come to rest (or crossed the backline) and the field of play is relinquished to the other team</a:t>
            </a:r>
          </a:p>
        </p:txBody>
      </p:sp>
    </p:spTree>
    <p:extLst>
      <p:ext uri="{BB962C8B-B14F-4D97-AF65-F5344CB8AC3E}">
        <p14:creationId xmlns:p14="http://schemas.microsoft.com/office/powerpoint/2010/main" val="1902082589"/>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r>
              <a:rPr lang="en-US" dirty="0" smtClean="0"/>
              <a:t>Game Timing</a:t>
            </a:r>
            <a:endParaRPr lang="en-US" dirty="0"/>
          </a:p>
        </p:txBody>
      </p:sp>
      <p:sp>
        <p:nvSpPr>
          <p:cNvPr id="3" name="Text Placeholder 2"/>
          <p:cNvSpPr>
            <a:spLocks noGrp="1"/>
          </p:cNvSpPr>
          <p:nvPr>
            <p:ph type="body" sz="quarter" idx="11"/>
          </p:nvPr>
        </p:nvSpPr>
        <p:spPr>
          <a:xfrm>
            <a:off x="1835150" y="1700213"/>
            <a:ext cx="6408738" cy="3745011"/>
          </a:xfrm>
        </p:spPr>
        <p:txBody>
          <a:bodyPr/>
          <a:lstStyle/>
          <a:p>
            <a:r>
              <a:rPr lang="en-US" dirty="0" smtClean="0"/>
              <a:t>Clock starts: </a:t>
            </a:r>
          </a:p>
          <a:p>
            <a:pPr marL="571500" indent="-571500">
              <a:buFont typeface="Arial" charset="0"/>
              <a:buChar char="•"/>
            </a:pPr>
            <a:r>
              <a:rPr lang="en-US" dirty="0" smtClean="0"/>
              <a:t>all stones displaced due to violations by the delivering team have been replaced</a:t>
            </a:r>
          </a:p>
        </p:txBody>
      </p:sp>
    </p:spTree>
    <p:extLst>
      <p:ext uri="{BB962C8B-B14F-4D97-AF65-F5344CB8AC3E}">
        <p14:creationId xmlns:p14="http://schemas.microsoft.com/office/powerpoint/2010/main" val="127432804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F Presentation Template" id="{9E56242A-E2BB-6E4E-B1EE-8DD6DA7FEC57}" vid="{923E80E5-4968-CD40-9B7D-5CCCB4F969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19859</TotalTime>
  <Words>2948</Words>
  <Application>Microsoft Macintosh PowerPoint</Application>
  <PresentationFormat>On-screen Show (4:3)</PresentationFormat>
  <Paragraphs>462</Paragraphs>
  <Slides>148</Slides>
  <Notes>101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148</vt:i4>
      </vt:variant>
    </vt:vector>
  </HeadingPairs>
  <TitlesOfParts>
    <vt:vector size="155" baseType="lpstr">
      <vt:lpstr>Arial</vt:lpstr>
      <vt:lpstr>Calibri</vt:lpstr>
      <vt:lpstr>Gill Sans</vt:lpstr>
      <vt:lpstr>Gill Sans Light</vt:lpstr>
      <vt:lpstr>Gill Sans SemiBold</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S.G. Arnold Associates, Inc.</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Arnold</dc:creator>
  <cp:lastModifiedBy>Scott Arnold</cp:lastModifiedBy>
  <cp:revision>133</cp:revision>
  <cp:lastPrinted>2015-10-08T19:05:08Z</cp:lastPrinted>
  <dcterms:created xsi:type="dcterms:W3CDTF">2015-10-02T15:51:29Z</dcterms:created>
  <dcterms:modified xsi:type="dcterms:W3CDTF">2016-10-12T20:19:11Z</dcterms:modified>
</cp:coreProperties>
</file>