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6" r:id="rId5"/>
    <p:sldId id="303" r:id="rId6"/>
    <p:sldId id="263" r:id="rId7"/>
    <p:sldId id="262" r:id="rId8"/>
    <p:sldId id="302" r:id="rId9"/>
    <p:sldId id="264" r:id="rId10"/>
    <p:sldId id="294" r:id="rId11"/>
    <p:sldId id="295" r:id="rId12"/>
    <p:sldId id="297" r:id="rId13"/>
    <p:sldId id="266" r:id="rId14"/>
    <p:sldId id="265" r:id="rId15"/>
    <p:sldId id="267" r:id="rId16"/>
    <p:sldId id="270" r:id="rId17"/>
    <p:sldId id="271" r:id="rId18"/>
    <p:sldId id="272" r:id="rId19"/>
    <p:sldId id="298" r:id="rId20"/>
    <p:sldId id="299" r:id="rId21"/>
    <p:sldId id="273" r:id="rId22"/>
    <p:sldId id="274" r:id="rId23"/>
    <p:sldId id="301" r:id="rId24"/>
    <p:sldId id="261" r:id="rId25"/>
    <p:sldId id="300" r:id="rId26"/>
    <p:sldId id="27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C64616-9EF3-4925-89B7-4C3D891CC2CA}" v="1" dt="2023-08-27T18:20:15.264"/>
    <p1510:client id="{2F41B727-C906-4CE3-AA14-351C85E2D3BB}" v="31" dt="2023-08-27T17:26:52.143"/>
    <p1510:client id="{54A11F77-FEED-487E-9371-2D2B585F201F}" v="26" dt="2023-08-27T16:52:34.060"/>
    <p1510:client id="{5F3B3EBE-1A29-4542-BA22-251CB23E2E26}" v="2" dt="2023-08-27T18:01:35.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92" autoAdjust="0"/>
    <p:restoredTop sz="95928" autoAdjust="0"/>
  </p:normalViewPr>
  <p:slideViewPr>
    <p:cSldViewPr snapToGrid="0">
      <p:cViewPr varScale="1">
        <p:scale>
          <a:sx n="114" d="100"/>
          <a:sy n="114" d="100"/>
        </p:scale>
        <p:origin x="2034" y="84"/>
      </p:cViewPr>
      <p:guideLst/>
    </p:cSldViewPr>
  </p:slideViewPr>
  <p:outlineViewPr>
    <p:cViewPr>
      <p:scale>
        <a:sx n="33" d="100"/>
        <a:sy n="33" d="100"/>
      </p:scale>
      <p:origin x="0" y="-6018"/>
    </p:cViewPr>
  </p:outlineViewPr>
  <p:notesTextViewPr>
    <p:cViewPr>
      <p:scale>
        <a:sx n="1" d="1"/>
        <a:sy n="1" d="1"/>
      </p:scale>
      <p:origin x="0" y="0"/>
    </p:cViewPr>
  </p:notesTextViewPr>
  <p:notesViewPr>
    <p:cSldViewPr snapToGrid="0">
      <p:cViewPr varScale="1">
        <p:scale>
          <a:sx n="86" d="100"/>
          <a:sy n="86" d="100"/>
        </p:scale>
        <p:origin x="386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33254-2E95-43D3-B8F4-544348BC2ECA}" type="datetimeFigureOut">
              <a:rPr lang="en-US" smtClean="0"/>
              <a:t>2023/09/22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4FCB9-AFD2-433C-9B58-55FCEE193EC0}" type="slidenum">
              <a:rPr lang="en-US" smtClean="0"/>
              <a:t>‹#›</a:t>
            </a:fld>
            <a:endParaRPr lang="en-US"/>
          </a:p>
        </p:txBody>
      </p:sp>
    </p:spTree>
    <p:extLst>
      <p:ext uri="{BB962C8B-B14F-4D97-AF65-F5344CB8AC3E}">
        <p14:creationId xmlns:p14="http://schemas.microsoft.com/office/powerpoint/2010/main" val="4270235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84FCB9-AFD2-433C-9B58-55FCEE193EC0}" type="slidenum">
              <a:rPr lang="en-US" smtClean="0"/>
              <a:t>1</a:t>
            </a:fld>
            <a:endParaRPr lang="en-US"/>
          </a:p>
        </p:txBody>
      </p:sp>
    </p:spTree>
    <p:extLst>
      <p:ext uri="{BB962C8B-B14F-4D97-AF65-F5344CB8AC3E}">
        <p14:creationId xmlns:p14="http://schemas.microsoft.com/office/powerpoint/2010/main" val="1013203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17</a:t>
            </a:fld>
            <a:endParaRPr lang="en-US"/>
          </a:p>
        </p:txBody>
      </p:sp>
    </p:spTree>
    <p:extLst>
      <p:ext uri="{BB962C8B-B14F-4D97-AF65-F5344CB8AC3E}">
        <p14:creationId xmlns:p14="http://schemas.microsoft.com/office/powerpoint/2010/main" val="2063423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 Arial"/>
              </a:rPr>
              <a:t>After the Commander informs the complainant and the subject of the complaint of their right to appeal, The Complainant and subject will sign and date the DA form 7279, Part III, to acknowledge receiving this information. </a:t>
            </a:r>
          </a:p>
          <a:p>
            <a:r>
              <a:rPr lang="en-US" sz="1200" dirty="0">
                <a:latin typeface=" Arial"/>
              </a:rPr>
              <a:t>Consistent with the limitations of the Privacy Act and other applicable statues, the Commander will provide both the complainant and subject with a memorandum that summaries the results of the investigation including whether the allegations were substantiated. </a:t>
            </a:r>
          </a:p>
          <a:p>
            <a:r>
              <a:rPr lang="en-US" sz="1200" dirty="0">
                <a:latin typeface=" Arial"/>
              </a:rPr>
              <a:t>If the complainant or subject perceives the investigation failed to reveal all relevant facts to substantiate the allegations, or that the actions taken by the command on their behalf were insufficient to resolve the complaint both the complainant and the subject have the right to submit an appeal. The complainant may not appeal the actions taken against the subject if any were taken. </a:t>
            </a:r>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18</a:t>
            </a:fld>
            <a:endParaRPr lang="en-US"/>
          </a:p>
        </p:txBody>
      </p:sp>
    </p:spTree>
    <p:extLst>
      <p:ext uri="{BB962C8B-B14F-4D97-AF65-F5344CB8AC3E}">
        <p14:creationId xmlns:p14="http://schemas.microsoft.com/office/powerpoint/2010/main" val="300857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 Arial"/>
              </a:rPr>
              <a:t>The complainant or subject must provide a brief statement that identifies the basis of the appeal on DA 7279. </a:t>
            </a:r>
          </a:p>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19</a:t>
            </a:fld>
            <a:endParaRPr lang="en-US"/>
          </a:p>
        </p:txBody>
      </p:sp>
    </p:spTree>
    <p:extLst>
      <p:ext uri="{BB962C8B-B14F-4D97-AF65-F5344CB8AC3E}">
        <p14:creationId xmlns:p14="http://schemas.microsoft.com/office/powerpoint/2010/main" val="1025901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56356" y="4400550"/>
            <a:ext cx="5415844" cy="4133850"/>
          </a:xfrm>
        </p:spPr>
        <p:txBody>
          <a:bodyPr/>
          <a:lstStyle/>
          <a:p>
            <a:pPr marL="228600" indent="-228600">
              <a:buAutoNum type="arabicParenBoth"/>
            </a:pPr>
            <a:endParaRPr lang="en-US" sz="1100" dirty="0"/>
          </a:p>
        </p:txBody>
      </p:sp>
      <p:sp>
        <p:nvSpPr>
          <p:cNvPr id="4" name="Slide Number Placeholder 3"/>
          <p:cNvSpPr>
            <a:spLocks noGrp="1"/>
          </p:cNvSpPr>
          <p:nvPr>
            <p:ph type="sldNum" sz="quarter" idx="5"/>
          </p:nvPr>
        </p:nvSpPr>
        <p:spPr/>
        <p:txBody>
          <a:bodyPr/>
          <a:lstStyle/>
          <a:p>
            <a:fld id="{CF84FCB9-AFD2-433C-9B58-55FCEE193EC0}" type="slidenum">
              <a:rPr lang="en-US" smtClean="0"/>
              <a:t>21</a:t>
            </a:fld>
            <a:endParaRPr lang="en-US"/>
          </a:p>
        </p:txBody>
      </p:sp>
    </p:spTree>
    <p:extLst>
      <p:ext uri="{BB962C8B-B14F-4D97-AF65-F5344CB8AC3E}">
        <p14:creationId xmlns:p14="http://schemas.microsoft.com/office/powerpoint/2010/main" val="727390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Commanders or MEO professionals will prepare an MFR, which will include information indicating the nature of the complaint and identifying pertinent information to assist in the identification of the organization’s command climate</a:t>
            </a:r>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22</a:t>
            </a:fld>
            <a:endParaRPr lang="en-US"/>
          </a:p>
        </p:txBody>
      </p:sp>
    </p:spTree>
    <p:extLst>
      <p:ext uri="{BB962C8B-B14F-4D97-AF65-F5344CB8AC3E}">
        <p14:creationId xmlns:p14="http://schemas.microsoft.com/office/powerpoint/2010/main" val="147978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3</a:t>
            </a:fld>
            <a:endParaRPr lang="en-US"/>
          </a:p>
        </p:txBody>
      </p:sp>
    </p:spTree>
    <p:extLst>
      <p:ext uri="{BB962C8B-B14F-4D97-AF65-F5344CB8AC3E}">
        <p14:creationId xmlns:p14="http://schemas.microsoft.com/office/powerpoint/2010/main" val="42040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5"/>
          </p:nvPr>
        </p:nvSpPr>
        <p:spPr/>
        <p:txBody>
          <a:bodyPr/>
          <a:lstStyle/>
          <a:p>
            <a:fld id="{CF84FCB9-AFD2-433C-9B58-55FCEE193EC0}" type="slidenum">
              <a:rPr lang="en-US" smtClean="0"/>
              <a:t>4</a:t>
            </a:fld>
            <a:endParaRPr lang="en-US"/>
          </a:p>
        </p:txBody>
      </p:sp>
    </p:spTree>
    <p:extLst>
      <p:ext uri="{BB962C8B-B14F-4D97-AF65-F5344CB8AC3E}">
        <p14:creationId xmlns:p14="http://schemas.microsoft.com/office/powerpoint/2010/main" val="2417894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5</a:t>
            </a:fld>
            <a:endParaRPr lang="en-US"/>
          </a:p>
        </p:txBody>
      </p:sp>
    </p:spTree>
    <p:extLst>
      <p:ext uri="{BB962C8B-B14F-4D97-AF65-F5344CB8AC3E}">
        <p14:creationId xmlns:p14="http://schemas.microsoft.com/office/powerpoint/2010/main" val="1612160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6</a:t>
            </a:fld>
            <a:endParaRPr lang="en-US"/>
          </a:p>
        </p:txBody>
      </p:sp>
    </p:spTree>
    <p:extLst>
      <p:ext uri="{BB962C8B-B14F-4D97-AF65-F5344CB8AC3E}">
        <p14:creationId xmlns:p14="http://schemas.microsoft.com/office/powerpoint/2010/main" val="3530735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84FCB9-AFD2-433C-9B58-55FCEE193EC0}" type="slidenum">
              <a:rPr lang="en-US" smtClean="0"/>
              <a:t>10</a:t>
            </a:fld>
            <a:endParaRPr lang="en-US"/>
          </a:p>
        </p:txBody>
      </p:sp>
    </p:spTree>
    <p:extLst>
      <p:ext uri="{BB962C8B-B14F-4D97-AF65-F5344CB8AC3E}">
        <p14:creationId xmlns:p14="http://schemas.microsoft.com/office/powerpoint/2010/main" val="1514371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84FCB9-AFD2-433C-9B58-55FCEE193EC0}" type="slidenum">
              <a:rPr lang="en-US" smtClean="0"/>
              <a:t>11</a:t>
            </a:fld>
            <a:endParaRPr lang="en-US"/>
          </a:p>
        </p:txBody>
      </p:sp>
    </p:spTree>
    <p:extLst>
      <p:ext uri="{BB962C8B-B14F-4D97-AF65-F5344CB8AC3E}">
        <p14:creationId xmlns:p14="http://schemas.microsoft.com/office/powerpoint/2010/main" val="2963227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12</a:t>
            </a:fld>
            <a:endParaRPr lang="en-US"/>
          </a:p>
        </p:txBody>
      </p:sp>
    </p:spTree>
    <p:extLst>
      <p:ext uri="{BB962C8B-B14F-4D97-AF65-F5344CB8AC3E}">
        <p14:creationId xmlns:p14="http://schemas.microsoft.com/office/powerpoint/2010/main" val="338871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 Arial"/>
              </a:rPr>
              <a:t>Commanders have the full range of administrative actions available to them to deal with violators of the Army MEO and harassment policies.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 Arial"/>
              </a:rPr>
              <a:t>Violators of Army policies on MEO and harassment, whose conduct violates a punitive article of the UCMJ, may be charged and prosecuted.</a:t>
            </a:r>
          </a:p>
          <a:p>
            <a:endParaRPr lang="en-US" dirty="0"/>
          </a:p>
        </p:txBody>
      </p:sp>
      <p:sp>
        <p:nvSpPr>
          <p:cNvPr id="4" name="Slide Number Placeholder 3"/>
          <p:cNvSpPr>
            <a:spLocks noGrp="1"/>
          </p:cNvSpPr>
          <p:nvPr>
            <p:ph type="sldNum" sz="quarter" idx="5"/>
          </p:nvPr>
        </p:nvSpPr>
        <p:spPr/>
        <p:txBody>
          <a:bodyPr/>
          <a:lstStyle/>
          <a:p>
            <a:fld id="{CF84FCB9-AFD2-433C-9B58-55FCEE193EC0}" type="slidenum">
              <a:rPr lang="en-US" smtClean="0"/>
              <a:t>16</a:t>
            </a:fld>
            <a:endParaRPr lang="en-US"/>
          </a:p>
        </p:txBody>
      </p:sp>
    </p:spTree>
    <p:extLst>
      <p:ext uri="{BB962C8B-B14F-4D97-AF65-F5344CB8AC3E}">
        <p14:creationId xmlns:p14="http://schemas.microsoft.com/office/powerpoint/2010/main" val="1819752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1741753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43079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78010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1060770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36954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258150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321706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2110470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48091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85016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267009-AE78-4BD2-8EA7-C5604FE97ED3}" type="datetimeFigureOut">
              <a:rPr lang="en-US" smtClean="0"/>
              <a:t>2023/09/22</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010DE06-F661-4ADF-A35E-29BDB3BA459B}" type="slidenum">
              <a:rPr lang="en-US" smtClean="0"/>
              <a:t>‹#›</a:t>
            </a:fld>
            <a:endParaRPr lang="en-US"/>
          </a:p>
        </p:txBody>
      </p:sp>
    </p:spTree>
    <p:extLst>
      <p:ext uri="{BB962C8B-B14F-4D97-AF65-F5344CB8AC3E}">
        <p14:creationId xmlns:p14="http://schemas.microsoft.com/office/powerpoint/2010/main" val="366638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E6034211-7790-CF40-9F8C-FE12CA1EBAF6}"/>
              </a:ext>
            </a:extLst>
          </p:cNvPr>
          <p:cNvSpPr txBox="1">
            <a:spLocks/>
          </p:cNvSpPr>
          <p:nvPr userDrawn="1"/>
        </p:nvSpPr>
        <p:spPr>
          <a:xfrm>
            <a:off x="8483104" y="6645441"/>
            <a:ext cx="685800" cy="228600"/>
          </a:xfrm>
          <a:prstGeom prst="rect">
            <a:avLst/>
          </a:prstGeom>
        </p:spPr>
        <p:txBody>
          <a:bodyPr anchor="ctr"/>
          <a:lstStyle>
            <a:lvl1pPr algn="r">
              <a:defRPr sz="1000" b="1">
                <a:solidFill>
                  <a:schemeClr val="bg1">
                    <a:lumMod val="65000"/>
                  </a:schemeClr>
                </a:solidFill>
              </a:defRPr>
            </a:lvl1pPr>
          </a:lstStyle>
          <a:p>
            <a:pPr>
              <a:defRPr/>
            </a:pPr>
            <a:fld id="{D0F5AB1F-22C3-4F53-8C7A-77D05EADED2E}" type="slidenum">
              <a:rPr lang="en-US" i="1" smtClean="0">
                <a:solidFill>
                  <a:prstClr val="black"/>
                </a:solidFill>
                <a:latin typeface=" Arial"/>
              </a:rPr>
              <a:pPr>
                <a:defRPr/>
              </a:pPr>
              <a:t>‹#›</a:t>
            </a:fld>
            <a:endParaRPr lang="en-US" i="1" dirty="0">
              <a:solidFill>
                <a:prstClr val="black"/>
              </a:solidFill>
              <a:latin typeface=" Arial"/>
            </a:endParaRPr>
          </a:p>
        </p:txBody>
      </p:sp>
      <p:sp>
        <p:nvSpPr>
          <p:cNvPr id="8" name="Parallelogram 7">
            <a:extLst>
              <a:ext uri="{FF2B5EF4-FFF2-40B4-BE49-F238E27FC236}">
                <a16:creationId xmlns:a16="http://schemas.microsoft.com/office/drawing/2014/main" id="{FEA8744B-EC79-0401-9387-6576CA22AE35}"/>
              </a:ext>
            </a:extLst>
          </p:cNvPr>
          <p:cNvSpPr/>
          <p:nvPr userDrawn="1"/>
        </p:nvSpPr>
        <p:spPr>
          <a:xfrm>
            <a:off x="727164" y="649034"/>
            <a:ext cx="7055208" cy="45719"/>
          </a:xfrm>
          <a:prstGeom prst="parallelogram">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Parallelogram 20">
            <a:extLst>
              <a:ext uri="{FF2B5EF4-FFF2-40B4-BE49-F238E27FC236}">
                <a16:creationId xmlns:a16="http://schemas.microsoft.com/office/drawing/2014/main" id="{699207B4-6E77-D72B-BF80-AD1B3E442753}"/>
              </a:ext>
            </a:extLst>
          </p:cNvPr>
          <p:cNvSpPr>
            <a:spLocks noChangeArrowheads="1"/>
          </p:cNvSpPr>
          <p:nvPr userDrawn="1"/>
        </p:nvSpPr>
        <p:spPr bwMode="auto">
          <a:xfrm>
            <a:off x="152400" y="6607043"/>
            <a:ext cx="8839200" cy="53976"/>
          </a:xfrm>
          <a:prstGeom prst="parallelogram">
            <a:avLst>
              <a:gd name="adj" fmla="val 25241"/>
            </a:avLst>
          </a:prstGeom>
          <a:solidFill>
            <a:srgbClr val="4A452A"/>
          </a:solidFill>
          <a:ln w="25400" algn="ctr">
            <a:solidFill>
              <a:srgbClr val="4A452A"/>
            </a:solidFill>
            <a:miter lim="800000"/>
            <a:headEnd/>
            <a:tailEnd/>
          </a:ln>
        </p:spPr>
        <p:txBody>
          <a:bodyPr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defRPr/>
            </a:pPr>
            <a:endParaRPr lang="en-US" altLang="en-US">
              <a:solidFill>
                <a:srgbClr val="FFFFFF"/>
              </a:solidFill>
              <a:latin typeface="Calibri" panose="020F0502020204030204" pitchFamily="34" charset="0"/>
            </a:endParaRPr>
          </a:p>
        </p:txBody>
      </p:sp>
      <p:pic>
        <p:nvPicPr>
          <p:cNvPr id="10" name="Picture 21" descr="army logo.jpg">
            <a:extLst>
              <a:ext uri="{FF2B5EF4-FFF2-40B4-BE49-F238E27FC236}">
                <a16:creationId xmlns:a16="http://schemas.microsoft.com/office/drawing/2014/main" id="{F8EF9BBB-F036-A0B1-59AF-D126CB008867}"/>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0325" y="63500"/>
            <a:ext cx="5969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5">
            <a:extLst>
              <a:ext uri="{FF2B5EF4-FFF2-40B4-BE49-F238E27FC236}">
                <a16:creationId xmlns:a16="http://schemas.microsoft.com/office/drawing/2014/main" id="{1D92502F-96BB-5610-1D9B-A2E0EDB05C77}"/>
              </a:ext>
            </a:extLst>
          </p:cNvPr>
          <p:cNvSpPr txBox="1">
            <a:spLocks noChangeArrowheads="1"/>
          </p:cNvSpPr>
          <p:nvPr userDrawn="1"/>
        </p:nvSpPr>
        <p:spPr bwMode="auto">
          <a:xfrm>
            <a:off x="485487" y="6642100"/>
            <a:ext cx="354584" cy="196400"/>
          </a:xfrm>
          <a:prstGeom prst="rect">
            <a:avLst/>
          </a:prstGeom>
          <a:solidFill>
            <a:srgbClr val="00B05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lnSpc>
                <a:spcPts val="800"/>
              </a:lnSpc>
              <a:defRPr/>
            </a:pPr>
            <a:r>
              <a:rPr lang="en-US" altLang="en-US" sz="800" b="1" i="1" dirty="0">
                <a:solidFill>
                  <a:srgbClr val="FFFFFF"/>
                </a:solidFill>
                <a:latin typeface="Calibri" panose="020F0502020204030204" pitchFamily="34" charset="0"/>
              </a:rPr>
              <a:t> CUI</a:t>
            </a:r>
          </a:p>
        </p:txBody>
      </p:sp>
      <p:sp>
        <p:nvSpPr>
          <p:cNvPr id="15" name="Rectangle 12">
            <a:extLst>
              <a:ext uri="{FF2B5EF4-FFF2-40B4-BE49-F238E27FC236}">
                <a16:creationId xmlns:a16="http://schemas.microsoft.com/office/drawing/2014/main" id="{07288D1C-7B18-32A5-0A2F-C934052A21D4}"/>
              </a:ext>
            </a:extLst>
          </p:cNvPr>
          <p:cNvSpPr>
            <a:spLocks noChangeArrowheads="1"/>
          </p:cNvSpPr>
          <p:nvPr userDrawn="1"/>
        </p:nvSpPr>
        <p:spPr bwMode="auto">
          <a:xfrm>
            <a:off x="3511454" y="6651625"/>
            <a:ext cx="21210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defRPr/>
            </a:pPr>
            <a:r>
              <a:rPr lang="en-US" altLang="en-US" sz="1000" b="1" i="1" dirty="0">
                <a:solidFill>
                  <a:srgbClr val="000000"/>
                </a:solidFill>
                <a:latin typeface="Arial" panose="020B0604020202020204" pitchFamily="34" charset="0"/>
              </a:rPr>
              <a:t>Leadership, Energy, Execution</a:t>
            </a:r>
          </a:p>
        </p:txBody>
      </p:sp>
      <p:sp>
        <p:nvSpPr>
          <p:cNvPr id="16" name="TextBox 15">
            <a:extLst>
              <a:ext uri="{FF2B5EF4-FFF2-40B4-BE49-F238E27FC236}">
                <a16:creationId xmlns:a16="http://schemas.microsoft.com/office/drawing/2014/main" id="{6940FF84-8E3C-3C62-E633-9872B372F2F5}"/>
              </a:ext>
            </a:extLst>
          </p:cNvPr>
          <p:cNvSpPr txBox="1"/>
          <p:nvPr userDrawn="1"/>
        </p:nvSpPr>
        <p:spPr>
          <a:xfrm>
            <a:off x="7566124" y="6643851"/>
            <a:ext cx="1471878" cy="253916"/>
          </a:xfrm>
          <a:prstGeom prst="rect">
            <a:avLst/>
          </a:prstGeom>
          <a:noFill/>
        </p:spPr>
        <p:txBody>
          <a:bodyPr wrap="none" rtlCol="0">
            <a:spAutoFit/>
          </a:bodyPr>
          <a:lstStyle/>
          <a:p>
            <a:r>
              <a:rPr lang="en-US" sz="1050" b="1" i="1" dirty="0"/>
              <a:t>MEO Symposium Team</a:t>
            </a:r>
          </a:p>
        </p:txBody>
      </p:sp>
      <p:pic>
        <p:nvPicPr>
          <p:cNvPr id="2" name="Picture 2">
            <a:extLst>
              <a:ext uri="{FF2B5EF4-FFF2-40B4-BE49-F238E27FC236}">
                <a16:creationId xmlns:a16="http://schemas.microsoft.com/office/drawing/2014/main" id="{766B916A-B7A8-4945-4868-883E3119B1A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3025" y="67733"/>
            <a:ext cx="1390650" cy="664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494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249B1-E868-D710-5338-53DB8D28C44F}"/>
              </a:ext>
            </a:extLst>
          </p:cNvPr>
          <p:cNvSpPr>
            <a:spLocks noGrp="1"/>
          </p:cNvSpPr>
          <p:nvPr>
            <p:ph type="ctrTitle"/>
          </p:nvPr>
        </p:nvSpPr>
        <p:spPr>
          <a:xfrm>
            <a:off x="621145" y="0"/>
            <a:ext cx="7772400" cy="678873"/>
          </a:xfrm>
        </p:spPr>
        <p:txBody>
          <a:bodyPr/>
          <a:lstStyle/>
          <a:p>
            <a:r>
              <a:rPr lang="en-US" sz="3200" dirty="0">
                <a:latin typeface=" Arial"/>
              </a:rPr>
              <a:t>FY23  USARC MEO Symposium</a:t>
            </a:r>
          </a:p>
        </p:txBody>
      </p:sp>
      <p:sp>
        <p:nvSpPr>
          <p:cNvPr id="3" name="Subtitle 2">
            <a:extLst>
              <a:ext uri="{FF2B5EF4-FFF2-40B4-BE49-F238E27FC236}">
                <a16:creationId xmlns:a16="http://schemas.microsoft.com/office/drawing/2014/main" id="{73B0CF69-6BA3-E39E-BF18-EFABBEF991EE}"/>
              </a:ext>
            </a:extLst>
          </p:cNvPr>
          <p:cNvSpPr>
            <a:spLocks noGrp="1"/>
          </p:cNvSpPr>
          <p:nvPr>
            <p:ph type="subTitle" idx="1"/>
          </p:nvPr>
        </p:nvSpPr>
        <p:spPr>
          <a:xfrm>
            <a:off x="957129" y="2093720"/>
            <a:ext cx="6872955" cy="2119357"/>
          </a:xfrm>
        </p:spPr>
        <p:txBody>
          <a:bodyPr/>
          <a:lstStyle/>
          <a:p>
            <a:pPr algn="ctr"/>
            <a:r>
              <a:rPr lang="en-US" sz="4000" dirty="0">
                <a:latin typeface=" Arial"/>
              </a:rPr>
              <a:t>Military Equal Opportunity (MEO) and Harassment Complaint Processing System </a:t>
            </a:r>
          </a:p>
          <a:p>
            <a:pPr algn="ctr"/>
            <a:endParaRPr lang="en-US" sz="3200" dirty="0"/>
          </a:p>
          <a:p>
            <a:pPr algn="ctr"/>
            <a:endParaRPr lang="en-US" sz="4000" dirty="0"/>
          </a:p>
          <a:p>
            <a:pPr algn="ctr"/>
            <a:r>
              <a:rPr lang="en-US" sz="2000" dirty="0">
                <a:latin typeface=" Arial"/>
              </a:rPr>
              <a:t>MSG Teresa Alford</a:t>
            </a:r>
          </a:p>
        </p:txBody>
      </p:sp>
    </p:spTree>
    <p:extLst>
      <p:ext uri="{BB962C8B-B14F-4D97-AF65-F5344CB8AC3E}">
        <p14:creationId xmlns:p14="http://schemas.microsoft.com/office/powerpoint/2010/main" val="3946914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F50CA-1F55-1814-A258-0467158F0688}"/>
              </a:ext>
            </a:extLst>
          </p:cNvPr>
          <p:cNvSpPr>
            <a:spLocks noGrp="1"/>
          </p:cNvSpPr>
          <p:nvPr>
            <p:ph type="title"/>
          </p:nvPr>
        </p:nvSpPr>
        <p:spPr>
          <a:xfrm>
            <a:off x="2043112" y="84245"/>
            <a:ext cx="5057775" cy="710215"/>
          </a:xfrm>
        </p:spPr>
        <p:txBody>
          <a:bodyPr/>
          <a:lstStyle/>
          <a:p>
            <a:r>
              <a:rPr lang="en-US" sz="3200" dirty="0">
                <a:latin typeface=" Arial"/>
              </a:rPr>
              <a:t>Formal Complaint Process</a:t>
            </a:r>
            <a:endParaRPr lang="en-US" sz="2800" dirty="0"/>
          </a:p>
        </p:txBody>
      </p:sp>
      <p:sp>
        <p:nvSpPr>
          <p:cNvPr id="3" name="Content Placeholder 2">
            <a:extLst>
              <a:ext uri="{FF2B5EF4-FFF2-40B4-BE49-F238E27FC236}">
                <a16:creationId xmlns:a16="http://schemas.microsoft.com/office/drawing/2014/main" id="{40A72C4F-4333-174C-F71C-C2B0F50BBBB8}"/>
              </a:ext>
            </a:extLst>
          </p:cNvPr>
          <p:cNvSpPr>
            <a:spLocks noGrp="1"/>
          </p:cNvSpPr>
          <p:nvPr>
            <p:ph idx="1"/>
          </p:nvPr>
        </p:nvSpPr>
        <p:spPr>
          <a:xfrm>
            <a:off x="628649" y="1231435"/>
            <a:ext cx="8210627" cy="1968284"/>
          </a:xfrm>
        </p:spPr>
        <p:txBody>
          <a:bodyPr lIns="91440" tIns="45720" rIns="91440" bIns="45720" anchor="t"/>
          <a:lstStyle/>
          <a:p>
            <a:r>
              <a:rPr lang="en-US" sz="2000" dirty="0">
                <a:latin typeface=" Arial"/>
              </a:rPr>
              <a:t>Explain the investigation process to the complainant</a:t>
            </a:r>
          </a:p>
          <a:p>
            <a:r>
              <a:rPr lang="en-US" sz="2000" dirty="0">
                <a:latin typeface=" Arial"/>
              </a:rPr>
              <a:t>Ensure DA 7279 is clear and signed by the Soldier</a:t>
            </a:r>
          </a:p>
          <a:p>
            <a:r>
              <a:rPr lang="en-US" sz="2000" dirty="0">
                <a:latin typeface=" Arial"/>
              </a:rPr>
              <a:t>Assemble the complaint documentation for provision and briefing</a:t>
            </a:r>
          </a:p>
          <a:p>
            <a:r>
              <a:rPr lang="en-US" sz="2000" dirty="0">
                <a:latin typeface=" Arial"/>
              </a:rPr>
              <a:t>Within 3 calendar days of complaint receipt, refer complaint to the appropriate commander</a:t>
            </a:r>
          </a:p>
          <a:p>
            <a:r>
              <a:rPr lang="en-US" sz="2000" dirty="0">
                <a:latin typeface=" Arial"/>
              </a:rPr>
              <a:t>MEO professional taking complaint will notify commander at their level (complaint is referred to lowest level)</a:t>
            </a:r>
          </a:p>
          <a:p>
            <a:r>
              <a:rPr lang="en-US" sz="2000" dirty="0">
                <a:latin typeface=" Arial"/>
              </a:rPr>
              <a:t>Prepare the reprisal plan</a:t>
            </a:r>
          </a:p>
          <a:p>
            <a:r>
              <a:rPr lang="en-US" sz="2000" b="1" dirty="0">
                <a:latin typeface=" Arial"/>
              </a:rPr>
              <a:t>Draft recommended questions with the investigating officer (IO)</a:t>
            </a:r>
          </a:p>
          <a:p>
            <a:r>
              <a:rPr lang="en-US" sz="2000" dirty="0">
                <a:latin typeface=" Arial"/>
              </a:rPr>
              <a:t>Enter complaint information into the database</a:t>
            </a:r>
          </a:p>
          <a:p>
            <a:r>
              <a:rPr lang="en-US" sz="2000" dirty="0">
                <a:latin typeface=" Arial"/>
              </a:rPr>
              <a:t>Monitor the progress of the complaint</a:t>
            </a:r>
          </a:p>
          <a:p>
            <a:r>
              <a:rPr lang="en-US" sz="2000" dirty="0">
                <a:latin typeface=" Arial"/>
              </a:rPr>
              <a:t>Complete an MEO review</a:t>
            </a:r>
          </a:p>
          <a:p>
            <a:r>
              <a:rPr lang="en-US" sz="2000" dirty="0">
                <a:latin typeface=" Arial"/>
              </a:rPr>
              <a:t>Keep complaint for 15 years from date of initial filing</a:t>
            </a:r>
          </a:p>
          <a:p>
            <a:endParaRPr lang="en-US" sz="2000" dirty="0">
              <a:latin typeface=" Arial"/>
            </a:endParaRPr>
          </a:p>
          <a:p>
            <a:pPr marL="0" indent="0">
              <a:buNone/>
            </a:pPr>
            <a:endParaRPr lang="en-US" dirty="0"/>
          </a:p>
        </p:txBody>
      </p:sp>
      <p:sp>
        <p:nvSpPr>
          <p:cNvPr id="4" name="TextBox 3">
            <a:extLst>
              <a:ext uri="{FF2B5EF4-FFF2-40B4-BE49-F238E27FC236}">
                <a16:creationId xmlns:a16="http://schemas.microsoft.com/office/drawing/2014/main" id="{E68D40A8-BA48-B1D0-3074-117C634F0FCE}"/>
              </a:ext>
            </a:extLst>
          </p:cNvPr>
          <p:cNvSpPr txBox="1"/>
          <p:nvPr/>
        </p:nvSpPr>
        <p:spPr>
          <a:xfrm>
            <a:off x="2602995" y="692858"/>
            <a:ext cx="3476625" cy="461665"/>
          </a:xfrm>
          <a:prstGeom prst="rect">
            <a:avLst/>
          </a:prstGeom>
          <a:noFill/>
        </p:spPr>
        <p:txBody>
          <a:bodyPr wrap="square" rtlCol="0">
            <a:spAutoFit/>
          </a:bodyPr>
          <a:lstStyle/>
          <a:p>
            <a:r>
              <a:rPr lang="en-US" sz="2400" dirty="0">
                <a:latin typeface=" Arial"/>
              </a:rPr>
              <a:t>MEO Professional Role</a:t>
            </a:r>
          </a:p>
        </p:txBody>
      </p:sp>
    </p:spTree>
    <p:extLst>
      <p:ext uri="{BB962C8B-B14F-4D97-AF65-F5344CB8AC3E}">
        <p14:creationId xmlns:p14="http://schemas.microsoft.com/office/powerpoint/2010/main" val="1234342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6721-EC3F-06F6-4028-830E3B89908C}"/>
              </a:ext>
            </a:extLst>
          </p:cNvPr>
          <p:cNvSpPr>
            <a:spLocks noGrp="1"/>
          </p:cNvSpPr>
          <p:nvPr>
            <p:ph type="title"/>
          </p:nvPr>
        </p:nvSpPr>
        <p:spPr>
          <a:xfrm>
            <a:off x="2491288" y="679037"/>
            <a:ext cx="4317369" cy="719093"/>
          </a:xfrm>
        </p:spPr>
        <p:txBody>
          <a:bodyPr/>
          <a:lstStyle/>
          <a:p>
            <a:r>
              <a:rPr lang="en-US" sz="2400" dirty="0">
                <a:latin typeface=" Arial"/>
              </a:rPr>
              <a:t>7a and 7b of the 7279</a:t>
            </a:r>
            <a:br>
              <a:rPr lang="en-US" sz="4000" dirty="0"/>
            </a:br>
            <a:endParaRPr lang="en-US" sz="4000" dirty="0"/>
          </a:p>
        </p:txBody>
      </p:sp>
      <p:pic>
        <p:nvPicPr>
          <p:cNvPr id="9" name="Content Placeholder 8">
            <a:extLst>
              <a:ext uri="{FF2B5EF4-FFF2-40B4-BE49-F238E27FC236}">
                <a16:creationId xmlns:a16="http://schemas.microsoft.com/office/drawing/2014/main" id="{7CE12EB7-47CF-7134-DE1B-7F6316723D0A}"/>
              </a:ext>
            </a:extLst>
          </p:cNvPr>
          <p:cNvPicPr>
            <a:picLocks noGrp="1" noChangeAspect="1"/>
          </p:cNvPicPr>
          <p:nvPr>
            <p:ph idx="1"/>
          </p:nvPr>
        </p:nvPicPr>
        <p:blipFill>
          <a:blip r:embed="rId3"/>
          <a:stretch>
            <a:fillRect/>
          </a:stretch>
        </p:blipFill>
        <p:spPr>
          <a:xfrm>
            <a:off x="266698" y="1450328"/>
            <a:ext cx="8443588" cy="2750694"/>
          </a:xfrm>
        </p:spPr>
      </p:pic>
      <p:sp>
        <p:nvSpPr>
          <p:cNvPr id="3" name="TextBox 2">
            <a:extLst>
              <a:ext uri="{FF2B5EF4-FFF2-40B4-BE49-F238E27FC236}">
                <a16:creationId xmlns:a16="http://schemas.microsoft.com/office/drawing/2014/main" id="{AD46451F-BE94-7AAB-7112-FB09A9B6F4B1}"/>
              </a:ext>
            </a:extLst>
          </p:cNvPr>
          <p:cNvSpPr txBox="1"/>
          <p:nvPr/>
        </p:nvSpPr>
        <p:spPr>
          <a:xfrm>
            <a:off x="347931" y="4407969"/>
            <a:ext cx="8281122" cy="707886"/>
          </a:xfrm>
          <a:prstGeom prst="rect">
            <a:avLst/>
          </a:prstGeom>
          <a:noFill/>
        </p:spPr>
        <p:txBody>
          <a:bodyPr wrap="square" rtlCol="0">
            <a:spAutoFit/>
          </a:bodyPr>
          <a:lstStyle/>
          <a:p>
            <a:r>
              <a:rPr lang="en-US" sz="2000" dirty="0">
                <a:latin typeface=" Arial"/>
              </a:rPr>
              <a:t>*Ensure block 7a clearly states the basis of the complaint and who the complaint is against</a:t>
            </a:r>
          </a:p>
        </p:txBody>
      </p:sp>
      <p:sp>
        <p:nvSpPr>
          <p:cNvPr id="4" name="TextBox 3">
            <a:extLst>
              <a:ext uri="{FF2B5EF4-FFF2-40B4-BE49-F238E27FC236}">
                <a16:creationId xmlns:a16="http://schemas.microsoft.com/office/drawing/2014/main" id="{AA795293-D164-F3CB-0203-5E313390724C}"/>
              </a:ext>
            </a:extLst>
          </p:cNvPr>
          <p:cNvSpPr txBox="1"/>
          <p:nvPr/>
        </p:nvSpPr>
        <p:spPr>
          <a:xfrm flipH="1">
            <a:off x="572568" y="221942"/>
            <a:ext cx="8137718" cy="523220"/>
          </a:xfrm>
          <a:prstGeom prst="rect">
            <a:avLst/>
          </a:prstGeom>
          <a:noFill/>
        </p:spPr>
        <p:txBody>
          <a:bodyPr wrap="square" rtlCol="0">
            <a:spAutoFit/>
          </a:bodyPr>
          <a:lstStyle/>
          <a:p>
            <a:r>
              <a:rPr lang="en-US" sz="2800" dirty="0">
                <a:latin typeface=" Arial"/>
              </a:rPr>
              <a:t>Equal Opportunity and Harassment Complaint</a:t>
            </a:r>
          </a:p>
        </p:txBody>
      </p:sp>
    </p:spTree>
    <p:extLst>
      <p:ext uri="{BB962C8B-B14F-4D97-AF65-F5344CB8AC3E}">
        <p14:creationId xmlns:p14="http://schemas.microsoft.com/office/powerpoint/2010/main" val="837366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FBCEF-3ABF-4461-5DAD-9A7E7C95C93E}"/>
              </a:ext>
            </a:extLst>
          </p:cNvPr>
          <p:cNvSpPr>
            <a:spLocks noGrp="1"/>
          </p:cNvSpPr>
          <p:nvPr>
            <p:ph type="title"/>
          </p:nvPr>
        </p:nvSpPr>
        <p:spPr>
          <a:xfrm>
            <a:off x="1866900" y="143608"/>
            <a:ext cx="5276850" cy="747347"/>
          </a:xfrm>
        </p:spPr>
        <p:txBody>
          <a:bodyPr/>
          <a:lstStyle/>
          <a:p>
            <a:r>
              <a:rPr lang="en-US" sz="3200" dirty="0">
                <a:latin typeface=" Arial"/>
              </a:rPr>
              <a:t>Formal Complaint Process</a:t>
            </a:r>
          </a:p>
        </p:txBody>
      </p:sp>
      <p:sp>
        <p:nvSpPr>
          <p:cNvPr id="3" name="Content Placeholder 2">
            <a:extLst>
              <a:ext uri="{FF2B5EF4-FFF2-40B4-BE49-F238E27FC236}">
                <a16:creationId xmlns:a16="http://schemas.microsoft.com/office/drawing/2014/main" id="{27A96BFE-481E-10FA-61AD-5CB831C80770}"/>
              </a:ext>
            </a:extLst>
          </p:cNvPr>
          <p:cNvSpPr>
            <a:spLocks noGrp="1"/>
          </p:cNvSpPr>
          <p:nvPr>
            <p:ph idx="1"/>
          </p:nvPr>
        </p:nvSpPr>
        <p:spPr>
          <a:xfrm>
            <a:off x="167054" y="1163515"/>
            <a:ext cx="8634046" cy="4323431"/>
          </a:xfrm>
        </p:spPr>
        <p:txBody>
          <a:bodyPr lIns="91440" tIns="45720" rIns="91440" bIns="45720" anchor="t"/>
          <a:lstStyle/>
          <a:p>
            <a:pPr marL="342900" indent="-342900">
              <a:buFont typeface="Arial" panose="020B0604020202020204" pitchFamily="34" charset="0"/>
              <a:buChar char="•"/>
            </a:pPr>
            <a:r>
              <a:rPr lang="en-US" sz="2000" dirty="0">
                <a:latin typeface=" Arial"/>
              </a:rPr>
              <a:t>Ensure that the complainant has been sworn to the complaint (DA 7279)</a:t>
            </a:r>
          </a:p>
          <a:p>
            <a:pPr marL="342900" indent="-342900">
              <a:buFont typeface="Arial" panose="020B0604020202020204" pitchFamily="34" charset="0"/>
              <a:buChar char="•"/>
            </a:pPr>
            <a:r>
              <a:rPr lang="en-US" sz="2000" dirty="0">
                <a:latin typeface=" Arial"/>
              </a:rPr>
              <a:t>Complete and acknowledge receipt of DA Form 7279</a:t>
            </a:r>
          </a:p>
          <a:p>
            <a:pPr marL="342900" indent="-342900">
              <a:buFont typeface="Arial" panose="020B0604020202020204" pitchFamily="34" charset="0"/>
              <a:buChar char="•"/>
            </a:pPr>
            <a:r>
              <a:rPr lang="en-US" sz="2000" dirty="0">
                <a:latin typeface=" Arial"/>
              </a:rPr>
              <a:t>Commence, or cause the commencement of the investigation of the complaint within 5 calendar days of receipt</a:t>
            </a:r>
          </a:p>
          <a:p>
            <a:pPr marL="342900" indent="-342900">
              <a:buFont typeface="Arial" panose="020B0604020202020204" pitchFamily="34" charset="0"/>
              <a:buChar char="•"/>
            </a:pPr>
            <a:r>
              <a:rPr lang="en-US" sz="2000" dirty="0">
                <a:latin typeface=" Arial"/>
              </a:rPr>
              <a:t>Inform the complainant and subject of the commencement of the investigation</a:t>
            </a:r>
          </a:p>
          <a:p>
            <a:pPr marL="342900" indent="-342900"/>
            <a:r>
              <a:rPr lang="en-US" sz="2000" dirty="0">
                <a:latin typeface=" Arial"/>
              </a:rPr>
              <a:t>Inform the </a:t>
            </a:r>
            <a:r>
              <a:rPr lang="en-US" sz="2000" b="1" dirty="0">
                <a:latin typeface=" Arial"/>
              </a:rPr>
              <a:t>Special Court Martial Authority (SPMCA) or the first General Court Martial Convening Authority (GCMCA)</a:t>
            </a:r>
            <a:r>
              <a:rPr lang="en-US" sz="2000" dirty="0">
                <a:latin typeface=" Arial"/>
              </a:rPr>
              <a:t> of the complaint within 5 calendar days of complaint receipt</a:t>
            </a:r>
          </a:p>
          <a:p>
            <a:pPr marL="342900" indent="-342900"/>
            <a:r>
              <a:rPr lang="en-US" sz="2000" dirty="0">
                <a:latin typeface=" Arial"/>
              </a:rPr>
              <a:t>Conduct the investigation within prescribed timelines</a:t>
            </a:r>
          </a:p>
          <a:p>
            <a:pPr marL="342900" indent="-342900"/>
            <a:r>
              <a:rPr lang="en-US" sz="2000" dirty="0">
                <a:latin typeface=" Arial"/>
              </a:rPr>
              <a:t>Provide a progress report to the SPCMCA or GCMCA every 14 days</a:t>
            </a:r>
          </a:p>
          <a:p>
            <a:pPr marL="342900" indent="-342900"/>
            <a:r>
              <a:rPr lang="en-US" sz="2000" dirty="0">
                <a:latin typeface=" Arial"/>
              </a:rPr>
              <a:t>Provide a progress report to the complainant and subject every 14 days</a:t>
            </a:r>
          </a:p>
          <a:p>
            <a:pPr marL="342900" indent="-342900"/>
            <a:r>
              <a:rPr lang="en-US" sz="2000" dirty="0">
                <a:latin typeface=" Arial"/>
              </a:rPr>
              <a:t>The entire complaint process will be completed within 60 days</a:t>
            </a:r>
          </a:p>
          <a:p>
            <a:pPr marL="342900" indent="-342900"/>
            <a:r>
              <a:rPr lang="en-US" sz="2000" dirty="0">
                <a:latin typeface=" Arial"/>
              </a:rPr>
              <a:t>Advise complainant and subject (in writing) of outcome and appeal process.</a:t>
            </a:r>
          </a:p>
          <a:p>
            <a:pPr marL="342900" indent="-342900">
              <a:buFont typeface="Arial" panose="020B0604020202020204" pitchFamily="34" charset="0"/>
              <a:buChar char="•"/>
            </a:pPr>
            <a:endParaRPr lang="en-US" sz="2000" dirty="0">
              <a:latin typeface=" Arial"/>
            </a:endParaRPr>
          </a:p>
          <a:p>
            <a:pPr marL="342900" indent="-342900">
              <a:buFont typeface="Arial" panose="020B0604020202020204" pitchFamily="34" charset="0"/>
              <a:buChar char="•"/>
            </a:pPr>
            <a:endParaRPr lang="en-US" sz="1800" dirty="0"/>
          </a:p>
        </p:txBody>
      </p:sp>
      <p:sp>
        <p:nvSpPr>
          <p:cNvPr id="4" name="TextBox 3">
            <a:extLst>
              <a:ext uri="{FF2B5EF4-FFF2-40B4-BE49-F238E27FC236}">
                <a16:creationId xmlns:a16="http://schemas.microsoft.com/office/drawing/2014/main" id="{FB3A27EB-3257-CCD7-1F4B-E368701B73AB}"/>
              </a:ext>
            </a:extLst>
          </p:cNvPr>
          <p:cNvSpPr txBox="1"/>
          <p:nvPr/>
        </p:nvSpPr>
        <p:spPr>
          <a:xfrm>
            <a:off x="2847976" y="704781"/>
            <a:ext cx="2838450" cy="461665"/>
          </a:xfrm>
          <a:prstGeom prst="rect">
            <a:avLst/>
          </a:prstGeom>
          <a:noFill/>
        </p:spPr>
        <p:txBody>
          <a:bodyPr wrap="square" rtlCol="0">
            <a:spAutoFit/>
          </a:bodyPr>
          <a:lstStyle/>
          <a:p>
            <a:r>
              <a:rPr lang="en-US" sz="2400" dirty="0">
                <a:latin typeface=" Arial"/>
              </a:rPr>
              <a:t>Commander’s Role</a:t>
            </a:r>
          </a:p>
        </p:txBody>
      </p:sp>
    </p:spTree>
    <p:extLst>
      <p:ext uri="{BB962C8B-B14F-4D97-AF65-F5344CB8AC3E}">
        <p14:creationId xmlns:p14="http://schemas.microsoft.com/office/powerpoint/2010/main" val="369542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58387-55D9-3AE2-A0B1-B0BFE7778D3C}"/>
              </a:ext>
            </a:extLst>
          </p:cNvPr>
          <p:cNvSpPr>
            <a:spLocks noGrp="1"/>
          </p:cNvSpPr>
          <p:nvPr>
            <p:ph type="title"/>
          </p:nvPr>
        </p:nvSpPr>
        <p:spPr>
          <a:xfrm>
            <a:off x="3150870" y="56784"/>
            <a:ext cx="2274570" cy="615460"/>
          </a:xfrm>
        </p:spPr>
        <p:txBody>
          <a:bodyPr/>
          <a:lstStyle/>
          <a:p>
            <a:r>
              <a:rPr lang="en-US" sz="3200" dirty="0">
                <a:latin typeface=" Arial"/>
              </a:rPr>
              <a:t>Extensions</a:t>
            </a:r>
          </a:p>
        </p:txBody>
      </p:sp>
      <p:sp>
        <p:nvSpPr>
          <p:cNvPr id="3" name="Content Placeholder 2">
            <a:extLst>
              <a:ext uri="{FF2B5EF4-FFF2-40B4-BE49-F238E27FC236}">
                <a16:creationId xmlns:a16="http://schemas.microsoft.com/office/drawing/2014/main" id="{9E7BB7FE-FBCA-01F0-1121-9038FED1C44D}"/>
              </a:ext>
            </a:extLst>
          </p:cNvPr>
          <p:cNvSpPr>
            <a:spLocks noGrp="1"/>
          </p:cNvSpPr>
          <p:nvPr>
            <p:ph idx="1"/>
          </p:nvPr>
        </p:nvSpPr>
        <p:spPr>
          <a:xfrm>
            <a:off x="455135" y="737403"/>
            <a:ext cx="8458200" cy="5183433"/>
          </a:xfrm>
        </p:spPr>
        <p:txBody>
          <a:bodyPr/>
          <a:lstStyle/>
          <a:p>
            <a:pPr marL="285750" indent="-285750">
              <a:buFont typeface="Arial" panose="020B0604020202020204" pitchFamily="34" charset="0"/>
              <a:buChar char="•"/>
            </a:pPr>
            <a:r>
              <a:rPr lang="en-US" sz="2000" dirty="0">
                <a:latin typeface=" Arial"/>
              </a:rPr>
              <a:t>If, due to extenuating circumstances, it becomes impossible to conduct a complete investigation within the prescribed timelines, that </a:t>
            </a:r>
            <a:r>
              <a:rPr lang="en-US" sz="2000" b="1" dirty="0">
                <a:latin typeface=" Arial"/>
              </a:rPr>
              <a:t>commander may obtain an extension in writing from the next higher commander for usually not more than 30 calendar days (three MUTA (90 days) for USAR)</a:t>
            </a:r>
            <a:r>
              <a:rPr lang="en-US" sz="2000" dirty="0">
                <a:latin typeface=" Arial"/>
              </a:rPr>
              <a:t>. </a:t>
            </a:r>
          </a:p>
          <a:p>
            <a:pPr marL="285750" indent="-285750">
              <a:buFont typeface="Arial" panose="020B0604020202020204" pitchFamily="34" charset="0"/>
              <a:buChar char="•"/>
            </a:pPr>
            <a:r>
              <a:rPr lang="en-US" sz="2000" dirty="0">
                <a:latin typeface=" Arial"/>
              </a:rPr>
              <a:t>Under </a:t>
            </a:r>
            <a:r>
              <a:rPr lang="en-US" sz="2000" b="1" dirty="0">
                <a:latin typeface=" Arial"/>
              </a:rPr>
              <a:t>extreme circumstances </a:t>
            </a:r>
            <a:r>
              <a:rPr lang="en-US" sz="2000" dirty="0">
                <a:latin typeface=" Arial"/>
              </a:rPr>
              <a:t>a commander may obtain an additional extension in writing from the GCMCA not to exceed 30 calendar days (three MUTA (90 days) - for USAR).</a:t>
            </a:r>
          </a:p>
          <a:p>
            <a:pPr marL="285750" indent="-285750">
              <a:buFont typeface="Arial" panose="020B0604020202020204" pitchFamily="34" charset="0"/>
              <a:buChar char="•"/>
            </a:pPr>
            <a:r>
              <a:rPr lang="en-US" sz="2000" dirty="0">
                <a:latin typeface=" Arial"/>
              </a:rPr>
              <a:t>Commanders of Army Command’s (ACOM’s), Army Service Component Command (ASCC), or Direct Reporting Unit’s (DRU’s) (only) </a:t>
            </a:r>
            <a:r>
              <a:rPr lang="en-US" sz="2000" b="1" dirty="0">
                <a:latin typeface=" Arial"/>
              </a:rPr>
              <a:t>may delegate extension approval authority </a:t>
            </a:r>
            <a:r>
              <a:rPr lang="en-US" sz="2000" dirty="0">
                <a:latin typeface=" Arial"/>
              </a:rPr>
              <a:t>to ACOM, ASCC, DRU Deputy Commanding General, Chief of Staff, or subordinate general officer.</a:t>
            </a:r>
          </a:p>
          <a:p>
            <a:pPr marL="285750" indent="-285750">
              <a:buFont typeface="Arial" panose="020B0604020202020204" pitchFamily="34" charset="0"/>
              <a:buChar char="•"/>
            </a:pPr>
            <a:r>
              <a:rPr lang="en-US" sz="2000" dirty="0">
                <a:latin typeface=" Arial"/>
              </a:rPr>
              <a:t>Upon receipt of an approved extension, the commander must inform the complainant and subject of the extension, its duration, and the reasons for which it was requested.</a:t>
            </a:r>
          </a:p>
          <a:p>
            <a:pPr marL="285750" indent="-285750">
              <a:buFont typeface="Arial" panose="020B0604020202020204" pitchFamily="34" charset="0"/>
              <a:buChar char="•"/>
            </a:pPr>
            <a:r>
              <a:rPr lang="en-US" sz="2000" dirty="0">
                <a:solidFill>
                  <a:srgbClr val="FF0000"/>
                </a:solidFill>
                <a:latin typeface=" Arial"/>
              </a:rPr>
              <a:t>Failure to adhere to prescribed timelines will result in automatic referral of the complaint to the next higher echelon commander for investigation and resolution.</a:t>
            </a:r>
          </a:p>
          <a:p>
            <a:endParaRPr lang="en-US" dirty="0"/>
          </a:p>
        </p:txBody>
      </p:sp>
    </p:spTree>
    <p:extLst>
      <p:ext uri="{BB962C8B-B14F-4D97-AF65-F5344CB8AC3E}">
        <p14:creationId xmlns:p14="http://schemas.microsoft.com/office/powerpoint/2010/main" val="247687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8A3D3-F389-0A75-5099-498817B00803}"/>
              </a:ext>
            </a:extLst>
          </p:cNvPr>
          <p:cNvSpPr>
            <a:spLocks noGrp="1"/>
          </p:cNvSpPr>
          <p:nvPr>
            <p:ph type="title"/>
          </p:nvPr>
        </p:nvSpPr>
        <p:spPr>
          <a:xfrm>
            <a:off x="3266347" y="87922"/>
            <a:ext cx="2686050" cy="593114"/>
          </a:xfrm>
        </p:spPr>
        <p:txBody>
          <a:bodyPr/>
          <a:lstStyle/>
          <a:p>
            <a:r>
              <a:rPr lang="en-US" sz="3200" dirty="0">
                <a:latin typeface=" Arial"/>
              </a:rPr>
              <a:t>MEO Review</a:t>
            </a:r>
            <a:br>
              <a:rPr lang="en-US" sz="4400" dirty="0"/>
            </a:br>
            <a:endParaRPr lang="en-US" dirty="0"/>
          </a:p>
        </p:txBody>
      </p:sp>
      <p:sp>
        <p:nvSpPr>
          <p:cNvPr id="3" name="Content Placeholder 2">
            <a:extLst>
              <a:ext uri="{FF2B5EF4-FFF2-40B4-BE49-F238E27FC236}">
                <a16:creationId xmlns:a16="http://schemas.microsoft.com/office/drawing/2014/main" id="{69F5FD6C-30C5-E663-CFBD-37C955B12E0E}"/>
              </a:ext>
            </a:extLst>
          </p:cNvPr>
          <p:cNvSpPr>
            <a:spLocks noGrp="1"/>
          </p:cNvSpPr>
          <p:nvPr>
            <p:ph idx="1"/>
          </p:nvPr>
        </p:nvSpPr>
        <p:spPr>
          <a:xfrm>
            <a:off x="375876" y="931985"/>
            <a:ext cx="8195556" cy="5350486"/>
          </a:xfrm>
        </p:spPr>
        <p:txBody>
          <a:bodyPr/>
          <a:lstStyle/>
          <a:p>
            <a:r>
              <a:rPr lang="en-US" sz="2000" dirty="0">
                <a:latin typeface=" Arial"/>
              </a:rPr>
              <a:t>Prior to submission of the report the legal advisor, the investigative officer and the MEO professional will meet and conduct an </a:t>
            </a:r>
            <a:r>
              <a:rPr lang="en-US" sz="2000" b="1" dirty="0">
                <a:latin typeface=" Arial"/>
              </a:rPr>
              <a:t>administrative review </a:t>
            </a:r>
            <a:r>
              <a:rPr lang="en-US" sz="2000" dirty="0">
                <a:latin typeface=" Arial"/>
              </a:rPr>
              <a:t>of the report. </a:t>
            </a:r>
          </a:p>
          <a:p>
            <a:r>
              <a:rPr lang="en-US" sz="2000" dirty="0">
                <a:latin typeface=" Arial"/>
              </a:rPr>
              <a:t>Conduct MEO review on an MFR:</a:t>
            </a:r>
          </a:p>
          <a:p>
            <a:pPr lvl="1"/>
            <a:r>
              <a:rPr lang="en-US" sz="2000" dirty="0">
                <a:latin typeface=" Arial"/>
              </a:rPr>
              <a:t>Use unit letterhead (include office symbol and date)</a:t>
            </a:r>
          </a:p>
          <a:p>
            <a:pPr lvl="1"/>
            <a:r>
              <a:rPr lang="en-US" sz="2000" dirty="0">
                <a:latin typeface=" Arial"/>
              </a:rPr>
              <a:t>State the purpose of the investigation</a:t>
            </a:r>
          </a:p>
          <a:p>
            <a:pPr lvl="1"/>
            <a:r>
              <a:rPr lang="en-US" sz="2000" dirty="0">
                <a:latin typeface=" Arial"/>
              </a:rPr>
              <a:t>Give background (names, dates, allegations of discrimination/harassment)</a:t>
            </a:r>
          </a:p>
          <a:p>
            <a:pPr lvl="1"/>
            <a:r>
              <a:rPr lang="en-US" sz="2000" dirty="0">
                <a:latin typeface=" Arial"/>
              </a:rPr>
              <a:t>Provide an analysis</a:t>
            </a:r>
          </a:p>
          <a:p>
            <a:pPr lvl="2"/>
            <a:r>
              <a:rPr lang="en-US" dirty="0">
                <a:latin typeface=" Arial"/>
              </a:rPr>
              <a:t>Review the entire report (use the checklist) </a:t>
            </a:r>
          </a:p>
          <a:p>
            <a:pPr lvl="2"/>
            <a:r>
              <a:rPr lang="en-US" dirty="0">
                <a:latin typeface=" Arial"/>
              </a:rPr>
              <a:t>Provide references</a:t>
            </a:r>
          </a:p>
          <a:p>
            <a:pPr lvl="2"/>
            <a:r>
              <a:rPr lang="en-US" dirty="0">
                <a:latin typeface=" Arial"/>
              </a:rPr>
              <a:t>Note any missing information, ask the IO to provide it.  If the IO doesn’t have it, have the IO document the reason why</a:t>
            </a:r>
            <a:endParaRPr lang="en-US" sz="2000" dirty="0">
              <a:latin typeface=" Arial"/>
            </a:endParaRPr>
          </a:p>
          <a:p>
            <a:pPr lvl="2"/>
            <a:endParaRPr lang="en-US" sz="1000" dirty="0"/>
          </a:p>
        </p:txBody>
      </p:sp>
    </p:spTree>
    <p:extLst>
      <p:ext uri="{BB962C8B-B14F-4D97-AF65-F5344CB8AC3E}">
        <p14:creationId xmlns:p14="http://schemas.microsoft.com/office/powerpoint/2010/main" val="607367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08FE4-CC2E-74BE-0C2A-604F12CC5271}"/>
              </a:ext>
            </a:extLst>
          </p:cNvPr>
          <p:cNvSpPr>
            <a:spLocks noGrp="1"/>
          </p:cNvSpPr>
          <p:nvPr>
            <p:ph type="title"/>
          </p:nvPr>
        </p:nvSpPr>
        <p:spPr>
          <a:xfrm>
            <a:off x="2600325" y="87923"/>
            <a:ext cx="3943350" cy="593114"/>
          </a:xfrm>
        </p:spPr>
        <p:txBody>
          <a:bodyPr/>
          <a:lstStyle/>
          <a:p>
            <a:r>
              <a:rPr lang="en-US" sz="3200" dirty="0">
                <a:latin typeface=" Arial"/>
              </a:rPr>
              <a:t>Investigative Report</a:t>
            </a:r>
          </a:p>
        </p:txBody>
      </p:sp>
      <p:sp>
        <p:nvSpPr>
          <p:cNvPr id="3" name="Content Placeholder 2">
            <a:extLst>
              <a:ext uri="{FF2B5EF4-FFF2-40B4-BE49-F238E27FC236}">
                <a16:creationId xmlns:a16="http://schemas.microsoft.com/office/drawing/2014/main" id="{3D3B0923-87C2-0959-9986-36BF212E467B}"/>
              </a:ext>
            </a:extLst>
          </p:cNvPr>
          <p:cNvSpPr>
            <a:spLocks noGrp="1"/>
          </p:cNvSpPr>
          <p:nvPr>
            <p:ph idx="1"/>
          </p:nvPr>
        </p:nvSpPr>
        <p:spPr>
          <a:xfrm>
            <a:off x="351691" y="940777"/>
            <a:ext cx="8651631" cy="5157055"/>
          </a:xfrm>
        </p:spPr>
        <p:txBody>
          <a:bodyPr/>
          <a:lstStyle/>
          <a:p>
            <a:pPr marL="0" indent="0">
              <a:buNone/>
            </a:pPr>
            <a:r>
              <a:rPr lang="en-US" sz="1800" dirty="0">
                <a:latin typeface=" Arial"/>
              </a:rPr>
              <a:t>(a) DA Form 1574–1 (Report of Proceedings by Investigating Officer). </a:t>
            </a:r>
          </a:p>
          <a:p>
            <a:pPr marL="0" indent="0">
              <a:buNone/>
            </a:pPr>
            <a:r>
              <a:rPr lang="en-US" sz="1800" dirty="0">
                <a:latin typeface=" Arial"/>
              </a:rPr>
              <a:t>(b) Appointing order. </a:t>
            </a:r>
          </a:p>
          <a:p>
            <a:pPr marL="0" indent="0">
              <a:buNone/>
            </a:pPr>
            <a:r>
              <a:rPr lang="en-US" sz="1800" dirty="0">
                <a:latin typeface=" Arial"/>
              </a:rPr>
              <a:t>(c) Copy of the DA Form 7279 with attached continuation sheets.</a:t>
            </a:r>
          </a:p>
          <a:p>
            <a:pPr marL="0" indent="0">
              <a:buNone/>
            </a:pPr>
            <a:r>
              <a:rPr lang="en-US" sz="1800" dirty="0">
                <a:latin typeface=" Arial"/>
              </a:rPr>
              <a:t>(d) List of questions developed with MEO professional.</a:t>
            </a:r>
          </a:p>
          <a:p>
            <a:pPr marL="0" indent="0">
              <a:buNone/>
            </a:pPr>
            <a:r>
              <a:rPr lang="en-US" sz="1800" dirty="0">
                <a:latin typeface=" Arial"/>
              </a:rPr>
              <a:t>(e) Copy of the completed/initialed commander's reprisal plan. </a:t>
            </a:r>
          </a:p>
          <a:p>
            <a:pPr marL="0" indent="0">
              <a:buNone/>
            </a:pPr>
            <a:r>
              <a:rPr lang="en-US" sz="1800" dirty="0">
                <a:latin typeface=" Arial"/>
              </a:rPr>
              <a:t>(f) Exhibits (with an index) of statements/synopses of interviews with complainant, subject, named witnesses (with DA </a:t>
            </a:r>
            <a:r>
              <a:rPr lang="en-US" sz="1800" dirty="0" err="1">
                <a:latin typeface=" Arial"/>
              </a:rPr>
              <a:t>DA</a:t>
            </a:r>
            <a:r>
              <a:rPr lang="en-US" sz="1800" dirty="0">
                <a:latin typeface=" Arial"/>
              </a:rPr>
              <a:t> 3881, if necessary), chain of command, and third-party personnel.  </a:t>
            </a:r>
          </a:p>
          <a:p>
            <a:pPr marL="0" indent="0">
              <a:buNone/>
            </a:pPr>
            <a:r>
              <a:rPr lang="en-US" sz="1800" dirty="0">
                <a:latin typeface=" Arial"/>
              </a:rPr>
              <a:t>(g) Description/assessment of unit policies </a:t>
            </a:r>
          </a:p>
          <a:p>
            <a:pPr marL="0" indent="0">
              <a:buNone/>
            </a:pPr>
            <a:r>
              <a:rPr lang="en-US" sz="1800" dirty="0">
                <a:latin typeface=" Arial"/>
              </a:rPr>
              <a:t>(h) Written approval from the appointing authority for any approved extensions</a:t>
            </a:r>
          </a:p>
          <a:p>
            <a:pPr marL="400050" indent="-400050">
              <a:buAutoNum type="romanLcParenBoth"/>
            </a:pPr>
            <a:r>
              <a:rPr lang="en-US" sz="1800" dirty="0">
                <a:latin typeface=" Arial"/>
              </a:rPr>
              <a:t>Written explanation of extenuating circumstances that prevented the investigating officer from interviewing any complaints, subjects, named witnesses, chain of command, or third-party personnel. </a:t>
            </a:r>
          </a:p>
          <a:p>
            <a:pPr marL="0" indent="0">
              <a:buNone/>
            </a:pPr>
            <a:r>
              <a:rPr lang="en-US" sz="1800" dirty="0">
                <a:latin typeface=" Arial"/>
              </a:rPr>
              <a:t>(j) Written review by the MEO professional </a:t>
            </a:r>
          </a:p>
          <a:p>
            <a:pPr marL="0" indent="0">
              <a:buNone/>
            </a:pPr>
            <a:r>
              <a:rPr lang="en-US" sz="1800" dirty="0">
                <a:latin typeface=" Arial"/>
              </a:rPr>
              <a:t>The investigating officer will submit the completed investigation to the servicing SJA or legal advisor for legal review. Once the legal review is complete the IO will submit the final investigation to the command for final disposition </a:t>
            </a:r>
          </a:p>
          <a:p>
            <a:pPr marL="0" indent="0">
              <a:buNone/>
            </a:pPr>
            <a:endParaRPr lang="en-US" sz="1800" dirty="0"/>
          </a:p>
        </p:txBody>
      </p:sp>
    </p:spTree>
    <p:extLst>
      <p:ext uri="{BB962C8B-B14F-4D97-AF65-F5344CB8AC3E}">
        <p14:creationId xmlns:p14="http://schemas.microsoft.com/office/powerpoint/2010/main" val="2980822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64B38-E3A0-76B8-63B9-67586F5AFD18}"/>
              </a:ext>
            </a:extLst>
          </p:cNvPr>
          <p:cNvSpPr>
            <a:spLocks noGrp="1"/>
          </p:cNvSpPr>
          <p:nvPr>
            <p:ph type="title"/>
          </p:nvPr>
        </p:nvSpPr>
        <p:spPr>
          <a:xfrm>
            <a:off x="1991458" y="92565"/>
            <a:ext cx="4690696" cy="487728"/>
          </a:xfrm>
        </p:spPr>
        <p:txBody>
          <a:bodyPr/>
          <a:lstStyle/>
          <a:p>
            <a:r>
              <a:rPr lang="en-US" sz="3200" dirty="0">
                <a:latin typeface=" Arial"/>
              </a:rPr>
              <a:t>Substantiated Complaint</a:t>
            </a:r>
          </a:p>
        </p:txBody>
      </p:sp>
      <p:sp>
        <p:nvSpPr>
          <p:cNvPr id="3" name="Content Placeholder 2">
            <a:extLst>
              <a:ext uri="{FF2B5EF4-FFF2-40B4-BE49-F238E27FC236}">
                <a16:creationId xmlns:a16="http://schemas.microsoft.com/office/drawing/2014/main" id="{78A78C19-39AC-772D-95D6-28A97B5DAEB5}"/>
              </a:ext>
            </a:extLst>
          </p:cNvPr>
          <p:cNvSpPr>
            <a:spLocks noGrp="1"/>
          </p:cNvSpPr>
          <p:nvPr>
            <p:ph idx="1"/>
          </p:nvPr>
        </p:nvSpPr>
        <p:spPr>
          <a:xfrm>
            <a:off x="672611" y="1253331"/>
            <a:ext cx="7798777" cy="4351338"/>
          </a:xfrm>
        </p:spPr>
        <p:txBody>
          <a:bodyPr/>
          <a:lstStyle/>
          <a:p>
            <a:r>
              <a:rPr lang="en-US" sz="2000" dirty="0">
                <a:latin typeface=" Arial"/>
              </a:rPr>
              <a:t>The finding is annotated on DA 7279 and documented on an MFR advising the Soldiers of their appeal rights.</a:t>
            </a:r>
          </a:p>
          <a:p>
            <a:r>
              <a:rPr lang="en-US" sz="2000" dirty="0">
                <a:latin typeface=" Arial"/>
              </a:rPr>
              <a:t>The commander must decide what corrective action to take, whether administrative of punitive.</a:t>
            </a:r>
          </a:p>
          <a:p>
            <a:r>
              <a:rPr lang="en-US" sz="2000" dirty="0">
                <a:latin typeface=" Arial"/>
              </a:rPr>
              <a:t>Subjects of a substantiated complaint, will, as a minimum, undergo counseling by a member of the chain of command.</a:t>
            </a:r>
          </a:p>
          <a:p>
            <a:r>
              <a:rPr lang="en-US" sz="2000" dirty="0">
                <a:latin typeface=" Arial"/>
              </a:rPr>
              <a:t>Commanders have the full range of administrative actions available to them to deal with violators of the Army MEO and harassment policies.</a:t>
            </a:r>
          </a:p>
          <a:p>
            <a:endParaRPr lang="en-US" sz="2000" dirty="0">
              <a:latin typeface=" Arial"/>
            </a:endParaRPr>
          </a:p>
          <a:p>
            <a:pPr marL="0" indent="0">
              <a:buNone/>
            </a:pPr>
            <a:r>
              <a:rPr lang="en-US" sz="2000" dirty="0">
                <a:solidFill>
                  <a:srgbClr val="FF0000"/>
                </a:solidFill>
                <a:latin typeface=" Arial"/>
              </a:rPr>
              <a:t>* Substantiated issues or incidents regarding Army performance of objectives and/or command special interest items during the rating period will include such information on evaluation reports (AR 623-3, Evaluation Reporting System, Chapter 3-5)</a:t>
            </a:r>
          </a:p>
        </p:txBody>
      </p:sp>
    </p:spTree>
    <p:extLst>
      <p:ext uri="{BB962C8B-B14F-4D97-AF65-F5344CB8AC3E}">
        <p14:creationId xmlns:p14="http://schemas.microsoft.com/office/powerpoint/2010/main" val="1696355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64B38-E3A0-76B8-63B9-67586F5AFD18}"/>
              </a:ext>
            </a:extLst>
          </p:cNvPr>
          <p:cNvSpPr>
            <a:spLocks noGrp="1"/>
          </p:cNvSpPr>
          <p:nvPr>
            <p:ph type="title"/>
          </p:nvPr>
        </p:nvSpPr>
        <p:spPr>
          <a:xfrm>
            <a:off x="1789235" y="92565"/>
            <a:ext cx="5139104" cy="487728"/>
          </a:xfrm>
        </p:spPr>
        <p:txBody>
          <a:bodyPr/>
          <a:lstStyle/>
          <a:p>
            <a:r>
              <a:rPr lang="en-US" sz="3200" dirty="0">
                <a:latin typeface=" Arial"/>
              </a:rPr>
              <a:t>Unsubstantiated Complaint</a:t>
            </a:r>
          </a:p>
        </p:txBody>
      </p:sp>
      <p:sp>
        <p:nvSpPr>
          <p:cNvPr id="3" name="Content Placeholder 2">
            <a:extLst>
              <a:ext uri="{FF2B5EF4-FFF2-40B4-BE49-F238E27FC236}">
                <a16:creationId xmlns:a16="http://schemas.microsoft.com/office/drawing/2014/main" id="{78A78C19-39AC-772D-95D6-28A97B5DAEB5}"/>
              </a:ext>
            </a:extLst>
          </p:cNvPr>
          <p:cNvSpPr>
            <a:spLocks noGrp="1"/>
          </p:cNvSpPr>
          <p:nvPr>
            <p:ph idx="1"/>
          </p:nvPr>
        </p:nvSpPr>
        <p:spPr>
          <a:xfrm>
            <a:off x="672611" y="1253331"/>
            <a:ext cx="7798777" cy="4351338"/>
          </a:xfrm>
        </p:spPr>
        <p:txBody>
          <a:bodyPr/>
          <a:lstStyle/>
          <a:p>
            <a:r>
              <a:rPr lang="en-US" sz="2000" dirty="0">
                <a:latin typeface=" Arial"/>
              </a:rPr>
              <a:t>The commander will notify the complainant and subject in writing (DA 7279).</a:t>
            </a:r>
          </a:p>
          <a:p>
            <a:r>
              <a:rPr lang="en-US" sz="2000" dirty="0">
                <a:latin typeface=" Arial"/>
              </a:rPr>
              <a:t>Commanders will inform complainants and subjects of the availability of a final investigative report and their right to request a copy of the final investigative report.</a:t>
            </a:r>
          </a:p>
        </p:txBody>
      </p:sp>
    </p:spTree>
    <p:extLst>
      <p:ext uri="{BB962C8B-B14F-4D97-AF65-F5344CB8AC3E}">
        <p14:creationId xmlns:p14="http://schemas.microsoft.com/office/powerpoint/2010/main" val="3831357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A49E7-2549-3E00-9455-0B0BA0A97399}"/>
              </a:ext>
            </a:extLst>
          </p:cNvPr>
          <p:cNvSpPr>
            <a:spLocks noGrp="1"/>
          </p:cNvSpPr>
          <p:nvPr>
            <p:ph type="title"/>
          </p:nvPr>
        </p:nvSpPr>
        <p:spPr>
          <a:xfrm>
            <a:off x="3028950" y="131885"/>
            <a:ext cx="3248758" cy="549152"/>
          </a:xfrm>
        </p:spPr>
        <p:txBody>
          <a:bodyPr/>
          <a:lstStyle/>
          <a:p>
            <a:r>
              <a:rPr lang="en-US" sz="3200" dirty="0">
                <a:latin typeface=" Arial"/>
              </a:rPr>
              <a:t>Appeals Process </a:t>
            </a:r>
          </a:p>
        </p:txBody>
      </p:sp>
      <p:sp>
        <p:nvSpPr>
          <p:cNvPr id="3" name="Content Placeholder 2">
            <a:extLst>
              <a:ext uri="{FF2B5EF4-FFF2-40B4-BE49-F238E27FC236}">
                <a16:creationId xmlns:a16="http://schemas.microsoft.com/office/drawing/2014/main" id="{6EE120D8-5DC9-D41B-4B2B-A320CFBBAD53}"/>
              </a:ext>
            </a:extLst>
          </p:cNvPr>
          <p:cNvSpPr>
            <a:spLocks noGrp="1"/>
          </p:cNvSpPr>
          <p:nvPr>
            <p:ph idx="1"/>
          </p:nvPr>
        </p:nvSpPr>
        <p:spPr>
          <a:xfrm>
            <a:off x="581114" y="1144891"/>
            <a:ext cx="7819402" cy="5271355"/>
          </a:xfrm>
        </p:spPr>
        <p:txBody>
          <a:bodyPr/>
          <a:lstStyle/>
          <a:p>
            <a:r>
              <a:rPr lang="en-US" sz="2000" dirty="0">
                <a:latin typeface=" Arial"/>
              </a:rPr>
              <a:t>The Commander will provide both the complainant and subject with a </a:t>
            </a:r>
            <a:r>
              <a:rPr lang="en-US" sz="2000" b="1" dirty="0">
                <a:latin typeface=" Arial"/>
              </a:rPr>
              <a:t>memorandum</a:t>
            </a:r>
            <a:r>
              <a:rPr lang="en-US" sz="2000" dirty="0">
                <a:latin typeface=" Arial"/>
              </a:rPr>
              <a:t> that summarizes the results of the investigation. Subjects and complainants will annotate receipt by signing DA 7279.</a:t>
            </a:r>
          </a:p>
          <a:p>
            <a:r>
              <a:rPr lang="en-US" sz="2000" dirty="0">
                <a:latin typeface=" Arial"/>
              </a:rPr>
              <a:t>The complainant and subject had the </a:t>
            </a:r>
            <a:r>
              <a:rPr lang="en-US" sz="2000" b="1" dirty="0">
                <a:latin typeface=" Arial"/>
              </a:rPr>
              <a:t>right to file an appeal </a:t>
            </a:r>
            <a:r>
              <a:rPr lang="en-US" sz="2000" dirty="0">
                <a:latin typeface=" Arial"/>
              </a:rPr>
              <a:t>if the complainant or subject perceives the investigation failed to reveal all relevant facts to substantiate the allegations. </a:t>
            </a:r>
          </a:p>
          <a:p>
            <a:r>
              <a:rPr lang="en-US" sz="2000" dirty="0">
                <a:latin typeface=" Arial"/>
              </a:rPr>
              <a:t>The first level of appeal will be </a:t>
            </a:r>
            <a:r>
              <a:rPr lang="en-US" sz="2000" dirty="0">
                <a:solidFill>
                  <a:srgbClr val="FF0000"/>
                </a:solidFill>
                <a:latin typeface=" Arial"/>
              </a:rPr>
              <a:t>at least two organizational levels above </a:t>
            </a:r>
            <a:r>
              <a:rPr lang="en-US" sz="2000" dirty="0">
                <a:latin typeface=" Arial"/>
              </a:rPr>
              <a:t>the level at which the appellant is assigned, when applicable (DODI 1350.02).</a:t>
            </a:r>
          </a:p>
          <a:p>
            <a:r>
              <a:rPr lang="en-US" sz="2000" dirty="0">
                <a:latin typeface=" Arial"/>
              </a:rPr>
              <a:t>The second and final appeal will be forwarded to the Army Command (ACOM), Army Service Component Command (ASCC), or Direct Reporting Unit (DRU) commander with GCMCA (AR 600-20).</a:t>
            </a:r>
          </a:p>
          <a:p>
            <a:endParaRPr lang="en-US" dirty="0"/>
          </a:p>
        </p:txBody>
      </p:sp>
    </p:spTree>
    <p:extLst>
      <p:ext uri="{BB962C8B-B14F-4D97-AF65-F5344CB8AC3E}">
        <p14:creationId xmlns:p14="http://schemas.microsoft.com/office/powerpoint/2010/main" val="1927024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7F39-F1D5-6E29-E373-98B3DC89579C}"/>
              </a:ext>
            </a:extLst>
          </p:cNvPr>
          <p:cNvSpPr>
            <a:spLocks noGrp="1"/>
          </p:cNvSpPr>
          <p:nvPr>
            <p:ph type="title"/>
          </p:nvPr>
        </p:nvSpPr>
        <p:spPr>
          <a:xfrm>
            <a:off x="1657350" y="87923"/>
            <a:ext cx="5517173" cy="593114"/>
          </a:xfrm>
        </p:spPr>
        <p:txBody>
          <a:bodyPr/>
          <a:lstStyle/>
          <a:p>
            <a:r>
              <a:rPr lang="en-US" sz="3200" dirty="0">
                <a:latin typeface=" Arial"/>
              </a:rPr>
              <a:t>Appeals Process (Continued)</a:t>
            </a:r>
            <a:br>
              <a:rPr lang="en-US" sz="4400" dirty="0"/>
            </a:br>
            <a:endParaRPr lang="en-US" dirty="0"/>
          </a:p>
        </p:txBody>
      </p:sp>
      <p:sp>
        <p:nvSpPr>
          <p:cNvPr id="3" name="Content Placeholder 2">
            <a:extLst>
              <a:ext uri="{FF2B5EF4-FFF2-40B4-BE49-F238E27FC236}">
                <a16:creationId xmlns:a16="http://schemas.microsoft.com/office/drawing/2014/main" id="{75FBE0ED-BF10-F458-19C0-0495683A3DC0}"/>
              </a:ext>
            </a:extLst>
          </p:cNvPr>
          <p:cNvSpPr>
            <a:spLocks noGrp="1"/>
          </p:cNvSpPr>
          <p:nvPr>
            <p:ph idx="1"/>
          </p:nvPr>
        </p:nvSpPr>
        <p:spPr>
          <a:xfrm>
            <a:off x="628650" y="835269"/>
            <a:ext cx="7886700" cy="5341694"/>
          </a:xfrm>
        </p:spPr>
        <p:txBody>
          <a:bodyPr/>
          <a:lstStyle/>
          <a:p>
            <a:r>
              <a:rPr lang="en-US" sz="2000" dirty="0">
                <a:latin typeface=" Arial"/>
              </a:rPr>
              <a:t>The first and second appeal request must be presented within </a:t>
            </a:r>
            <a:r>
              <a:rPr lang="en-US" sz="2000" b="1" dirty="0">
                <a:latin typeface=" Arial"/>
              </a:rPr>
              <a:t>30 calendar days</a:t>
            </a:r>
            <a:r>
              <a:rPr lang="en-US" sz="2000" dirty="0">
                <a:latin typeface=" Arial"/>
              </a:rPr>
              <a:t> (DODI 1350.02). </a:t>
            </a:r>
          </a:p>
          <a:p>
            <a:r>
              <a:rPr lang="en-US" sz="2000" dirty="0">
                <a:latin typeface=" Arial"/>
              </a:rPr>
              <a:t>Once the first or second appeal is initiated by the complainant /or and subject, the commander has 3 calendar days to refer the appeal to the appellate authority. </a:t>
            </a:r>
          </a:p>
          <a:p>
            <a:r>
              <a:rPr lang="en-US" sz="2000" dirty="0">
                <a:latin typeface=" Arial"/>
              </a:rPr>
              <a:t>The first and second appellate authorities have 14 calendar days (two MUTA (60 days)–4 for USAR) to review the case, act on the appeal and provide written feedback, consistent with Privacy Act and FOIA limitations, to the complainant or subject on the results of the appeal. The final appellate authority decision is final.</a:t>
            </a:r>
          </a:p>
          <a:p>
            <a:pPr marL="0" indent="0">
              <a:buNone/>
            </a:pPr>
            <a:endParaRPr lang="en-US" dirty="0"/>
          </a:p>
        </p:txBody>
      </p:sp>
    </p:spTree>
    <p:extLst>
      <p:ext uri="{BB962C8B-B14F-4D97-AF65-F5344CB8AC3E}">
        <p14:creationId xmlns:p14="http://schemas.microsoft.com/office/powerpoint/2010/main" val="337604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FF2721C-BBF9-B7B5-E560-662FE853384A}"/>
              </a:ext>
            </a:extLst>
          </p:cNvPr>
          <p:cNvSpPr>
            <a:spLocks noGrp="1"/>
          </p:cNvSpPr>
          <p:nvPr>
            <p:ph type="title"/>
          </p:nvPr>
        </p:nvSpPr>
        <p:spPr>
          <a:xfrm>
            <a:off x="397914" y="187426"/>
            <a:ext cx="7886700" cy="786794"/>
          </a:xfrm>
        </p:spPr>
        <p:txBody>
          <a:bodyPr/>
          <a:lstStyle/>
          <a:p>
            <a:pPr algn="ctr"/>
            <a:r>
              <a:rPr lang="en-US" sz="3200" dirty="0">
                <a:latin typeface=" Arial"/>
              </a:rPr>
              <a:t>Basis of Discrimination and Harassment</a:t>
            </a:r>
            <a:br>
              <a:rPr lang="en-US" sz="1800" dirty="0"/>
            </a:br>
            <a:br>
              <a:rPr lang="en-US" sz="1800" dirty="0"/>
            </a:br>
            <a:endParaRPr lang="en-US" sz="1800" dirty="0"/>
          </a:p>
        </p:txBody>
      </p:sp>
      <p:sp>
        <p:nvSpPr>
          <p:cNvPr id="6" name="Content Placeholder 2">
            <a:extLst>
              <a:ext uri="{FF2B5EF4-FFF2-40B4-BE49-F238E27FC236}">
                <a16:creationId xmlns:a16="http://schemas.microsoft.com/office/drawing/2014/main" id="{96D06C79-46FC-D903-53AD-0C9DC61EA033}"/>
              </a:ext>
            </a:extLst>
          </p:cNvPr>
          <p:cNvSpPr>
            <a:spLocks noGrp="1"/>
          </p:cNvSpPr>
          <p:nvPr>
            <p:ph idx="1"/>
          </p:nvPr>
        </p:nvSpPr>
        <p:spPr>
          <a:xfrm>
            <a:off x="628650" y="1076770"/>
            <a:ext cx="7886700" cy="5100193"/>
          </a:xfrm>
        </p:spPr>
        <p:txBody>
          <a:bodyPr lIns="91440" tIns="45720" rIns="91440" bIns="45720" anchor="t"/>
          <a:lstStyle/>
          <a:p>
            <a:pPr lvl="1"/>
            <a:r>
              <a:rPr lang="en-US" dirty="0">
                <a:latin typeface=" Arial"/>
              </a:rPr>
              <a:t>Race</a:t>
            </a:r>
          </a:p>
          <a:p>
            <a:pPr lvl="1"/>
            <a:r>
              <a:rPr lang="en-US" dirty="0">
                <a:latin typeface=" Arial"/>
              </a:rPr>
              <a:t>Color </a:t>
            </a:r>
          </a:p>
          <a:p>
            <a:pPr lvl="1"/>
            <a:r>
              <a:rPr lang="en-US" dirty="0">
                <a:latin typeface=" Arial"/>
              </a:rPr>
              <a:t>Sex (to include gender identity and pregnancy) </a:t>
            </a:r>
          </a:p>
          <a:p>
            <a:pPr lvl="1"/>
            <a:r>
              <a:rPr lang="en-US" dirty="0">
                <a:latin typeface=" Arial"/>
              </a:rPr>
              <a:t>Nation origin </a:t>
            </a:r>
          </a:p>
          <a:p>
            <a:pPr lvl="1"/>
            <a:r>
              <a:rPr lang="en-US" dirty="0">
                <a:latin typeface=" Arial"/>
              </a:rPr>
              <a:t>Religion </a:t>
            </a:r>
          </a:p>
          <a:p>
            <a:pPr lvl="1"/>
            <a:r>
              <a:rPr lang="en-US" dirty="0">
                <a:latin typeface=" Arial"/>
              </a:rPr>
              <a:t>Sexual orientation </a:t>
            </a:r>
          </a:p>
          <a:p>
            <a:pPr lvl="1"/>
            <a:r>
              <a:rPr lang="en-US" dirty="0">
                <a:latin typeface=" Arial"/>
              </a:rPr>
              <a:t>Hazing</a:t>
            </a:r>
          </a:p>
          <a:p>
            <a:pPr lvl="1"/>
            <a:r>
              <a:rPr lang="en-US" dirty="0">
                <a:latin typeface=" Arial"/>
              </a:rPr>
              <a:t>Bullying</a:t>
            </a:r>
          </a:p>
          <a:p>
            <a:pPr lvl="1"/>
            <a:r>
              <a:rPr lang="en-US" dirty="0">
                <a:latin typeface=" Arial"/>
              </a:rPr>
              <a:t>Discriminatory harassment</a:t>
            </a:r>
          </a:p>
          <a:p>
            <a:pPr lvl="1"/>
            <a:r>
              <a:rPr lang="en-US" dirty="0">
                <a:latin typeface=" Arial"/>
              </a:rPr>
              <a:t>Online misconduct</a:t>
            </a:r>
          </a:p>
        </p:txBody>
      </p:sp>
    </p:spTree>
    <p:extLst>
      <p:ext uri="{BB962C8B-B14F-4D97-AF65-F5344CB8AC3E}">
        <p14:creationId xmlns:p14="http://schemas.microsoft.com/office/powerpoint/2010/main" val="259710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E89E10-3848-7C49-3CAD-ACD53CC4199D}"/>
              </a:ext>
            </a:extLst>
          </p:cNvPr>
          <p:cNvSpPr>
            <a:spLocks noGrp="1"/>
          </p:cNvSpPr>
          <p:nvPr>
            <p:ph idx="1"/>
          </p:nvPr>
        </p:nvSpPr>
        <p:spPr>
          <a:xfrm>
            <a:off x="459974" y="1055291"/>
            <a:ext cx="7886700" cy="4351338"/>
          </a:xfrm>
        </p:spPr>
        <p:txBody>
          <a:bodyPr/>
          <a:lstStyle/>
          <a:p>
            <a:r>
              <a:rPr lang="en-US" sz="2000" dirty="0">
                <a:latin typeface=" Arial"/>
              </a:rPr>
              <a:t>Uses DA 7279-1, Equal Opportunity and Harassment Complaint Resolution Assessment Form.</a:t>
            </a:r>
          </a:p>
          <a:p>
            <a:r>
              <a:rPr lang="en-US" sz="2000" dirty="0">
                <a:latin typeface=" Arial"/>
              </a:rPr>
              <a:t>Complainants and subjects should be contacted, not to exceed 30 days (two MUTA for USAR (60 days)) after the commander’s final decision on the complaint.</a:t>
            </a:r>
          </a:p>
          <a:p>
            <a:r>
              <a:rPr lang="en-US" sz="2000" dirty="0">
                <a:latin typeface=" Arial"/>
              </a:rPr>
              <a:t>MEO professional will file the entire complaint packet by the MEO database case number.</a:t>
            </a:r>
          </a:p>
          <a:p>
            <a:r>
              <a:rPr lang="en-US" sz="2000" dirty="0">
                <a:latin typeface=" Arial"/>
              </a:rPr>
              <a:t>Retain file for 15 years from the date of the commander signing the DA 7279-1.</a:t>
            </a:r>
          </a:p>
          <a:p>
            <a:r>
              <a:rPr lang="en-US" sz="2000" dirty="0">
                <a:latin typeface=" Arial"/>
              </a:rPr>
              <a:t>Will retain in addition:</a:t>
            </a:r>
          </a:p>
          <a:p>
            <a:pPr lvl="1"/>
            <a:r>
              <a:rPr lang="en-US" sz="2000" dirty="0">
                <a:latin typeface=" Arial"/>
              </a:rPr>
              <a:t>Complete report of investigation</a:t>
            </a:r>
          </a:p>
          <a:p>
            <a:pPr lvl="1"/>
            <a:r>
              <a:rPr lang="en-US" sz="2000" dirty="0">
                <a:latin typeface=" Arial"/>
              </a:rPr>
              <a:t>Status or results of any judicial action, nonjudicial punishment or other actions taken to resolve the case.</a:t>
            </a:r>
          </a:p>
          <a:p>
            <a:pPr lvl="1"/>
            <a:r>
              <a:rPr lang="en-US" sz="2000" dirty="0">
                <a:latin typeface=" Arial"/>
              </a:rPr>
              <a:t>Send information to USARC EO directorate within 30 days of final action taken by commander.</a:t>
            </a:r>
          </a:p>
        </p:txBody>
      </p:sp>
      <p:sp>
        <p:nvSpPr>
          <p:cNvPr id="6" name="TextBox 5">
            <a:extLst>
              <a:ext uri="{FF2B5EF4-FFF2-40B4-BE49-F238E27FC236}">
                <a16:creationId xmlns:a16="http://schemas.microsoft.com/office/drawing/2014/main" id="{456D56CF-42F0-DDDF-8316-938A0033F554}"/>
              </a:ext>
            </a:extLst>
          </p:cNvPr>
          <p:cNvSpPr txBox="1"/>
          <p:nvPr/>
        </p:nvSpPr>
        <p:spPr>
          <a:xfrm>
            <a:off x="1393794" y="168676"/>
            <a:ext cx="6019060" cy="584775"/>
          </a:xfrm>
          <a:prstGeom prst="rect">
            <a:avLst/>
          </a:prstGeom>
          <a:noFill/>
        </p:spPr>
        <p:txBody>
          <a:bodyPr wrap="square" rtlCol="0">
            <a:spAutoFit/>
          </a:bodyPr>
          <a:lstStyle/>
          <a:p>
            <a:r>
              <a:rPr lang="en-US" sz="3200" dirty="0">
                <a:latin typeface=" Arial"/>
              </a:rPr>
              <a:t>Closing Out a Formal Complaint</a:t>
            </a:r>
          </a:p>
        </p:txBody>
      </p:sp>
    </p:spTree>
    <p:extLst>
      <p:ext uri="{BB962C8B-B14F-4D97-AF65-F5344CB8AC3E}">
        <p14:creationId xmlns:p14="http://schemas.microsoft.com/office/powerpoint/2010/main" val="1398659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A064-3DF7-C0E1-514C-4E55B1BF139E}"/>
              </a:ext>
            </a:extLst>
          </p:cNvPr>
          <p:cNvSpPr>
            <a:spLocks noGrp="1"/>
          </p:cNvSpPr>
          <p:nvPr>
            <p:ph type="title"/>
          </p:nvPr>
        </p:nvSpPr>
        <p:spPr>
          <a:xfrm>
            <a:off x="3301513" y="774746"/>
            <a:ext cx="2264018" cy="429799"/>
          </a:xfrm>
        </p:spPr>
        <p:txBody>
          <a:bodyPr/>
          <a:lstStyle/>
          <a:p>
            <a:r>
              <a:rPr lang="en-US" sz="2400" b="1" dirty="0">
                <a:latin typeface=" Arial"/>
              </a:rPr>
              <a:t>Anonymous</a:t>
            </a:r>
          </a:p>
        </p:txBody>
      </p:sp>
      <p:sp>
        <p:nvSpPr>
          <p:cNvPr id="3" name="Content Placeholder 2">
            <a:extLst>
              <a:ext uri="{FF2B5EF4-FFF2-40B4-BE49-F238E27FC236}">
                <a16:creationId xmlns:a16="http://schemas.microsoft.com/office/drawing/2014/main" id="{A153E879-BC88-F91B-45DB-62892C19B19A}"/>
              </a:ext>
            </a:extLst>
          </p:cNvPr>
          <p:cNvSpPr>
            <a:spLocks noGrp="1"/>
          </p:cNvSpPr>
          <p:nvPr>
            <p:ph idx="1"/>
          </p:nvPr>
        </p:nvSpPr>
        <p:spPr>
          <a:xfrm>
            <a:off x="401276" y="1434195"/>
            <a:ext cx="8064492" cy="3332135"/>
          </a:xfrm>
        </p:spPr>
        <p:txBody>
          <a:bodyPr/>
          <a:lstStyle/>
          <a:p>
            <a:pPr marL="285750" indent="-285750"/>
            <a:r>
              <a:rPr lang="en-US" sz="2000" dirty="0">
                <a:latin typeface=" Arial"/>
              </a:rPr>
              <a:t>Commander determines if sufficient information is provided by the complainant to proceed as either an informal or formal complaint.</a:t>
            </a:r>
          </a:p>
          <a:p>
            <a:pPr marL="285750" indent="-285750"/>
            <a:r>
              <a:rPr lang="en-US" sz="2000" dirty="0">
                <a:latin typeface=" Arial"/>
              </a:rPr>
              <a:t>If the complaint is processed as an informal complaint, the commander will determine if informing the entire command or part of the organization of the actions taken is appropriate.</a:t>
            </a:r>
          </a:p>
          <a:p>
            <a:pPr marL="285750" indent="-285750"/>
            <a:r>
              <a:rPr lang="en-US" sz="2000" dirty="0">
                <a:latin typeface=" Arial"/>
              </a:rPr>
              <a:t>If the complaint is processed as formal, the Commander will be identified as the complainant </a:t>
            </a:r>
          </a:p>
          <a:p>
            <a:pPr marL="342900" indent="-342900">
              <a:buFont typeface="Arial" panose="020B0604020202020204" pitchFamily="34" charset="0"/>
              <a:buChar char="•"/>
            </a:pPr>
            <a:r>
              <a:rPr lang="en-US" sz="2000" dirty="0">
                <a:latin typeface=" Arial"/>
              </a:rPr>
              <a:t>If at any time, the identity of the actual complainant is revealed, the complainant’s name will be edited in the MEO database, and the actual complainant will be provided the requisite follow- up actions.</a:t>
            </a:r>
          </a:p>
          <a:p>
            <a:pPr marL="285750" indent="-285750"/>
            <a:endParaRPr lang="en-US" sz="2000" dirty="0">
              <a:latin typeface=" Arial"/>
            </a:endParaRPr>
          </a:p>
          <a:p>
            <a:pPr marL="0" indent="0">
              <a:buNone/>
            </a:pPr>
            <a:endParaRPr lang="en-US" dirty="0"/>
          </a:p>
        </p:txBody>
      </p:sp>
      <p:sp>
        <p:nvSpPr>
          <p:cNvPr id="4" name="TextBox 3">
            <a:extLst>
              <a:ext uri="{FF2B5EF4-FFF2-40B4-BE49-F238E27FC236}">
                <a16:creationId xmlns:a16="http://schemas.microsoft.com/office/drawing/2014/main" id="{40610917-E52C-6BD9-898E-DB5E8A9E6917}"/>
              </a:ext>
            </a:extLst>
          </p:cNvPr>
          <p:cNvSpPr txBox="1"/>
          <p:nvPr/>
        </p:nvSpPr>
        <p:spPr>
          <a:xfrm>
            <a:off x="2321170" y="87965"/>
            <a:ext cx="4035669" cy="584775"/>
          </a:xfrm>
          <a:prstGeom prst="rect">
            <a:avLst/>
          </a:prstGeom>
          <a:noFill/>
        </p:spPr>
        <p:txBody>
          <a:bodyPr wrap="square" rtlCol="0">
            <a:spAutoFit/>
          </a:bodyPr>
          <a:lstStyle/>
          <a:p>
            <a:r>
              <a:rPr lang="en-US" sz="3200" dirty="0">
                <a:latin typeface=" Arial"/>
              </a:rPr>
              <a:t>Types of Complaints </a:t>
            </a:r>
          </a:p>
        </p:txBody>
      </p:sp>
    </p:spTree>
    <p:extLst>
      <p:ext uri="{BB962C8B-B14F-4D97-AF65-F5344CB8AC3E}">
        <p14:creationId xmlns:p14="http://schemas.microsoft.com/office/powerpoint/2010/main" val="4003271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9854-DE41-7C63-89A2-F0C2C742EB72}"/>
              </a:ext>
            </a:extLst>
          </p:cNvPr>
          <p:cNvSpPr>
            <a:spLocks noGrp="1"/>
          </p:cNvSpPr>
          <p:nvPr>
            <p:ph type="title"/>
          </p:nvPr>
        </p:nvSpPr>
        <p:spPr>
          <a:xfrm>
            <a:off x="754602" y="98303"/>
            <a:ext cx="7760747" cy="727968"/>
          </a:xfrm>
        </p:spPr>
        <p:txBody>
          <a:bodyPr/>
          <a:lstStyle/>
          <a:p>
            <a:r>
              <a:rPr lang="en-US" sz="3200" dirty="0">
                <a:latin typeface=" Arial"/>
              </a:rPr>
              <a:t>Memorandum for Record- Anonymous</a:t>
            </a:r>
            <a:br>
              <a:rPr lang="en-US" sz="4400" dirty="0"/>
            </a:br>
            <a:endParaRPr lang="en-US" dirty="0"/>
          </a:p>
        </p:txBody>
      </p:sp>
      <p:sp>
        <p:nvSpPr>
          <p:cNvPr id="3" name="Content Placeholder 2">
            <a:extLst>
              <a:ext uri="{FF2B5EF4-FFF2-40B4-BE49-F238E27FC236}">
                <a16:creationId xmlns:a16="http://schemas.microsoft.com/office/drawing/2014/main" id="{4B983F25-A78C-99D2-4BF8-8EB0D8F6A5A1}"/>
              </a:ext>
            </a:extLst>
          </p:cNvPr>
          <p:cNvSpPr>
            <a:spLocks noGrp="1"/>
          </p:cNvSpPr>
          <p:nvPr>
            <p:ph idx="1"/>
          </p:nvPr>
        </p:nvSpPr>
        <p:spPr>
          <a:xfrm>
            <a:off x="825622" y="1260629"/>
            <a:ext cx="7689727" cy="5227052"/>
          </a:xfrm>
        </p:spPr>
        <p:txBody>
          <a:bodyPr/>
          <a:lstStyle/>
          <a:p>
            <a:pPr marL="0" indent="0">
              <a:buNone/>
            </a:pPr>
            <a:r>
              <a:rPr lang="en-US" sz="2000" dirty="0">
                <a:latin typeface=" Arial"/>
              </a:rPr>
              <a:t>(a) Date and time the information was received</a:t>
            </a:r>
          </a:p>
          <a:p>
            <a:pPr marL="0" indent="0">
              <a:buNone/>
            </a:pPr>
            <a:r>
              <a:rPr lang="en-US" sz="2000" dirty="0">
                <a:latin typeface=" Arial"/>
              </a:rPr>
              <a:t>(b) A detailed description of the facts and circumstances included in the complaint </a:t>
            </a:r>
          </a:p>
          <a:p>
            <a:pPr marL="0" indent="0">
              <a:buNone/>
            </a:pPr>
            <a:r>
              <a:rPr lang="en-US" sz="2000" dirty="0">
                <a:latin typeface=" Arial"/>
              </a:rPr>
              <a:t>(c) Date the complaint was closed and by whom </a:t>
            </a:r>
          </a:p>
          <a:p>
            <a:pPr marL="0" indent="0">
              <a:buNone/>
            </a:pPr>
            <a:r>
              <a:rPr lang="en-US" sz="2000" dirty="0">
                <a:latin typeface=" Arial"/>
              </a:rPr>
              <a:t>(d) Any other pertinent information </a:t>
            </a:r>
          </a:p>
        </p:txBody>
      </p:sp>
    </p:spTree>
    <p:extLst>
      <p:ext uri="{BB962C8B-B14F-4D97-AF65-F5344CB8AC3E}">
        <p14:creationId xmlns:p14="http://schemas.microsoft.com/office/powerpoint/2010/main" val="3178827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E0976-5499-1437-49CF-24968E09D25D}"/>
              </a:ext>
            </a:extLst>
          </p:cNvPr>
          <p:cNvSpPr>
            <a:spLocks noGrp="1"/>
          </p:cNvSpPr>
          <p:nvPr>
            <p:ph type="title"/>
          </p:nvPr>
        </p:nvSpPr>
        <p:spPr>
          <a:xfrm>
            <a:off x="3185419" y="114300"/>
            <a:ext cx="2593944" cy="566737"/>
          </a:xfrm>
        </p:spPr>
        <p:txBody>
          <a:bodyPr/>
          <a:lstStyle/>
          <a:p>
            <a:r>
              <a:rPr lang="en-US" sz="3200" dirty="0">
                <a:latin typeface=" Arial"/>
              </a:rPr>
              <a:t>References</a:t>
            </a:r>
          </a:p>
        </p:txBody>
      </p:sp>
      <p:sp>
        <p:nvSpPr>
          <p:cNvPr id="3" name="Content Placeholder 2">
            <a:extLst>
              <a:ext uri="{FF2B5EF4-FFF2-40B4-BE49-F238E27FC236}">
                <a16:creationId xmlns:a16="http://schemas.microsoft.com/office/drawing/2014/main" id="{5C1B31E0-4C0E-47E2-5981-DB7B6E8C2A36}"/>
              </a:ext>
            </a:extLst>
          </p:cNvPr>
          <p:cNvSpPr>
            <a:spLocks noGrp="1"/>
          </p:cNvSpPr>
          <p:nvPr>
            <p:ph idx="1"/>
          </p:nvPr>
        </p:nvSpPr>
        <p:spPr>
          <a:xfrm>
            <a:off x="907099" y="1035274"/>
            <a:ext cx="7329801" cy="5218601"/>
          </a:xfrm>
        </p:spPr>
        <p:txBody>
          <a:bodyPr/>
          <a:lstStyle/>
          <a:p>
            <a:r>
              <a:rPr lang="en-US" sz="2000" dirty="0">
                <a:latin typeface=" Arial"/>
              </a:rPr>
              <a:t>AR 600-20 Army Command Policy, dated 24 July 2020</a:t>
            </a:r>
          </a:p>
          <a:p>
            <a:endParaRPr lang="en-US" sz="2000" dirty="0">
              <a:latin typeface=" Arial"/>
            </a:endParaRPr>
          </a:p>
          <a:p>
            <a:r>
              <a:rPr lang="en-US" sz="2000" dirty="0">
                <a:latin typeface=" Arial"/>
              </a:rPr>
              <a:t>DoD Instruction 1350.02, Department of Defense Military Equal Opportunity (MEO) Program</a:t>
            </a:r>
          </a:p>
          <a:p>
            <a:endParaRPr lang="en-US" sz="2000" dirty="0">
              <a:latin typeface=" Arial"/>
            </a:endParaRPr>
          </a:p>
          <a:p>
            <a:r>
              <a:rPr lang="en-US" sz="2000" dirty="0">
                <a:latin typeface=" Arial"/>
              </a:rPr>
              <a:t>DoD Instruction 1020.03 w/change 2, Department of Defense Harassment Prevention and Response in the Armed Forces</a:t>
            </a:r>
          </a:p>
        </p:txBody>
      </p:sp>
    </p:spTree>
    <p:extLst>
      <p:ext uri="{BB962C8B-B14F-4D97-AF65-F5344CB8AC3E}">
        <p14:creationId xmlns:p14="http://schemas.microsoft.com/office/powerpoint/2010/main" val="258431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9854-DE41-7C63-89A2-F0C2C742EB72}"/>
              </a:ext>
            </a:extLst>
          </p:cNvPr>
          <p:cNvSpPr>
            <a:spLocks noGrp="1"/>
          </p:cNvSpPr>
          <p:nvPr>
            <p:ph type="title"/>
          </p:nvPr>
        </p:nvSpPr>
        <p:spPr>
          <a:xfrm>
            <a:off x="3420544" y="123941"/>
            <a:ext cx="2501691" cy="727968"/>
          </a:xfrm>
        </p:spPr>
        <p:txBody>
          <a:bodyPr/>
          <a:lstStyle/>
          <a:p>
            <a:r>
              <a:rPr lang="en-US" sz="3200" dirty="0">
                <a:latin typeface=" Arial"/>
              </a:rPr>
              <a:t>Intake Form</a:t>
            </a:r>
            <a:br>
              <a:rPr lang="en-US" sz="4400" dirty="0"/>
            </a:br>
            <a:endParaRPr lang="en-US" dirty="0"/>
          </a:p>
        </p:txBody>
      </p:sp>
      <p:sp>
        <p:nvSpPr>
          <p:cNvPr id="3" name="Content Placeholder 2">
            <a:extLst>
              <a:ext uri="{FF2B5EF4-FFF2-40B4-BE49-F238E27FC236}">
                <a16:creationId xmlns:a16="http://schemas.microsoft.com/office/drawing/2014/main" id="{4B983F25-A78C-99D2-4BF8-8EB0D8F6A5A1}"/>
              </a:ext>
            </a:extLst>
          </p:cNvPr>
          <p:cNvSpPr>
            <a:spLocks noGrp="1"/>
          </p:cNvSpPr>
          <p:nvPr>
            <p:ph idx="1"/>
          </p:nvPr>
        </p:nvSpPr>
        <p:spPr>
          <a:xfrm>
            <a:off x="623824" y="995852"/>
            <a:ext cx="8095129" cy="4320052"/>
          </a:xfrm>
        </p:spPr>
        <p:txBody>
          <a:bodyPr/>
          <a:lstStyle/>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Ensure complaint does not involve sexual assault or sexual harassment</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Complainant information</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Subject Information</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Confidentiality</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Basis of discrimination and/or harassment</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Date of most recent incident</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Summary of incident</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Identify witnesses</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Requested remedy</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Offer courses of action</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Differences with informal and formal complaints</a:t>
            </a:r>
          </a:p>
          <a:p>
            <a:pPr marR="0">
              <a:lnSpc>
                <a:spcPct val="100000"/>
              </a:lnSpc>
              <a:spcBef>
                <a:spcPts val="0"/>
              </a:spcBef>
            </a:pPr>
            <a:r>
              <a:rPr lang="en-US" sz="2400" dirty="0">
                <a:solidFill>
                  <a:srgbClr val="000000"/>
                </a:solidFill>
                <a:latin typeface=" Arial"/>
                <a:ea typeface="Calibri" panose="020F0502020204030204" pitchFamily="34" charset="0"/>
                <a:cs typeface="Times New Roman" panose="02020603050405020304" pitchFamily="18" charset="0"/>
              </a:rPr>
              <a:t>Explain reprisal</a:t>
            </a:r>
          </a:p>
        </p:txBody>
      </p:sp>
    </p:spTree>
    <p:extLst>
      <p:ext uri="{BB962C8B-B14F-4D97-AF65-F5344CB8AC3E}">
        <p14:creationId xmlns:p14="http://schemas.microsoft.com/office/powerpoint/2010/main" val="3922964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F35B2-7DF9-9508-E750-E810DB180BCF}"/>
              </a:ext>
            </a:extLst>
          </p:cNvPr>
          <p:cNvSpPr>
            <a:spLocks noGrp="1"/>
          </p:cNvSpPr>
          <p:nvPr>
            <p:ph type="title"/>
          </p:nvPr>
        </p:nvSpPr>
        <p:spPr>
          <a:xfrm>
            <a:off x="2385931" y="67207"/>
            <a:ext cx="4839995" cy="674702"/>
          </a:xfrm>
        </p:spPr>
        <p:txBody>
          <a:bodyPr/>
          <a:lstStyle/>
          <a:p>
            <a:r>
              <a:rPr lang="en-US" sz="3200" dirty="0">
                <a:latin typeface=" Arial"/>
              </a:rPr>
              <a:t>Types of Complaints</a:t>
            </a:r>
            <a:br>
              <a:rPr lang="en-US" dirty="0"/>
            </a:br>
            <a:endParaRPr lang="en-US" dirty="0"/>
          </a:p>
        </p:txBody>
      </p:sp>
      <p:sp>
        <p:nvSpPr>
          <p:cNvPr id="3" name="Content Placeholder 2">
            <a:extLst>
              <a:ext uri="{FF2B5EF4-FFF2-40B4-BE49-F238E27FC236}">
                <a16:creationId xmlns:a16="http://schemas.microsoft.com/office/drawing/2014/main" id="{17A1049D-E343-C2F6-1025-B828A376912E}"/>
              </a:ext>
            </a:extLst>
          </p:cNvPr>
          <p:cNvSpPr>
            <a:spLocks noGrp="1"/>
          </p:cNvSpPr>
          <p:nvPr>
            <p:ph idx="1"/>
          </p:nvPr>
        </p:nvSpPr>
        <p:spPr>
          <a:xfrm>
            <a:off x="363917" y="1122441"/>
            <a:ext cx="8416165" cy="4685754"/>
          </a:xfrm>
        </p:spPr>
        <p:txBody>
          <a:bodyPr/>
          <a:lstStyle/>
          <a:p>
            <a:pPr marL="285750" indent="-285750">
              <a:buFont typeface="Arial" panose="020B0604020202020204" pitchFamily="34" charset="0"/>
              <a:buChar char="•"/>
            </a:pPr>
            <a:r>
              <a:rPr lang="en-US" sz="2000" dirty="0">
                <a:latin typeface=" Arial"/>
              </a:rPr>
              <a:t>Not filed using DA Form 7279</a:t>
            </a:r>
          </a:p>
          <a:p>
            <a:pPr marL="285750" indent="-285750">
              <a:buFont typeface="Arial" panose="020B0604020202020204" pitchFamily="34" charset="0"/>
              <a:buChar char="•"/>
            </a:pPr>
            <a:r>
              <a:rPr lang="en-US" sz="2000" dirty="0">
                <a:latin typeface=" Arial"/>
              </a:rPr>
              <a:t>Should be filed within 60 days of alleged incident</a:t>
            </a:r>
          </a:p>
          <a:p>
            <a:pPr marL="285750" indent="-285750">
              <a:buFont typeface="Arial" panose="020B0604020202020204" pitchFamily="34" charset="0"/>
              <a:buChar char="•"/>
            </a:pPr>
            <a:r>
              <a:rPr lang="en-US" sz="2000" dirty="0">
                <a:latin typeface=" Arial"/>
              </a:rPr>
              <a:t>Should be resolved within 60 calendar days</a:t>
            </a:r>
          </a:p>
          <a:p>
            <a:pPr marL="285750" indent="-285750">
              <a:buFont typeface="Arial" panose="020B0604020202020204" pitchFamily="34" charset="0"/>
              <a:buChar char="•"/>
            </a:pPr>
            <a:r>
              <a:rPr lang="en-US" sz="2000" dirty="0">
                <a:latin typeface=" Arial"/>
              </a:rPr>
              <a:t>May be taken by the Equal Opportunity Leader, Commander or MEO professional</a:t>
            </a:r>
          </a:p>
          <a:p>
            <a:pPr marL="285750" indent="-285750"/>
            <a:r>
              <a:rPr lang="en-US" sz="2000" dirty="0">
                <a:latin typeface=" Arial"/>
              </a:rPr>
              <a:t>The commander will inform the MEO professional within three calendar days of the receipt of the informal complaint and subsequent resolution efforts</a:t>
            </a:r>
          </a:p>
          <a:p>
            <a:pPr marL="285750" indent="-285750"/>
            <a:r>
              <a:rPr lang="en-US" sz="2000" dirty="0">
                <a:latin typeface=" Arial"/>
              </a:rPr>
              <a:t>Prepare memorandum for record (MFR) and keep at the unit level for 15 years from date complaint receipt</a:t>
            </a:r>
          </a:p>
          <a:p>
            <a:pPr marL="285750" indent="-285750"/>
            <a:r>
              <a:rPr lang="en-US" sz="2000" dirty="0">
                <a:latin typeface=" Arial"/>
              </a:rPr>
              <a:t>Forward a copy to the full time EOS/EOA for visibility and accountability</a:t>
            </a:r>
          </a:p>
          <a:p>
            <a:pPr marL="285750" indent="-285750">
              <a:buFont typeface="Arial" panose="020B0604020202020204" pitchFamily="34" charset="0"/>
              <a:buChar char="•"/>
            </a:pPr>
            <a:r>
              <a:rPr lang="en-US" sz="2000" dirty="0">
                <a:latin typeface=" Arial"/>
              </a:rPr>
              <a:t>MEO professional will input information MEO database</a:t>
            </a:r>
          </a:p>
          <a:p>
            <a:pPr marL="285750" indent="-285750">
              <a:buFont typeface="Arial" panose="020B0604020202020204" pitchFamily="34" charset="0"/>
              <a:buChar char="•"/>
            </a:pPr>
            <a:r>
              <a:rPr lang="en-US" sz="2000" dirty="0">
                <a:latin typeface=" Arial"/>
              </a:rPr>
              <a:t>If the complaint is not or cannot be resolved or the complainant is not satisfied with the outcome, the complainant may file a formal complaint</a:t>
            </a:r>
          </a:p>
          <a:p>
            <a:pPr marL="285750" indent="-285750">
              <a:buFont typeface="Arial" panose="020B0604020202020204" pitchFamily="34" charset="0"/>
              <a:buChar char="•"/>
            </a:pPr>
            <a:endParaRPr lang="en-US" sz="1800" dirty="0"/>
          </a:p>
          <a:p>
            <a:endParaRPr lang="en-US" dirty="0"/>
          </a:p>
        </p:txBody>
      </p:sp>
      <p:sp>
        <p:nvSpPr>
          <p:cNvPr id="4" name="TextBox 3">
            <a:extLst>
              <a:ext uri="{FF2B5EF4-FFF2-40B4-BE49-F238E27FC236}">
                <a16:creationId xmlns:a16="http://schemas.microsoft.com/office/drawing/2014/main" id="{7A058C44-E707-6186-CDF8-824F1650FA38}"/>
              </a:ext>
            </a:extLst>
          </p:cNvPr>
          <p:cNvSpPr txBox="1"/>
          <p:nvPr/>
        </p:nvSpPr>
        <p:spPr>
          <a:xfrm>
            <a:off x="3516683" y="630814"/>
            <a:ext cx="1463520" cy="461665"/>
          </a:xfrm>
          <a:prstGeom prst="rect">
            <a:avLst/>
          </a:prstGeom>
          <a:noFill/>
        </p:spPr>
        <p:txBody>
          <a:bodyPr wrap="square" rtlCol="0">
            <a:spAutoFit/>
          </a:bodyPr>
          <a:lstStyle/>
          <a:p>
            <a:r>
              <a:rPr lang="en-US" sz="2400" b="1" dirty="0">
                <a:latin typeface=" Arial"/>
              </a:rPr>
              <a:t>Informal</a:t>
            </a:r>
          </a:p>
        </p:txBody>
      </p:sp>
    </p:spTree>
    <p:extLst>
      <p:ext uri="{BB962C8B-B14F-4D97-AF65-F5344CB8AC3E}">
        <p14:creationId xmlns:p14="http://schemas.microsoft.com/office/powerpoint/2010/main" val="3882710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9854-DE41-7C63-89A2-F0C2C742EB72}"/>
              </a:ext>
            </a:extLst>
          </p:cNvPr>
          <p:cNvSpPr>
            <a:spLocks noGrp="1"/>
          </p:cNvSpPr>
          <p:nvPr>
            <p:ph type="title"/>
          </p:nvPr>
        </p:nvSpPr>
        <p:spPr>
          <a:xfrm>
            <a:off x="1019175" y="98303"/>
            <a:ext cx="6581775" cy="727968"/>
          </a:xfrm>
        </p:spPr>
        <p:txBody>
          <a:bodyPr/>
          <a:lstStyle/>
          <a:p>
            <a:r>
              <a:rPr lang="en-US" sz="3200" dirty="0">
                <a:latin typeface=" Arial"/>
              </a:rPr>
              <a:t>Memorandum for Record- Informal</a:t>
            </a:r>
            <a:br>
              <a:rPr lang="en-US" sz="4400" dirty="0"/>
            </a:br>
            <a:endParaRPr lang="en-US" dirty="0"/>
          </a:p>
        </p:txBody>
      </p:sp>
      <p:sp>
        <p:nvSpPr>
          <p:cNvPr id="3" name="Content Placeholder 2">
            <a:extLst>
              <a:ext uri="{FF2B5EF4-FFF2-40B4-BE49-F238E27FC236}">
                <a16:creationId xmlns:a16="http://schemas.microsoft.com/office/drawing/2014/main" id="{4B983F25-A78C-99D2-4BF8-8EB0D8F6A5A1}"/>
              </a:ext>
            </a:extLst>
          </p:cNvPr>
          <p:cNvSpPr>
            <a:spLocks noGrp="1"/>
          </p:cNvSpPr>
          <p:nvPr>
            <p:ph idx="1"/>
          </p:nvPr>
        </p:nvSpPr>
        <p:spPr>
          <a:xfrm>
            <a:off x="628650" y="949911"/>
            <a:ext cx="7886700" cy="5227052"/>
          </a:xfrm>
        </p:spPr>
        <p:txBody>
          <a:bodyPr/>
          <a:lstStyle/>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Times New Roman" panose="02020603050405020304" pitchFamily="18" charset="0"/>
              </a:rPr>
              <a:t>          (</a:t>
            </a:r>
            <a:r>
              <a:rPr lang="en-US" sz="2000" dirty="0">
                <a:solidFill>
                  <a:srgbClr val="000000"/>
                </a:solidFill>
                <a:effectLst/>
                <a:latin typeface=" Arial"/>
                <a:ea typeface="Calibri" panose="020F0502020204030204" pitchFamily="34" charset="0"/>
                <a:cs typeface="Arial" panose="020B0604020202020204" pitchFamily="34" charset="0"/>
              </a:rPr>
              <a:t>1) UIC</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(2) Name</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(3) Rank</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(4) REDCAT (Race/Ethnicity Category)</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(5) Sex</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(6) Position</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(7) Specific Allegation of Discrimination</a:t>
            </a:r>
            <a:endParaRPr lang="en-US" sz="2000" dirty="0">
              <a:effectLst/>
              <a:latin typeface=" Arial"/>
              <a:ea typeface="Calibri" panose="020F0502020204030204" pitchFamily="34" charset="0"/>
              <a:cs typeface="Arial" panose="020B0604020202020204" pitchFamily="34" charset="0"/>
            </a:endParaRPr>
          </a:p>
          <a:p>
            <a:pPr marL="0" marR="0" indent="0">
              <a:lnSpc>
                <a:spcPct val="115000"/>
              </a:lnSpc>
              <a:spcBef>
                <a:spcPts val="0"/>
              </a:spcBef>
              <a:spcAft>
                <a:spcPts val="1000"/>
              </a:spcAft>
              <a:buNone/>
            </a:pPr>
            <a:r>
              <a:rPr lang="en-US" sz="2000" dirty="0">
                <a:solidFill>
                  <a:srgbClr val="000000"/>
                </a:solidFill>
                <a:effectLst/>
                <a:latin typeface=" Arial"/>
                <a:ea typeface="Calibri" panose="020F0502020204030204" pitchFamily="34" charset="0"/>
                <a:cs typeface="Arial" panose="020B0604020202020204" pitchFamily="34" charset="0"/>
              </a:rPr>
              <a:t>          (8) Complaint Processing Actions</a:t>
            </a:r>
          </a:p>
          <a:p>
            <a:pPr marL="57150" marR="0" indent="-285750">
              <a:lnSpc>
                <a:spcPct val="115000"/>
              </a:lnSpc>
              <a:spcBef>
                <a:spcPts val="0"/>
              </a:spcBef>
              <a:spcAft>
                <a:spcPts val="1000"/>
              </a:spcAft>
            </a:pPr>
            <a:endParaRPr lang="en-US" sz="2000" dirty="0">
              <a:solidFill>
                <a:srgbClr val="000000"/>
              </a:solidFill>
              <a:latin typeface=" Arial"/>
              <a:ea typeface="Calibri" panose="020F0502020204030204" pitchFamily="34" charset="0"/>
              <a:cs typeface="Arial" panose="020B0604020202020204" pitchFamily="34" charset="0"/>
            </a:endParaRPr>
          </a:p>
          <a:p>
            <a:pPr marL="0" marR="0" indent="0" algn="ctr">
              <a:lnSpc>
                <a:spcPct val="115000"/>
              </a:lnSpc>
              <a:spcBef>
                <a:spcPts val="0"/>
              </a:spcBef>
              <a:spcAft>
                <a:spcPts val="1000"/>
              </a:spcAft>
              <a:buNone/>
            </a:pPr>
            <a:r>
              <a:rPr lang="en-US" sz="2000" dirty="0">
                <a:solidFill>
                  <a:srgbClr val="FF0000"/>
                </a:solidFill>
                <a:effectLst/>
                <a:latin typeface=" Arial"/>
                <a:ea typeface="Calibri" panose="020F0502020204030204" pitchFamily="34" charset="0"/>
                <a:cs typeface="Arial" panose="020B0604020202020204" pitchFamily="34" charset="0"/>
              </a:rPr>
              <a:t>*Keep for 15 years.  Ensure FTUS EOS/EOA has a copy</a:t>
            </a:r>
            <a:endParaRPr lang="en-US" sz="2000" dirty="0">
              <a:solidFill>
                <a:srgbClr val="FF0000"/>
              </a:solidFill>
              <a:latin typeface=" Arial"/>
              <a:cs typeface="Arial" panose="020B0604020202020204" pitchFamily="34" charset="0"/>
            </a:endParaRPr>
          </a:p>
        </p:txBody>
      </p:sp>
    </p:spTree>
    <p:extLst>
      <p:ext uri="{BB962C8B-B14F-4D97-AF65-F5344CB8AC3E}">
        <p14:creationId xmlns:p14="http://schemas.microsoft.com/office/powerpoint/2010/main" val="97712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F2CD-1554-1521-9B69-8F28DB61DFA9}"/>
              </a:ext>
            </a:extLst>
          </p:cNvPr>
          <p:cNvSpPr>
            <a:spLocks noGrp="1"/>
          </p:cNvSpPr>
          <p:nvPr>
            <p:ph type="title"/>
          </p:nvPr>
        </p:nvSpPr>
        <p:spPr>
          <a:xfrm>
            <a:off x="2400300" y="107660"/>
            <a:ext cx="4067175" cy="790112"/>
          </a:xfrm>
        </p:spPr>
        <p:txBody>
          <a:bodyPr/>
          <a:lstStyle/>
          <a:p>
            <a:r>
              <a:rPr lang="en-US" sz="3200" dirty="0">
                <a:latin typeface=" Arial"/>
              </a:rPr>
              <a:t>Types of Complaints</a:t>
            </a:r>
            <a:br>
              <a:rPr lang="en-US" sz="4400" dirty="0"/>
            </a:br>
            <a:endParaRPr lang="en-US" dirty="0"/>
          </a:p>
        </p:txBody>
      </p:sp>
      <p:sp>
        <p:nvSpPr>
          <p:cNvPr id="3" name="Content Placeholder 2">
            <a:extLst>
              <a:ext uri="{FF2B5EF4-FFF2-40B4-BE49-F238E27FC236}">
                <a16:creationId xmlns:a16="http://schemas.microsoft.com/office/drawing/2014/main" id="{135CA4D6-0F19-C2E0-36AF-6F47A02C1830}"/>
              </a:ext>
            </a:extLst>
          </p:cNvPr>
          <p:cNvSpPr>
            <a:spLocks noGrp="1"/>
          </p:cNvSpPr>
          <p:nvPr>
            <p:ph idx="1"/>
          </p:nvPr>
        </p:nvSpPr>
        <p:spPr>
          <a:xfrm>
            <a:off x="657625" y="1261555"/>
            <a:ext cx="7640741" cy="3686238"/>
          </a:xfrm>
        </p:spPr>
        <p:txBody>
          <a:bodyPr/>
          <a:lstStyle/>
          <a:p>
            <a:pPr marL="285750" indent="-285750"/>
            <a:r>
              <a:rPr lang="en-US" sz="2000" dirty="0">
                <a:latin typeface=" Arial"/>
              </a:rPr>
              <a:t>Complainant files on a DA Form 7279 and swears to the accuracy of the information </a:t>
            </a:r>
          </a:p>
          <a:p>
            <a:pPr marL="285750" indent="-285750">
              <a:buFont typeface="Arial" panose="020B0604020202020204" pitchFamily="34" charset="0"/>
              <a:buChar char="•"/>
            </a:pPr>
            <a:r>
              <a:rPr lang="en-US" sz="2000" dirty="0">
                <a:latin typeface=" Arial"/>
              </a:rPr>
              <a:t>Complaint filed within 60 calendar days from date of the alleged incident</a:t>
            </a:r>
          </a:p>
          <a:p>
            <a:pPr marL="285750" indent="-285750">
              <a:buFont typeface="Arial" panose="020B0604020202020204" pitchFamily="34" charset="0"/>
              <a:buChar char="•"/>
            </a:pPr>
            <a:r>
              <a:rPr lang="en-US" sz="2000" dirty="0">
                <a:latin typeface=" Arial"/>
              </a:rPr>
              <a:t>Only taken by an MEO professional or commander</a:t>
            </a:r>
          </a:p>
          <a:p>
            <a:pPr marL="285750" indent="-285750">
              <a:buFont typeface="Arial" panose="020B0604020202020204" pitchFamily="34" charset="0"/>
              <a:buChar char="•"/>
            </a:pPr>
            <a:r>
              <a:rPr lang="en-US" sz="2000" dirty="0">
                <a:latin typeface=" Arial"/>
              </a:rPr>
              <a:t>Complaint should be filed at the lowest echelon of command</a:t>
            </a:r>
          </a:p>
          <a:p>
            <a:pPr marL="285750" indent="-285750">
              <a:buFont typeface="Arial" panose="020B0604020202020204" pitchFamily="34" charset="0"/>
              <a:buChar char="•"/>
            </a:pPr>
            <a:r>
              <a:rPr lang="en-US" sz="2000" dirty="0">
                <a:latin typeface=" Arial"/>
              </a:rPr>
              <a:t>Timelines:</a:t>
            </a:r>
          </a:p>
          <a:p>
            <a:pPr lvl="1">
              <a:buFont typeface="Wingdings" panose="05000000000000000000" pitchFamily="2" charset="2"/>
              <a:buChar char="Ø"/>
            </a:pPr>
            <a:r>
              <a:rPr lang="en-US" sz="2000" dirty="0">
                <a:latin typeface=" Arial"/>
              </a:rPr>
              <a:t>Army Reserve Soldiers on active duty are subject to the active-duty complaint timelines.</a:t>
            </a:r>
          </a:p>
          <a:p>
            <a:pPr marL="0" indent="0">
              <a:buNone/>
            </a:pPr>
            <a:endParaRPr lang="en-US" sz="2000" dirty="0">
              <a:latin typeface=" Arial"/>
            </a:endParaRPr>
          </a:p>
        </p:txBody>
      </p:sp>
      <p:sp>
        <p:nvSpPr>
          <p:cNvPr id="4" name="TextBox 3">
            <a:extLst>
              <a:ext uri="{FF2B5EF4-FFF2-40B4-BE49-F238E27FC236}">
                <a16:creationId xmlns:a16="http://schemas.microsoft.com/office/drawing/2014/main" id="{57AB313A-9695-35F9-4EA5-38547BA85FA7}"/>
              </a:ext>
            </a:extLst>
          </p:cNvPr>
          <p:cNvSpPr txBox="1"/>
          <p:nvPr/>
        </p:nvSpPr>
        <p:spPr>
          <a:xfrm>
            <a:off x="3543300" y="762000"/>
            <a:ext cx="1276350" cy="461665"/>
          </a:xfrm>
          <a:prstGeom prst="rect">
            <a:avLst/>
          </a:prstGeom>
          <a:noFill/>
        </p:spPr>
        <p:txBody>
          <a:bodyPr wrap="square" rtlCol="0">
            <a:spAutoFit/>
          </a:bodyPr>
          <a:lstStyle/>
          <a:p>
            <a:r>
              <a:rPr lang="en-US" sz="2400" b="1" dirty="0">
                <a:latin typeface=" Arial"/>
              </a:rPr>
              <a:t>Formal</a:t>
            </a:r>
          </a:p>
        </p:txBody>
      </p:sp>
    </p:spTree>
    <p:extLst>
      <p:ext uri="{BB962C8B-B14F-4D97-AF65-F5344CB8AC3E}">
        <p14:creationId xmlns:p14="http://schemas.microsoft.com/office/powerpoint/2010/main" val="326042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AA9FBBC-4CF7-D3E0-1FE9-EAACBD11D2EE}"/>
              </a:ext>
            </a:extLst>
          </p:cNvPr>
          <p:cNvSpPr txBox="1"/>
          <p:nvPr/>
        </p:nvSpPr>
        <p:spPr>
          <a:xfrm>
            <a:off x="2495549" y="95250"/>
            <a:ext cx="4152900" cy="584775"/>
          </a:xfrm>
          <a:prstGeom prst="rect">
            <a:avLst/>
          </a:prstGeom>
          <a:noFill/>
        </p:spPr>
        <p:txBody>
          <a:bodyPr wrap="square" rtlCol="0">
            <a:spAutoFit/>
          </a:bodyPr>
          <a:lstStyle/>
          <a:p>
            <a:r>
              <a:rPr lang="en-US" sz="3200" dirty="0">
                <a:latin typeface=" Arial"/>
              </a:rPr>
              <a:t>Active-Duty Timelines</a:t>
            </a:r>
          </a:p>
        </p:txBody>
      </p:sp>
      <p:pic>
        <p:nvPicPr>
          <p:cNvPr id="9" name="Picture 8">
            <a:extLst>
              <a:ext uri="{FF2B5EF4-FFF2-40B4-BE49-F238E27FC236}">
                <a16:creationId xmlns:a16="http://schemas.microsoft.com/office/drawing/2014/main" id="{4E90ECDD-AAC3-0455-5935-62459488C035}"/>
              </a:ext>
            </a:extLst>
          </p:cNvPr>
          <p:cNvPicPr>
            <a:picLocks noChangeAspect="1"/>
          </p:cNvPicPr>
          <p:nvPr/>
        </p:nvPicPr>
        <p:blipFill rotWithShape="1">
          <a:blip r:embed="rId2"/>
          <a:srcRect t="-1" r="744" b="912"/>
          <a:stretch/>
        </p:blipFill>
        <p:spPr>
          <a:xfrm>
            <a:off x="330741" y="1002323"/>
            <a:ext cx="8373643" cy="4783016"/>
          </a:xfrm>
          <a:prstGeom prst="rect">
            <a:avLst/>
          </a:prstGeom>
        </p:spPr>
      </p:pic>
    </p:spTree>
    <p:extLst>
      <p:ext uri="{BB962C8B-B14F-4D97-AF65-F5344CB8AC3E}">
        <p14:creationId xmlns:p14="http://schemas.microsoft.com/office/powerpoint/2010/main" val="414899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A10EDA0-E202-981F-288E-5CA4ED619BFE}"/>
              </a:ext>
            </a:extLst>
          </p:cNvPr>
          <p:cNvPicPr>
            <a:picLocks noChangeAspect="1"/>
          </p:cNvPicPr>
          <p:nvPr/>
        </p:nvPicPr>
        <p:blipFill>
          <a:blip r:embed="rId2"/>
          <a:stretch>
            <a:fillRect/>
          </a:stretch>
        </p:blipFill>
        <p:spPr>
          <a:xfrm>
            <a:off x="244091" y="1030922"/>
            <a:ext cx="8490898" cy="4796156"/>
          </a:xfrm>
          <a:prstGeom prst="rect">
            <a:avLst/>
          </a:prstGeom>
        </p:spPr>
      </p:pic>
      <p:sp>
        <p:nvSpPr>
          <p:cNvPr id="8" name="TextBox 7">
            <a:extLst>
              <a:ext uri="{FF2B5EF4-FFF2-40B4-BE49-F238E27FC236}">
                <a16:creationId xmlns:a16="http://schemas.microsoft.com/office/drawing/2014/main" id="{925B6ED2-BA1B-AB6C-1897-0F733BE6CA2B}"/>
              </a:ext>
            </a:extLst>
          </p:cNvPr>
          <p:cNvSpPr txBox="1"/>
          <p:nvPr/>
        </p:nvSpPr>
        <p:spPr>
          <a:xfrm>
            <a:off x="2789327" y="123825"/>
            <a:ext cx="3400425" cy="584775"/>
          </a:xfrm>
          <a:prstGeom prst="rect">
            <a:avLst/>
          </a:prstGeom>
          <a:noFill/>
        </p:spPr>
        <p:txBody>
          <a:bodyPr wrap="square" rtlCol="0">
            <a:spAutoFit/>
          </a:bodyPr>
          <a:lstStyle/>
          <a:p>
            <a:r>
              <a:rPr lang="en-US" sz="3200" dirty="0">
                <a:latin typeface=" Arial"/>
              </a:rPr>
              <a:t>USAR Timelines</a:t>
            </a:r>
          </a:p>
        </p:txBody>
      </p:sp>
    </p:spTree>
    <p:extLst>
      <p:ext uri="{BB962C8B-B14F-4D97-AF65-F5344CB8AC3E}">
        <p14:creationId xmlns:p14="http://schemas.microsoft.com/office/powerpoint/2010/main" val="40807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3390968-4B49-0B6F-FA04-7ABAC0C14967}"/>
              </a:ext>
            </a:extLst>
          </p:cNvPr>
          <p:cNvSpPr txBox="1">
            <a:spLocks noGrp="1"/>
          </p:cNvSpPr>
          <p:nvPr>
            <p:ph idx="1"/>
          </p:nvPr>
        </p:nvSpPr>
        <p:spPr>
          <a:xfrm>
            <a:off x="628650" y="1289211"/>
            <a:ext cx="7886700" cy="4165243"/>
          </a:xfrm>
          <a:prstGeom prst="rect">
            <a:avLst/>
          </a:prstGeom>
          <a:noFill/>
        </p:spPr>
        <p:txBody>
          <a:bodyPr wrap="square" lIns="91440" tIns="45720" rIns="91440" bIns="45720" rtlCol="0" anchor="t">
            <a:spAutoFit/>
          </a:bodyPr>
          <a:lstStyle/>
          <a:p>
            <a:pPr marL="0" indent="0">
              <a:buNone/>
            </a:pPr>
            <a:r>
              <a:rPr lang="en-US" sz="2000" dirty="0">
                <a:latin typeface=" Arial"/>
              </a:rPr>
              <a:t>- complaint received</a:t>
            </a:r>
          </a:p>
          <a:p>
            <a:pPr marL="0" indent="0">
              <a:buNone/>
            </a:pPr>
            <a:r>
              <a:rPr lang="en-US" sz="2000" dirty="0">
                <a:latin typeface=" Arial"/>
              </a:rPr>
              <a:t>+3 days- notify commander</a:t>
            </a:r>
          </a:p>
          <a:p>
            <a:pPr marL="0" indent="0">
              <a:buNone/>
            </a:pPr>
            <a:r>
              <a:rPr lang="en-US" sz="2000" dirty="0">
                <a:latin typeface=" Arial"/>
              </a:rPr>
              <a:t>+5 days - commence investigation</a:t>
            </a:r>
          </a:p>
          <a:p>
            <a:pPr marL="0" indent="0">
              <a:buNone/>
            </a:pPr>
            <a:r>
              <a:rPr lang="en-US" sz="2000" dirty="0">
                <a:latin typeface=" Arial"/>
              </a:rPr>
              <a:t>+90 days- IO has three MUTAs to conduct investigation</a:t>
            </a:r>
          </a:p>
          <a:p>
            <a:pPr marL="0" indent="0">
              <a:buNone/>
            </a:pPr>
            <a:r>
              <a:rPr lang="en-US" sz="2000" dirty="0">
                <a:latin typeface=" Arial"/>
              </a:rPr>
              <a:t>+90 days- Extension request.  IO can’t complete investigation within three MUTAs (includes 14 days for legal review)</a:t>
            </a:r>
          </a:p>
          <a:p>
            <a:pPr marL="0" indent="0">
              <a:buNone/>
            </a:pPr>
            <a:r>
              <a:rPr lang="en-US" sz="2000" dirty="0">
                <a:latin typeface=" Arial"/>
              </a:rPr>
              <a:t>+90 days- Extension request. Extreme circumstances, investigation gets another three MUTAs (includes 14 days for legal review)</a:t>
            </a:r>
          </a:p>
          <a:p>
            <a:pPr marL="0" indent="0">
              <a:buNone/>
            </a:pPr>
            <a:r>
              <a:rPr lang="en-US" sz="2000" dirty="0">
                <a:latin typeface=" Arial"/>
              </a:rPr>
              <a:t>+10 days for rebuttal</a:t>
            </a:r>
          </a:p>
          <a:p>
            <a:pPr marL="0" indent="0">
              <a:buNone/>
            </a:pPr>
            <a:r>
              <a:rPr lang="en-US" sz="2000" dirty="0">
                <a:latin typeface=" Arial"/>
              </a:rPr>
              <a:t>+30 days to appeal</a:t>
            </a:r>
          </a:p>
          <a:p>
            <a:pPr marL="0" indent="0">
              <a:buNone/>
            </a:pPr>
            <a:r>
              <a:rPr lang="en-US" sz="2000">
                <a:latin typeface=" Arial"/>
              </a:rPr>
              <a:t>+ 14 days for appeal to be complete</a:t>
            </a:r>
          </a:p>
        </p:txBody>
      </p:sp>
      <p:cxnSp>
        <p:nvCxnSpPr>
          <p:cNvPr id="5" name="Straight Connector 4">
            <a:extLst>
              <a:ext uri="{FF2B5EF4-FFF2-40B4-BE49-F238E27FC236}">
                <a16:creationId xmlns:a16="http://schemas.microsoft.com/office/drawing/2014/main" id="{88F9FDA1-8869-8B00-4FE1-2B7D75D00742}"/>
              </a:ext>
            </a:extLst>
          </p:cNvPr>
          <p:cNvCxnSpPr>
            <a:cxnSpLocks/>
          </p:cNvCxnSpPr>
          <p:nvPr/>
        </p:nvCxnSpPr>
        <p:spPr>
          <a:xfrm flipV="1">
            <a:off x="562707" y="5368734"/>
            <a:ext cx="7680081" cy="351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33E8F36-BA4F-6785-56B7-2C1470E2294E}"/>
              </a:ext>
            </a:extLst>
          </p:cNvPr>
          <p:cNvSpPr txBox="1"/>
          <p:nvPr/>
        </p:nvSpPr>
        <p:spPr>
          <a:xfrm>
            <a:off x="742950" y="5415313"/>
            <a:ext cx="6561260" cy="400110"/>
          </a:xfrm>
          <a:prstGeom prst="rect">
            <a:avLst/>
          </a:prstGeom>
          <a:noFill/>
        </p:spPr>
        <p:txBody>
          <a:bodyPr wrap="square">
            <a:spAutoFit/>
          </a:bodyPr>
          <a:lstStyle/>
          <a:p>
            <a:r>
              <a:rPr lang="en-US" sz="2000" dirty="0">
                <a:latin typeface=" Arial"/>
              </a:rPr>
              <a:t>270 days or more- Subject is flagged</a:t>
            </a:r>
          </a:p>
        </p:txBody>
      </p:sp>
      <p:sp>
        <p:nvSpPr>
          <p:cNvPr id="9" name="Rectangle 8">
            <a:extLst>
              <a:ext uri="{FF2B5EF4-FFF2-40B4-BE49-F238E27FC236}">
                <a16:creationId xmlns:a16="http://schemas.microsoft.com/office/drawing/2014/main" id="{CDB1E1C8-9DF3-B3D6-7F4E-69EC0F7BE041}"/>
              </a:ext>
            </a:extLst>
          </p:cNvPr>
          <p:cNvSpPr/>
          <p:nvPr/>
        </p:nvSpPr>
        <p:spPr>
          <a:xfrm>
            <a:off x="628649" y="2470638"/>
            <a:ext cx="7952643" cy="1776047"/>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9627C67-99CD-DB77-FF32-5FD0D8F37A68}"/>
              </a:ext>
            </a:extLst>
          </p:cNvPr>
          <p:cNvSpPr txBox="1"/>
          <p:nvPr/>
        </p:nvSpPr>
        <p:spPr>
          <a:xfrm>
            <a:off x="2855301" y="113722"/>
            <a:ext cx="3226777" cy="584775"/>
          </a:xfrm>
          <a:prstGeom prst="rect">
            <a:avLst/>
          </a:prstGeom>
          <a:noFill/>
        </p:spPr>
        <p:txBody>
          <a:bodyPr wrap="square" rtlCol="0">
            <a:spAutoFit/>
          </a:bodyPr>
          <a:lstStyle/>
          <a:p>
            <a:r>
              <a:rPr lang="en-US" sz="3200" dirty="0">
                <a:latin typeface=" Arial"/>
              </a:rPr>
              <a:t>USAR Timelines</a:t>
            </a:r>
          </a:p>
        </p:txBody>
      </p:sp>
    </p:spTree>
    <p:extLst>
      <p:ext uri="{BB962C8B-B14F-4D97-AF65-F5344CB8AC3E}">
        <p14:creationId xmlns:p14="http://schemas.microsoft.com/office/powerpoint/2010/main" val="12722867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3484BFE3DCDB4BA427A66D38CEEC23" ma:contentTypeVersion="15" ma:contentTypeDescription="Create a new document." ma:contentTypeScope="" ma:versionID="5c87ea13eae39ac7af28f1db16978a3d">
  <xsd:schema xmlns:xsd="http://www.w3.org/2001/XMLSchema" xmlns:xs="http://www.w3.org/2001/XMLSchema" xmlns:p="http://schemas.microsoft.com/office/2006/metadata/properties" xmlns:ns2="b64cafff-c396-4a51-a1fa-3df54977008a" xmlns:ns3="a0c548b0-37fd-4460-bef3-7208290021c1" targetNamespace="http://schemas.microsoft.com/office/2006/metadata/properties" ma:root="true" ma:fieldsID="05fd1b52c5e6471fa3bbef0f5c7b0ff5" ns2:_="" ns3:_="">
    <xsd:import namespace="b64cafff-c396-4a51-a1fa-3df54977008a"/>
    <xsd:import namespace="a0c548b0-37fd-4460-bef3-7208290021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4cafff-c396-4a51-a1fa-3df5497700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c548b0-37fd-4460-bef3-7208290021c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96a7340-aa1e-4e63-aa71-c645b0bd7b3f}" ma:internalName="TaxCatchAll" ma:showField="CatchAllData" ma:web="a0c548b0-37fd-4460-bef3-7208290021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64cafff-c396-4a51-a1fa-3df54977008a">
      <Terms xmlns="http://schemas.microsoft.com/office/infopath/2007/PartnerControls"/>
    </lcf76f155ced4ddcb4097134ff3c332f>
    <TaxCatchAll xmlns="a0c548b0-37fd-4460-bef3-7208290021c1" xsi:nil="true"/>
  </documentManagement>
</p:properties>
</file>

<file path=customXml/itemProps1.xml><?xml version="1.0" encoding="utf-8"?>
<ds:datastoreItem xmlns:ds="http://schemas.openxmlformats.org/officeDocument/2006/customXml" ds:itemID="{CECD3E4F-EC22-4EC6-BCA4-1720B3249A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4cafff-c396-4a51-a1fa-3df54977008a"/>
    <ds:schemaRef ds:uri="a0c548b0-37fd-4460-bef3-7208290021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00946C-BB3A-4538-8EC0-E416841AF6E8}">
  <ds:schemaRefs>
    <ds:schemaRef ds:uri="http://schemas.microsoft.com/sharepoint/v3/contenttype/forms"/>
  </ds:schemaRefs>
</ds:datastoreItem>
</file>

<file path=customXml/itemProps3.xml><?xml version="1.0" encoding="utf-8"?>
<ds:datastoreItem xmlns:ds="http://schemas.openxmlformats.org/officeDocument/2006/customXml" ds:itemID="{B8EBC78E-76BB-41EE-AD86-619B824A2936}">
  <ds:schemaRefs>
    <ds:schemaRef ds:uri="http://schemas.microsoft.com/office/2006/metadata/properties"/>
    <ds:schemaRef ds:uri="http://schemas.microsoft.com/office/infopath/2007/PartnerControls"/>
    <ds:schemaRef ds:uri="b64cafff-c396-4a51-a1fa-3df54977008a"/>
    <ds:schemaRef ds:uri="a0c548b0-37fd-4460-bef3-7208290021c1"/>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2080</TotalTime>
  <Words>2215</Words>
  <Application>Microsoft Office PowerPoint</Application>
  <PresentationFormat>On-screen Show (4:3)</PresentationFormat>
  <Paragraphs>195</Paragraphs>
  <Slides>23</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 Arial</vt:lpstr>
      <vt:lpstr>Arial</vt:lpstr>
      <vt:lpstr>Calibri</vt:lpstr>
      <vt:lpstr>Calibri Light</vt:lpstr>
      <vt:lpstr>Wingdings</vt:lpstr>
      <vt:lpstr>Office Theme</vt:lpstr>
      <vt:lpstr>FY23  USARC MEO Symposium</vt:lpstr>
      <vt:lpstr>Basis of Discrimination and Harassment  </vt:lpstr>
      <vt:lpstr>Intake Form </vt:lpstr>
      <vt:lpstr>Types of Complaints </vt:lpstr>
      <vt:lpstr>Memorandum for Record- Informal </vt:lpstr>
      <vt:lpstr>Types of Complaints </vt:lpstr>
      <vt:lpstr>PowerPoint Presentation</vt:lpstr>
      <vt:lpstr>PowerPoint Presentation</vt:lpstr>
      <vt:lpstr>PowerPoint Presentation</vt:lpstr>
      <vt:lpstr>Formal Complaint Process</vt:lpstr>
      <vt:lpstr>7a and 7b of the 7279 </vt:lpstr>
      <vt:lpstr>Formal Complaint Process</vt:lpstr>
      <vt:lpstr>Extensions</vt:lpstr>
      <vt:lpstr>MEO Review </vt:lpstr>
      <vt:lpstr>Investigative Report</vt:lpstr>
      <vt:lpstr>Substantiated Complaint</vt:lpstr>
      <vt:lpstr>Unsubstantiated Complaint</vt:lpstr>
      <vt:lpstr>Appeals Process </vt:lpstr>
      <vt:lpstr>Appeals Process (Continued) </vt:lpstr>
      <vt:lpstr>PowerPoint Presentation</vt:lpstr>
      <vt:lpstr>Anonymous</vt:lpstr>
      <vt:lpstr>Memorandum for Record- Anonymous </vt:lpstr>
      <vt:lpstr>References</vt:lpstr>
    </vt:vector>
  </TitlesOfParts>
  <Company>Army Golden Master Program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FY23  USARC MEO Symposium</dc:title>
  <dc:creator>Villegas, Jennifer T MSG USARMY 420 ENG BDE (USA)</dc:creator>
  <cp:lastModifiedBy>Pagan Rosario, Yesenia SFC USARMY 1 MSN SPT CMD (USA)</cp:lastModifiedBy>
  <cp:revision>111</cp:revision>
  <dcterms:created xsi:type="dcterms:W3CDTF">2023-05-01T14:49:20Z</dcterms:created>
  <dcterms:modified xsi:type="dcterms:W3CDTF">2023-09-22T20:31:34Z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0x0101007D3484BFE3DCDB4BA427A66D38CEEC23</vt:lpwstr>
  </property>
  <property fmtid="{D5CDD505-2E9C-101B-9397-08002B2CF9AE}" pid="3" name="MediaServiceImageTags">
    <vt:lpwstr/>
  </property>
</Properties>
</file>